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1" r:id="rId3"/>
    <p:sldId id="262" r:id="rId4"/>
    <p:sldId id="263" r:id="rId5"/>
    <p:sldId id="265" r:id="rId6"/>
    <p:sldId id="285" r:id="rId7"/>
    <p:sldId id="280" r:id="rId8"/>
    <p:sldId id="269" r:id="rId9"/>
    <p:sldId id="286" r:id="rId10"/>
    <p:sldId id="278" r:id="rId11"/>
    <p:sldId id="289" r:id="rId12"/>
    <p:sldId id="288" r:id="rId13"/>
    <p:sldId id="266" r:id="rId14"/>
    <p:sldId id="264" r:id="rId15"/>
    <p:sldId id="258" r:id="rId16"/>
    <p:sldId id="260" r:id="rId17"/>
    <p:sldId id="267" r:id="rId18"/>
    <p:sldId id="270" r:id="rId19"/>
    <p:sldId id="271" r:id="rId20"/>
  </p:sldIdLst>
  <p:sldSz cx="9144000" cy="6858000" type="screen4x3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FF"/>
    <a:srgbClr val="FF99FF"/>
    <a:srgbClr val="00CDC8"/>
    <a:srgbClr val="009999"/>
    <a:srgbClr val="FFFFCC"/>
    <a:srgbClr val="75DF63"/>
    <a:srgbClr val="C5F4A2"/>
    <a:srgbClr val="26B0A3"/>
    <a:srgbClr val="55A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>
        <p:scale>
          <a:sx n="67" d="100"/>
          <a:sy n="67" d="100"/>
        </p:scale>
        <p:origin x="-780" y="-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1BB92-ECB9-48D3-AD65-2AC69B42F0FA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C6DB2-BC51-412D-93AD-6FAC84F8572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265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C6E4D-509E-4660-9C74-FB25D0552148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2C980-1FA0-4A30-9F53-A574ACF36731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86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2C980-1FA0-4A30-9F53-A574ACF36731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81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04A1A49-7B63-4226-B543-607C178BF454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21" name="20 Rectángulo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Rectángulo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Rectángulo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5709-355A-4458-A3C1-08014E64BC52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D758942-4799-4526-982E-CAB482A5B6CC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7" name="6 Rectángulo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161A-EBC6-496C-9E3A-5F915065FBA6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95E2-9606-41BC-9B7D-24DCC7D0C00C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479A-DE46-482E-B3E1-213FCB73BFCB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EDE9-AB21-47DB-9D0F-7088335F84F7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8398-958D-4711-B36B-01BDC5B0B3C4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B7B61-5217-4DE2-B874-5CDB423CC933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0E331-22CB-4382-98C4-F7AF64F8657C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541C-E5F2-4044-BA86-01D94FF630E1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00AE99-6F9F-4231-92AB-6F6A1DFE7289}" type="datetime1">
              <a:rPr lang="en-GB" smtClean="0"/>
              <a:pPr/>
              <a:t>04/06/2014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B3EFBF-9AF6-4103-A09D-147A99892D9E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59632" y="3789040"/>
            <a:ext cx="6858000" cy="990600"/>
          </a:xfrm>
        </p:spPr>
        <p:txBody>
          <a:bodyPr>
            <a:noAutofit/>
          </a:bodyPr>
          <a:lstStyle/>
          <a:p>
            <a:pPr algn="l"/>
            <a:r>
              <a:rPr lang="es-ES" sz="2400" b="1" dirty="0" smtClean="0"/>
              <a:t>De los ILS a las Plataformas de Servicios: necesidad y dificultades del cambio</a:t>
            </a:r>
            <a:endParaRPr lang="en-GB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Ana Barbeta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sz="1500" dirty="0" smtClean="0"/>
              <a:t>Universitat de València – Servei de Biblioteques i Documentació</a:t>
            </a:r>
            <a:endParaRPr lang="en-GB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5705800" cy="365760"/>
          </a:xfrm>
        </p:spPr>
        <p:txBody>
          <a:bodyPr/>
          <a:lstStyle/>
          <a:p>
            <a:r>
              <a:rPr lang="en-GB" dirty="0" smtClean="0"/>
              <a:t>Jornadas Expania 2014 - Universidad </a:t>
            </a:r>
            <a:r>
              <a:rPr lang="es-ES" dirty="0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No es un fin en sí mismo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Análisis</a:t>
            </a:r>
            <a:r>
              <a:rPr lang="en-GB" dirty="0" smtClean="0"/>
              <a:t> de los objetivos de la </a:t>
            </a:r>
            <a:r>
              <a:rPr lang="es-ES" dirty="0" smtClean="0"/>
              <a:t>biblioteca</a:t>
            </a:r>
            <a:r>
              <a:rPr lang="en-GB" dirty="0" smtClean="0"/>
              <a:t> universitaria hoy en </a:t>
            </a:r>
            <a:r>
              <a:rPr lang="en-GB" dirty="0" err="1" smtClean="0"/>
              <a:t>día</a:t>
            </a:r>
            <a:r>
              <a:rPr lang="en-GB" dirty="0" smtClean="0"/>
              <a:t>:</a:t>
            </a:r>
          </a:p>
          <a:p>
            <a:pPr lvl="1"/>
            <a:r>
              <a:rPr lang="en-GB" dirty="0" err="1" smtClean="0"/>
              <a:t>Gestionar</a:t>
            </a:r>
            <a:r>
              <a:rPr lang="en-GB" dirty="0" smtClean="0"/>
              <a:t> </a:t>
            </a:r>
            <a:r>
              <a:rPr lang="en-GB" dirty="0" err="1" smtClean="0"/>
              <a:t>colecciones</a:t>
            </a:r>
            <a:r>
              <a:rPr lang="en-GB" dirty="0" smtClean="0"/>
              <a:t> </a:t>
            </a:r>
            <a:r>
              <a:rPr lang="en-GB" dirty="0" err="1" smtClean="0"/>
              <a:t>diversas</a:t>
            </a:r>
            <a:endParaRPr lang="en-GB" dirty="0" smtClean="0"/>
          </a:p>
          <a:p>
            <a:pPr lvl="1"/>
            <a:r>
              <a:rPr lang="en-GB" dirty="0" err="1" smtClean="0"/>
              <a:t>Organizar</a:t>
            </a:r>
            <a:r>
              <a:rPr lang="en-GB" dirty="0" smtClean="0"/>
              <a:t> </a:t>
            </a:r>
            <a:r>
              <a:rPr lang="en-GB" dirty="0" err="1" smtClean="0"/>
              <a:t>información</a:t>
            </a:r>
            <a:endParaRPr lang="en-GB" dirty="0" smtClean="0"/>
          </a:p>
          <a:p>
            <a:pPr lvl="1"/>
            <a:r>
              <a:rPr lang="en-GB" dirty="0" err="1" smtClean="0"/>
              <a:t>Ofrecer</a:t>
            </a:r>
            <a:r>
              <a:rPr lang="en-GB" dirty="0" smtClean="0"/>
              <a:t> </a:t>
            </a:r>
            <a:r>
              <a:rPr lang="en-GB" dirty="0" err="1" smtClean="0"/>
              <a:t>servicios</a:t>
            </a:r>
            <a:r>
              <a:rPr lang="en-GB" dirty="0" smtClean="0"/>
              <a:t>:  </a:t>
            </a:r>
            <a:r>
              <a:rPr lang="en-GB" dirty="0" err="1" smtClean="0"/>
              <a:t>estudiantes</a:t>
            </a:r>
            <a:r>
              <a:rPr lang="en-GB" dirty="0" smtClean="0"/>
              <a:t>,  </a:t>
            </a:r>
            <a:r>
              <a:rPr lang="en-GB" dirty="0" err="1" smtClean="0"/>
              <a:t>profesores</a:t>
            </a:r>
            <a:r>
              <a:rPr lang="en-GB" dirty="0" smtClean="0"/>
              <a:t>,  </a:t>
            </a:r>
            <a:r>
              <a:rPr lang="en-GB" dirty="0" err="1" smtClean="0"/>
              <a:t>investigadores</a:t>
            </a:r>
            <a:r>
              <a:rPr lang="en-GB" dirty="0" smtClean="0"/>
              <a:t> y a la </a:t>
            </a:r>
            <a:r>
              <a:rPr lang="en-GB" dirty="0" err="1" smtClean="0"/>
              <a:t>sociedad</a:t>
            </a:r>
            <a:r>
              <a:rPr lang="en-GB" dirty="0" smtClean="0"/>
              <a:t> en general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err="1" smtClean="0"/>
              <a:t>Responden</a:t>
            </a:r>
            <a:r>
              <a:rPr lang="en-GB" dirty="0" smtClean="0"/>
              <a:t> los ILS a </a:t>
            </a:r>
            <a:r>
              <a:rPr lang="en-GB" dirty="0" err="1" smtClean="0"/>
              <a:t>estos</a:t>
            </a:r>
            <a:r>
              <a:rPr lang="en-GB" dirty="0" smtClean="0"/>
              <a:t> objetivos </a:t>
            </a:r>
            <a:r>
              <a:rPr lang="en-GB" dirty="0" err="1" smtClean="0"/>
              <a:t>actualmente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No</a:t>
            </a:r>
          </a:p>
          <a:p>
            <a:pPr lvl="1"/>
            <a:r>
              <a:rPr lang="en-GB" dirty="0" smtClean="0"/>
              <a:t>Bueno, </a:t>
            </a:r>
            <a:r>
              <a:rPr lang="en-GB" dirty="0" err="1" smtClean="0"/>
              <a:t>sí</a:t>
            </a:r>
            <a:r>
              <a:rPr lang="en-GB" dirty="0" smtClean="0"/>
              <a:t> en parte</a:t>
            </a:r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921824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Cambios en los últimos años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23528" y="1219200"/>
            <a:ext cx="8363272" cy="493776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Cambios</a:t>
            </a:r>
            <a:r>
              <a:rPr lang="en-GB" dirty="0" smtClean="0"/>
              <a:t> en los </a:t>
            </a:r>
            <a:r>
              <a:rPr lang="en-GB" dirty="0" err="1" smtClean="0"/>
              <a:t>recursos</a:t>
            </a:r>
            <a:r>
              <a:rPr lang="en-GB" dirty="0" smtClean="0"/>
              <a:t> </a:t>
            </a:r>
            <a:r>
              <a:rPr lang="en-GB" dirty="0" smtClean="0">
                <a:sym typeface="Wingdings" pitchFamily="2" charset="2"/>
              </a:rPr>
              <a:t> </a:t>
            </a:r>
            <a:r>
              <a:rPr lang="en-GB" sz="2000" dirty="0" err="1" smtClean="0">
                <a:sym typeface="Wingdings" pitchFamily="2" charset="2"/>
              </a:rPr>
              <a:t>Recursos</a:t>
            </a:r>
            <a:r>
              <a:rPr lang="en-GB" sz="2000" dirty="0" smtClean="0">
                <a:sym typeface="Wingdings" pitchFamily="2" charset="2"/>
              </a:rPr>
              <a:t>-e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Cambios</a:t>
            </a:r>
            <a:r>
              <a:rPr lang="en-GB" dirty="0" smtClean="0">
                <a:sym typeface="Wingdings" pitchFamily="2" charset="2"/>
              </a:rPr>
              <a:t> en los </a:t>
            </a:r>
            <a:r>
              <a:rPr lang="en-GB" dirty="0" err="1" smtClean="0">
                <a:sym typeface="Wingdings" pitchFamily="2" charset="2"/>
              </a:rPr>
              <a:t>métodos</a:t>
            </a:r>
            <a:r>
              <a:rPr lang="en-GB" dirty="0" smtClean="0">
                <a:sym typeface="Wingdings" pitchFamily="2" charset="2"/>
              </a:rPr>
              <a:t> de </a:t>
            </a:r>
            <a:r>
              <a:rPr lang="en-GB" dirty="0" err="1" smtClean="0">
                <a:sym typeface="Wingdings" pitchFamily="2" charset="2"/>
              </a:rPr>
              <a:t>adquisición</a:t>
            </a:r>
            <a:r>
              <a:rPr lang="en-GB" dirty="0" smtClean="0">
                <a:sym typeface="Wingdings" pitchFamily="2" charset="2"/>
              </a:rPr>
              <a:t> y </a:t>
            </a:r>
            <a:r>
              <a:rPr lang="en-GB" dirty="0" err="1" smtClean="0">
                <a:sym typeface="Wingdings" pitchFamily="2" charset="2"/>
              </a:rPr>
              <a:t>acceso</a:t>
            </a:r>
            <a:r>
              <a:rPr lang="en-GB" dirty="0" smtClean="0">
                <a:sym typeface="Wingdings" pitchFamily="2" charset="2"/>
              </a:rPr>
              <a:t>  </a:t>
            </a:r>
            <a:r>
              <a:rPr lang="en-GB" sz="2000" dirty="0" smtClean="0">
                <a:sym typeface="Wingdings" pitchFamily="2" charset="2"/>
              </a:rPr>
              <a:t>E-books</a:t>
            </a:r>
            <a:endParaRPr lang="en-GB" dirty="0" smtClean="0"/>
          </a:p>
          <a:p>
            <a:r>
              <a:rPr lang="en-GB" dirty="0" err="1" smtClean="0"/>
              <a:t>Cambios</a:t>
            </a:r>
            <a:r>
              <a:rPr lang="en-GB" dirty="0" smtClean="0"/>
              <a:t> </a:t>
            </a:r>
            <a:r>
              <a:rPr lang="en-GB" dirty="0" err="1" smtClean="0"/>
              <a:t>tecnológicos</a:t>
            </a:r>
            <a:r>
              <a:rPr lang="en-GB" dirty="0" smtClean="0"/>
              <a:t> </a:t>
            </a:r>
            <a:r>
              <a:rPr lang="en-GB" dirty="0" smtClean="0">
                <a:sym typeface="Wingdings" pitchFamily="2" charset="2"/>
              </a:rPr>
              <a:t> </a:t>
            </a:r>
            <a:r>
              <a:rPr lang="en-GB" sz="2000" dirty="0" err="1" smtClean="0">
                <a:sym typeface="Wingdings" pitchFamily="2" charset="2"/>
              </a:rPr>
              <a:t>Sistemas</a:t>
            </a:r>
            <a:r>
              <a:rPr lang="en-GB" sz="2000" dirty="0" smtClean="0">
                <a:sym typeface="Wingdings" pitchFamily="2" charset="2"/>
              </a:rPr>
              <a:t> en web,  SOA, </a:t>
            </a:r>
            <a:r>
              <a:rPr lang="en-GB" sz="2000" dirty="0" err="1" smtClean="0">
                <a:sym typeface="Wingdings" pitchFamily="2" charset="2"/>
              </a:rPr>
              <a:t>abiertos</a:t>
            </a:r>
            <a:r>
              <a:rPr lang="en-GB" sz="2000" dirty="0" smtClean="0">
                <a:sym typeface="Wingdings" pitchFamily="2" charset="2"/>
              </a:rPr>
              <a:t>, cloud computing...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/>
              <a:t>Cambios</a:t>
            </a:r>
            <a:r>
              <a:rPr lang="en-GB" dirty="0" smtClean="0"/>
              <a:t> en el </a:t>
            </a:r>
            <a:r>
              <a:rPr lang="en-GB" dirty="0" err="1" smtClean="0"/>
              <a:t>enfoque</a:t>
            </a:r>
            <a:r>
              <a:rPr lang="en-GB" dirty="0" smtClean="0"/>
              <a:t> (EEES) </a:t>
            </a:r>
            <a:r>
              <a:rPr lang="en-GB" sz="2000" dirty="0" smtClean="0">
                <a:sym typeface="Wingdings" pitchFamily="2" charset="2"/>
              </a:rPr>
              <a:t> </a:t>
            </a:r>
            <a:r>
              <a:rPr lang="en-GB" sz="2000" dirty="0" err="1" smtClean="0">
                <a:sym typeface="Wingdings" pitchFamily="2" charset="2"/>
              </a:rPr>
              <a:t>Nuevos</a:t>
            </a:r>
            <a:r>
              <a:rPr lang="en-GB" sz="2000" dirty="0" smtClean="0">
                <a:sym typeface="Wingdings" pitchFamily="2" charset="2"/>
              </a:rPr>
              <a:t> </a:t>
            </a:r>
            <a:r>
              <a:rPr lang="en-GB" sz="2000" dirty="0" err="1" smtClean="0">
                <a:sym typeface="Wingdings" pitchFamily="2" charset="2"/>
              </a:rPr>
              <a:t>servicios</a:t>
            </a:r>
            <a:r>
              <a:rPr lang="en-GB" sz="2000" dirty="0" smtClean="0">
                <a:sym typeface="Wingdings" pitchFamily="2" charset="2"/>
              </a:rPr>
              <a:t>, </a:t>
            </a:r>
            <a:r>
              <a:rPr lang="en-GB" sz="2000" dirty="0" err="1" smtClean="0">
                <a:sym typeface="Wingdings" pitchFamily="2" charset="2"/>
              </a:rPr>
              <a:t>gestión</a:t>
            </a:r>
            <a:r>
              <a:rPr lang="en-GB" sz="2000" dirty="0" smtClean="0">
                <a:sym typeface="Wingdings" pitchFamily="2" charset="2"/>
              </a:rPr>
              <a:t> de </a:t>
            </a:r>
            <a:r>
              <a:rPr lang="en-GB" sz="2000" dirty="0" err="1" smtClean="0">
                <a:sym typeface="Wingdings" pitchFamily="2" charset="2"/>
              </a:rPr>
              <a:t>espacios</a:t>
            </a:r>
            <a:r>
              <a:rPr lang="en-GB" sz="2000" dirty="0" smtClean="0">
                <a:sym typeface="Wingdings" pitchFamily="2" charset="2"/>
              </a:rPr>
              <a:t> y </a:t>
            </a:r>
            <a:r>
              <a:rPr lang="en-GB" sz="2000" dirty="0" err="1" smtClean="0">
                <a:sym typeface="Wingdings" pitchFamily="2" charset="2"/>
              </a:rPr>
              <a:t>recursos</a:t>
            </a:r>
            <a:r>
              <a:rPr lang="en-GB" sz="2000" dirty="0" smtClean="0">
                <a:sym typeface="Wingdings" pitchFamily="2" charset="2"/>
              </a:rPr>
              <a:t>, </a:t>
            </a:r>
            <a:r>
              <a:rPr lang="en-GB" sz="2000" dirty="0" err="1" smtClean="0">
                <a:sym typeface="Wingdings" pitchFamily="2" charset="2"/>
              </a:rPr>
              <a:t>formación</a:t>
            </a:r>
            <a:r>
              <a:rPr lang="en-GB" sz="2000" dirty="0" smtClean="0">
                <a:sym typeface="Wingdings" pitchFamily="2" charset="2"/>
              </a:rPr>
              <a:t> en CIs ...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Cambios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organizativos</a:t>
            </a:r>
            <a:r>
              <a:rPr lang="en-GB" dirty="0" smtClean="0">
                <a:sym typeface="Wingdings" pitchFamily="2" charset="2"/>
              </a:rPr>
              <a:t>  </a:t>
            </a:r>
            <a:r>
              <a:rPr lang="en-GB" sz="2000" dirty="0" smtClean="0">
                <a:sym typeface="Wingdings" pitchFamily="2" charset="2"/>
              </a:rPr>
              <a:t>No </a:t>
            </a:r>
            <a:r>
              <a:rPr lang="en-GB" sz="2000" dirty="0" err="1" smtClean="0">
                <a:sym typeface="Wingdings" pitchFamily="2" charset="2"/>
              </a:rPr>
              <a:t>estamos</a:t>
            </a:r>
            <a:r>
              <a:rPr lang="en-GB" sz="2000" dirty="0" smtClean="0">
                <a:sym typeface="Wingdings" pitchFamily="2" charset="2"/>
              </a:rPr>
              <a:t> solos (</a:t>
            </a:r>
            <a:r>
              <a:rPr lang="en-GB" sz="2000" dirty="0" err="1" smtClean="0">
                <a:sym typeface="Wingdings" pitchFamily="2" charset="2"/>
              </a:rPr>
              <a:t>ni</a:t>
            </a:r>
            <a:r>
              <a:rPr lang="en-GB" sz="2000" dirty="0" smtClean="0">
                <a:sym typeface="Wingdings" pitchFamily="2" charset="2"/>
              </a:rPr>
              <a:t> </a:t>
            </a:r>
            <a:r>
              <a:rPr lang="en-GB" sz="2000" dirty="0" err="1" smtClean="0">
                <a:sym typeface="Wingdings" pitchFamily="2" charset="2"/>
              </a:rPr>
              <a:t>dentro</a:t>
            </a:r>
            <a:r>
              <a:rPr lang="en-GB" sz="2000" dirty="0" smtClean="0">
                <a:sym typeface="Wingdings" pitchFamily="2" charset="2"/>
              </a:rPr>
              <a:t> </a:t>
            </a:r>
            <a:r>
              <a:rPr lang="en-GB" sz="2000" dirty="0" err="1" smtClean="0">
                <a:sym typeface="Wingdings" pitchFamily="2" charset="2"/>
              </a:rPr>
              <a:t>ni</a:t>
            </a:r>
            <a:r>
              <a:rPr lang="en-GB" sz="2000" dirty="0" smtClean="0">
                <a:sym typeface="Wingdings" pitchFamily="2" charset="2"/>
              </a:rPr>
              <a:t> </a:t>
            </a:r>
            <a:r>
              <a:rPr lang="en-GB" sz="2000" dirty="0" err="1" smtClean="0">
                <a:sym typeface="Wingdings" pitchFamily="2" charset="2"/>
              </a:rPr>
              <a:t>fuera</a:t>
            </a:r>
            <a:r>
              <a:rPr lang="en-GB" sz="2000" dirty="0" smtClean="0">
                <a:sym typeface="Wingdings" pitchFamily="2" charset="2"/>
              </a:rPr>
              <a:t> de la </a:t>
            </a:r>
            <a:r>
              <a:rPr lang="en-GB" sz="2000" dirty="0" err="1" smtClean="0">
                <a:sym typeface="Wingdings" pitchFamily="2" charset="2"/>
              </a:rPr>
              <a:t>institución</a:t>
            </a:r>
            <a:r>
              <a:rPr lang="en-GB" sz="2000" dirty="0" smtClean="0">
                <a:sym typeface="Wingdings" pitchFamily="2" charset="2"/>
              </a:rPr>
              <a:t>)</a:t>
            </a:r>
            <a:endParaRPr lang="en-GB" dirty="0" smtClean="0">
              <a:sym typeface="Wingdings" pitchFamily="2" charset="2"/>
            </a:endParaRPr>
          </a:p>
          <a:p>
            <a:pPr>
              <a:buNone/>
            </a:pPr>
            <a:endParaRPr lang="en-GB" dirty="0" smtClean="0">
              <a:sym typeface="Wingdings" pitchFamily="2" charset="2"/>
            </a:endParaRPr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Pues nos adaptamos ...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>
                <a:sym typeface="Wingdings" pitchFamily="2" charset="2"/>
              </a:rPr>
              <a:t>La </a:t>
            </a:r>
            <a:r>
              <a:rPr lang="en-GB" i="1" dirty="0" err="1" smtClean="0">
                <a:sym typeface="Wingdings" pitchFamily="2" charset="2"/>
              </a:rPr>
              <a:t>fiel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infanteria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dirty="0" smtClean="0">
                <a:sym typeface="Wingdings" pitchFamily="2" charset="2"/>
              </a:rPr>
              <a:t>se </a:t>
            </a:r>
            <a:r>
              <a:rPr lang="en-GB" dirty="0" err="1" smtClean="0">
                <a:sym typeface="Wingdings" pitchFamily="2" charset="2"/>
              </a:rPr>
              <a:t>moviliza</a:t>
            </a:r>
            <a:r>
              <a:rPr lang="en-GB" dirty="0" smtClean="0">
                <a:sym typeface="Wingdings" pitchFamily="2" charset="2"/>
              </a:rPr>
              <a:t>...</a:t>
            </a:r>
          </a:p>
          <a:p>
            <a:pPr>
              <a:buNone/>
            </a:pP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Utilización</a:t>
            </a:r>
            <a:r>
              <a:rPr lang="en-GB" dirty="0" smtClean="0">
                <a:sym typeface="Wingdings" pitchFamily="2" charset="2"/>
              </a:rPr>
              <a:t> de </a:t>
            </a:r>
            <a:r>
              <a:rPr lang="en-GB" dirty="0" err="1" smtClean="0">
                <a:sym typeface="Wingdings" pitchFamily="2" charset="2"/>
              </a:rPr>
              <a:t>sistemas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específicos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para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diferentes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tareas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Evolución</a:t>
            </a:r>
            <a:r>
              <a:rPr lang="en-GB" dirty="0" smtClean="0">
                <a:sym typeface="Wingdings" pitchFamily="2" charset="2"/>
              </a:rPr>
              <a:t> de los ILS </a:t>
            </a:r>
            <a:r>
              <a:rPr lang="en-GB" dirty="0" err="1" smtClean="0">
                <a:sym typeface="Wingdings" pitchFamily="2" charset="2"/>
              </a:rPr>
              <a:t>clásicos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Aparición</a:t>
            </a:r>
            <a:r>
              <a:rPr lang="en-GB" dirty="0" smtClean="0">
                <a:sym typeface="Wingdings" pitchFamily="2" charset="2"/>
              </a:rPr>
              <a:t> de </a:t>
            </a:r>
            <a:r>
              <a:rPr lang="en-GB" dirty="0" err="1" smtClean="0">
                <a:sym typeface="Wingdings" pitchFamily="2" charset="2"/>
              </a:rPr>
              <a:t>productos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nuevos</a:t>
            </a:r>
            <a:r>
              <a:rPr lang="en-GB" dirty="0" smtClean="0">
                <a:sym typeface="Wingdings" pitchFamily="2" charset="2"/>
              </a:rPr>
              <a:t> </a:t>
            </a:r>
          </a:p>
          <a:p>
            <a:r>
              <a:rPr lang="en-GB" dirty="0" err="1" smtClean="0">
                <a:sym typeface="Wingdings" pitchFamily="2" charset="2"/>
              </a:rPr>
              <a:t>Cambios</a:t>
            </a:r>
            <a:r>
              <a:rPr lang="en-GB" dirty="0" smtClean="0">
                <a:sym typeface="Wingdings" pitchFamily="2" charset="2"/>
              </a:rPr>
              <a:t> en los </a:t>
            </a:r>
            <a:r>
              <a:rPr lang="en-GB" dirty="0" err="1" smtClean="0">
                <a:sym typeface="Wingdings" pitchFamily="2" charset="2"/>
              </a:rPr>
              <a:t>estándares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bibliotecarios</a:t>
            </a:r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Pues nos adaptamos ...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251520" y="1219200"/>
            <a:ext cx="8640960" cy="4937760"/>
          </a:xfrm>
        </p:spPr>
        <p:txBody>
          <a:bodyPr>
            <a:normAutofit/>
          </a:bodyPr>
          <a:lstStyle/>
          <a:p>
            <a:r>
              <a:rPr lang="en-GB" dirty="0" err="1" smtClean="0">
                <a:sym typeface="Wingdings" pitchFamily="2" charset="2"/>
              </a:rPr>
              <a:t>Una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constelación</a:t>
            </a:r>
            <a:r>
              <a:rPr lang="en-GB" i="1" dirty="0" smtClean="0">
                <a:sym typeface="Wingdings" pitchFamily="2" charset="2"/>
              </a:rPr>
              <a:t> de </a:t>
            </a:r>
            <a:r>
              <a:rPr lang="en-GB" i="1" dirty="0" err="1" smtClean="0">
                <a:sym typeface="Wingdings" pitchFamily="2" charset="2"/>
              </a:rPr>
              <a:t>sistemas</a:t>
            </a:r>
            <a:endParaRPr lang="en-GB" i="1" dirty="0" smtClean="0">
              <a:sym typeface="Wingdings" pitchFamily="2" charset="2"/>
            </a:endParaRPr>
          </a:p>
          <a:p>
            <a:pPr>
              <a:buNone/>
            </a:pPr>
            <a:endParaRPr lang="en-GB" i="1" dirty="0" smtClean="0">
              <a:sym typeface="Wingdings" pitchFamily="2" charset="2"/>
            </a:endParaRPr>
          </a:p>
          <a:p>
            <a:pPr lvl="1"/>
            <a:r>
              <a:rPr lang="en-GB" i="1" dirty="0" smtClean="0">
                <a:sym typeface="Wingdings" pitchFamily="2" charset="2"/>
              </a:rPr>
              <a:t>ILS</a:t>
            </a:r>
          </a:p>
          <a:p>
            <a:pPr lvl="1"/>
            <a:r>
              <a:rPr lang="en-GB" i="1" dirty="0" err="1" smtClean="0">
                <a:sym typeface="Wingdings" pitchFamily="2" charset="2"/>
              </a:rPr>
              <a:t>Gestión</a:t>
            </a:r>
            <a:r>
              <a:rPr lang="en-GB" i="1" dirty="0" smtClean="0">
                <a:sym typeface="Wingdings" pitchFamily="2" charset="2"/>
              </a:rPr>
              <a:t> de </a:t>
            </a:r>
            <a:r>
              <a:rPr lang="en-GB" i="1" dirty="0" err="1" smtClean="0">
                <a:sym typeface="Wingdings" pitchFamily="2" charset="2"/>
              </a:rPr>
              <a:t>Recursos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electrónicos</a:t>
            </a:r>
            <a:r>
              <a:rPr lang="en-GB" i="1" dirty="0" smtClean="0">
                <a:sym typeface="Wingdings" pitchFamily="2" charset="2"/>
              </a:rPr>
              <a:t>  (ERM)</a:t>
            </a:r>
          </a:p>
          <a:p>
            <a:pPr lvl="1"/>
            <a:r>
              <a:rPr lang="en-GB" i="1" dirty="0" err="1" smtClean="0">
                <a:sym typeface="Wingdings" pitchFamily="2" charset="2"/>
              </a:rPr>
              <a:t>Repositorio</a:t>
            </a:r>
            <a:r>
              <a:rPr lang="en-GB" i="1" dirty="0" smtClean="0">
                <a:sym typeface="Wingdings" pitchFamily="2" charset="2"/>
              </a:rPr>
              <a:t> /Biblioteca Digital</a:t>
            </a:r>
          </a:p>
          <a:p>
            <a:pPr lvl="1"/>
            <a:r>
              <a:rPr lang="en-GB" i="1" dirty="0" err="1" smtClean="0">
                <a:sym typeface="Wingdings" pitchFamily="2" charset="2"/>
              </a:rPr>
              <a:t>Gestor</a:t>
            </a:r>
            <a:r>
              <a:rPr lang="en-GB" i="1" dirty="0" smtClean="0">
                <a:sym typeface="Wingdings" pitchFamily="2" charset="2"/>
              </a:rPr>
              <a:t> de </a:t>
            </a:r>
            <a:r>
              <a:rPr lang="en-GB" i="1" dirty="0" err="1" smtClean="0">
                <a:sym typeface="Wingdings" pitchFamily="2" charset="2"/>
              </a:rPr>
              <a:t>contenidos</a:t>
            </a:r>
            <a:r>
              <a:rPr lang="en-GB" i="1" dirty="0" smtClean="0">
                <a:sym typeface="Wingdings" pitchFamily="2" charset="2"/>
              </a:rPr>
              <a:t> web</a:t>
            </a:r>
          </a:p>
          <a:p>
            <a:pPr lvl="1"/>
            <a:r>
              <a:rPr lang="en-GB" i="1" dirty="0" smtClean="0">
                <a:sym typeface="Wingdings" pitchFamily="2" charset="2"/>
              </a:rPr>
              <a:t>Discovery</a:t>
            </a:r>
          </a:p>
          <a:p>
            <a:pPr lvl="1">
              <a:buNone/>
            </a:pPr>
            <a:endParaRPr lang="en-GB" i="1" dirty="0" smtClean="0">
              <a:sym typeface="Wingdings" pitchFamily="2" charset="2"/>
            </a:endParaRPr>
          </a:p>
          <a:p>
            <a:pPr lvl="1"/>
            <a:r>
              <a:rPr lang="en-GB" i="1" dirty="0" smtClean="0">
                <a:sym typeface="Wingdings" pitchFamily="2" charset="2"/>
              </a:rPr>
              <a:t>... Y </a:t>
            </a:r>
            <a:r>
              <a:rPr lang="en-GB" i="1" dirty="0" err="1" smtClean="0">
                <a:sym typeface="Wingdings" pitchFamily="2" charset="2"/>
              </a:rPr>
              <a:t>nuevas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utilidades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sz="1800" i="1" dirty="0" smtClean="0">
                <a:sym typeface="Wingdings" pitchFamily="2" charset="2"/>
              </a:rPr>
              <a:t>(</a:t>
            </a:r>
            <a:r>
              <a:rPr lang="en-GB" sz="1800" i="1" dirty="0" err="1" smtClean="0">
                <a:sym typeface="Wingdings" pitchFamily="2" charset="2"/>
              </a:rPr>
              <a:t>enriquecimiento</a:t>
            </a:r>
            <a:r>
              <a:rPr lang="en-GB" sz="1800" i="1" dirty="0" smtClean="0">
                <a:sym typeface="Wingdings" pitchFamily="2" charset="2"/>
              </a:rPr>
              <a:t>,  </a:t>
            </a:r>
            <a:r>
              <a:rPr lang="en-GB" sz="1800" i="1" dirty="0" err="1" smtClean="0">
                <a:sym typeface="Wingdings" pitchFamily="2" charset="2"/>
              </a:rPr>
              <a:t>gestores</a:t>
            </a:r>
            <a:r>
              <a:rPr lang="en-GB" sz="1800" i="1" dirty="0" smtClean="0">
                <a:sym typeface="Wingdings" pitchFamily="2" charset="2"/>
              </a:rPr>
              <a:t> </a:t>
            </a:r>
            <a:r>
              <a:rPr lang="en-GB" sz="1800" i="1" dirty="0" err="1" smtClean="0">
                <a:sym typeface="Wingdings" pitchFamily="2" charset="2"/>
              </a:rPr>
              <a:t>bibliográficos</a:t>
            </a:r>
            <a:r>
              <a:rPr lang="en-GB" sz="1800" i="1" dirty="0" smtClean="0">
                <a:sym typeface="Wingdings" pitchFamily="2" charset="2"/>
              </a:rPr>
              <a:t>, 2.0, web </a:t>
            </a:r>
            <a:r>
              <a:rPr lang="en-GB" sz="1800" i="1" dirty="0" err="1" smtClean="0">
                <a:sym typeface="Wingdings" pitchFamily="2" charset="2"/>
              </a:rPr>
              <a:t>movil</a:t>
            </a:r>
            <a:r>
              <a:rPr lang="en-GB" sz="1800" i="1" dirty="0" smtClean="0">
                <a:sym typeface="Wingdings" pitchFamily="2" charset="2"/>
              </a:rPr>
              <a:t> ...)</a:t>
            </a:r>
            <a:endParaRPr lang="en-GB" i="1" dirty="0" smtClean="0">
              <a:sym typeface="Wingdings" pitchFamily="2" charset="2"/>
            </a:endParaRPr>
          </a:p>
          <a:p>
            <a:pPr lvl="1"/>
            <a:r>
              <a:rPr lang="en-GB" i="1" dirty="0" smtClean="0">
                <a:sym typeface="Wingdings" pitchFamily="2" charset="2"/>
              </a:rPr>
              <a:t>... Y </a:t>
            </a:r>
            <a:r>
              <a:rPr lang="en-GB" i="1" dirty="0" err="1" smtClean="0">
                <a:sym typeface="Wingdings" pitchFamily="2" charset="2"/>
              </a:rPr>
              <a:t>participación</a:t>
            </a:r>
            <a:r>
              <a:rPr lang="en-GB" i="1" dirty="0" smtClean="0">
                <a:sym typeface="Wingdings" pitchFamily="2" charset="2"/>
              </a:rPr>
              <a:t> en </a:t>
            </a:r>
            <a:r>
              <a:rPr lang="en-GB" i="1" dirty="0" err="1" smtClean="0">
                <a:sym typeface="Wingdings" pitchFamily="2" charset="2"/>
              </a:rPr>
              <a:t>otros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proyectos</a:t>
            </a:r>
            <a:r>
              <a:rPr lang="en-GB" i="1" dirty="0" smtClean="0">
                <a:sym typeface="Wingdings" pitchFamily="2" charset="2"/>
              </a:rPr>
              <a:t> de la </a:t>
            </a:r>
            <a:r>
              <a:rPr lang="en-GB" i="1" dirty="0" err="1" smtClean="0">
                <a:sym typeface="Wingdings" pitchFamily="2" charset="2"/>
              </a:rPr>
              <a:t>universidad</a:t>
            </a:r>
            <a:endParaRPr lang="en-GB" i="1" dirty="0" smtClean="0">
              <a:sym typeface="Wingdings" pitchFamily="2" charset="2"/>
            </a:endParaRPr>
          </a:p>
          <a:p>
            <a:pPr lvl="1"/>
            <a:r>
              <a:rPr lang="en-GB" i="1" dirty="0" smtClean="0">
                <a:sym typeface="Wingdings" pitchFamily="2" charset="2"/>
              </a:rPr>
              <a:t>... Y en </a:t>
            </a:r>
            <a:r>
              <a:rPr lang="en-GB" i="1" dirty="0" err="1" smtClean="0">
                <a:sym typeface="Wingdings" pitchFamily="2" charset="2"/>
              </a:rPr>
              <a:t>proyectos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cooperativos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más</a:t>
            </a:r>
            <a:r>
              <a:rPr lang="en-GB" i="1" dirty="0" smtClean="0">
                <a:sym typeface="Wingdings" pitchFamily="2" charset="2"/>
              </a:rPr>
              <a:t> </a:t>
            </a:r>
            <a:r>
              <a:rPr lang="en-GB" i="1" dirty="0" err="1" smtClean="0">
                <a:sym typeface="Wingdings" pitchFamily="2" charset="2"/>
              </a:rPr>
              <a:t>allá</a:t>
            </a:r>
            <a:endParaRPr lang="en-GB" dirty="0" smtClean="0">
              <a:sym typeface="Wingdings" pitchFamily="2" charset="2"/>
            </a:endParaRP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63272" cy="990600"/>
          </a:xfrm>
        </p:spPr>
        <p:txBody>
          <a:bodyPr>
            <a:normAutofit/>
          </a:bodyPr>
          <a:lstStyle/>
          <a:p>
            <a:r>
              <a:rPr lang="es-ES" b="1" dirty="0" smtClean="0"/>
              <a:t>Por poner un ejemplo...     </a:t>
            </a:r>
            <a:r>
              <a:rPr lang="es-ES" sz="2400" dirty="0" smtClean="0"/>
              <a:t>El mundo papel</a:t>
            </a:r>
            <a:endParaRPr lang="en-GB" sz="200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661648" cy="4937760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606584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7" name="6 Rectángulo redondeado"/>
          <p:cNvSpPr/>
          <p:nvPr/>
        </p:nvSpPr>
        <p:spPr>
          <a:xfrm>
            <a:off x="2051720" y="2564904"/>
            <a:ext cx="2088232" cy="1368152"/>
          </a:xfrm>
          <a:prstGeom prst="roundRect">
            <a:avLst/>
          </a:prstGeom>
          <a:solidFill>
            <a:srgbClr val="0099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Millennium</a:t>
            </a:r>
            <a:endParaRPr lang="en-GB" sz="2800" dirty="0"/>
          </a:p>
        </p:txBody>
      </p:sp>
      <p:sp>
        <p:nvSpPr>
          <p:cNvPr id="8" name="7 Rectángulo redondeado"/>
          <p:cNvSpPr/>
          <p:nvPr/>
        </p:nvSpPr>
        <p:spPr>
          <a:xfrm>
            <a:off x="1763688" y="1196752"/>
            <a:ext cx="1800200" cy="792088"/>
          </a:xfrm>
          <a:prstGeom prst="roundRect">
            <a:avLst/>
          </a:prstGeom>
          <a:ln>
            <a:solidFill>
              <a:srgbClr val="00999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Autoridades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Càntic</a:t>
            </a:r>
            <a:r>
              <a:rPr lang="en-GB" sz="1200" i="1" dirty="0" smtClean="0">
                <a:solidFill>
                  <a:schemeClr val="tx1"/>
                </a:solidFill>
              </a:rPr>
              <a:t>, </a:t>
            </a:r>
            <a:r>
              <a:rPr lang="en-GB" sz="1200" i="1" dirty="0" err="1" smtClean="0">
                <a:solidFill>
                  <a:schemeClr val="tx1"/>
                </a:solidFill>
              </a:rPr>
              <a:t>Lemac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7236296" y="1556792"/>
            <a:ext cx="1512168" cy="1008112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PI</a:t>
            </a:r>
          </a:p>
          <a:p>
            <a:pPr algn="ctr"/>
            <a:r>
              <a:rPr lang="en-GB" sz="1200" i="1" dirty="0" err="1" smtClean="0"/>
              <a:t>Gtbib</a:t>
            </a:r>
            <a:r>
              <a:rPr lang="en-GB" sz="1200" i="1" dirty="0" smtClean="0"/>
              <a:t>-SOD</a:t>
            </a:r>
            <a:endParaRPr lang="en-GB" sz="16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3995936" y="4221088"/>
            <a:ext cx="1728192" cy="1080120"/>
          </a:xfrm>
          <a:prstGeom prst="roundRect">
            <a:avLst/>
          </a:prstGeom>
          <a:solidFill>
            <a:srgbClr val="DCF7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OPAC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Dreamweaver...</a:t>
            </a:r>
            <a:endParaRPr lang="en-GB" sz="1050" i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4067944" y="1268760"/>
            <a:ext cx="1872208" cy="1008112"/>
          </a:xfrm>
          <a:prstGeom prst="roundRect">
            <a:avLst/>
          </a:prstGeom>
          <a:solidFill>
            <a:srgbClr val="EF394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Usuarios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6516216" y="2924944"/>
            <a:ext cx="2160240" cy="864096"/>
          </a:xfrm>
          <a:prstGeom prst="roundRect">
            <a:avLst/>
          </a:prstGeom>
          <a:solidFill>
            <a:srgbClr val="A4EB9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Manuales</a:t>
            </a:r>
            <a:r>
              <a:rPr lang="en-GB" dirty="0" smtClean="0">
                <a:solidFill>
                  <a:schemeClr val="tx1"/>
                </a:solidFill>
              </a:rPr>
              <a:t>, </a:t>
            </a:r>
            <a:r>
              <a:rPr lang="en-GB" dirty="0" err="1" smtClean="0">
                <a:solidFill>
                  <a:schemeClr val="tx1"/>
                </a:solidFill>
              </a:rPr>
              <a:t>documentáción</a:t>
            </a:r>
            <a:r>
              <a:rPr lang="en-GB" dirty="0" smtClean="0">
                <a:solidFill>
                  <a:schemeClr val="tx1"/>
                </a:solidFill>
              </a:rPr>
              <a:t>, etc.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Dreamweaver, Word, </a:t>
            </a:r>
            <a:r>
              <a:rPr lang="en-GB" sz="1200" i="1" dirty="0" err="1" smtClean="0">
                <a:solidFill>
                  <a:schemeClr val="tx1"/>
                </a:solidFill>
              </a:rPr>
              <a:t>Pdf</a:t>
            </a:r>
            <a:r>
              <a:rPr lang="en-GB" sz="1200" i="1" dirty="0" smtClean="0">
                <a:solidFill>
                  <a:schemeClr val="tx1"/>
                </a:solidFill>
              </a:rPr>
              <a:t>, Photoshop ...</a:t>
            </a:r>
            <a:endParaRPr lang="en-GB" sz="1050" i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179512" y="4869160"/>
            <a:ext cx="2483768" cy="1008112"/>
          </a:xfrm>
          <a:prstGeom prst="roundRect">
            <a:avLst/>
          </a:prstGeom>
          <a:solidFill>
            <a:srgbClr val="C00000">
              <a:alpha val="73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económica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2915816" y="5589240"/>
            <a:ext cx="1656184" cy="7200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Catálogo</a:t>
            </a:r>
            <a:r>
              <a:rPr lang="en-GB" sz="1600" dirty="0" smtClean="0">
                <a:solidFill>
                  <a:schemeClr val="tx1"/>
                </a:solidFill>
              </a:rPr>
              <a:t> REBIUN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Ftp</a:t>
            </a: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6012160" y="4221088"/>
            <a:ext cx="2880320" cy="1080120"/>
          </a:xfrm>
          <a:prstGeom prst="roundRect">
            <a:avLst/>
          </a:prstGeom>
          <a:solidFill>
            <a:srgbClr val="FFCC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Gestor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contenidos</a:t>
            </a:r>
            <a:r>
              <a:rPr lang="en-GB" dirty="0" smtClean="0">
                <a:solidFill>
                  <a:schemeClr val="tx1"/>
                </a:solidFill>
              </a:rPr>
              <a:t> web </a:t>
            </a: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200" i="1" dirty="0">
              <a:solidFill>
                <a:schemeClr val="tx1"/>
              </a:solidFill>
            </a:endParaRPr>
          </a:p>
        </p:txBody>
      </p:sp>
      <p:cxnSp>
        <p:nvCxnSpPr>
          <p:cNvPr id="20" name="19 Conector curvado"/>
          <p:cNvCxnSpPr>
            <a:stCxn id="7" idx="3"/>
            <a:endCxn id="11" idx="0"/>
          </p:cNvCxnSpPr>
          <p:nvPr/>
        </p:nvCxnSpPr>
        <p:spPr>
          <a:xfrm>
            <a:off x="4139952" y="3248980"/>
            <a:ext cx="720080" cy="97210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Forma"/>
          <p:cNvCxnSpPr>
            <a:stCxn id="12" idx="1"/>
            <a:endCxn id="7" idx="0"/>
          </p:cNvCxnSpPr>
          <p:nvPr/>
        </p:nvCxnSpPr>
        <p:spPr>
          <a:xfrm rot="10800000" flipV="1">
            <a:off x="3095836" y="1772816"/>
            <a:ext cx="972108" cy="79208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Forma"/>
          <p:cNvCxnSpPr>
            <a:stCxn id="11" idx="3"/>
            <a:endCxn id="16" idx="1"/>
          </p:cNvCxnSpPr>
          <p:nvPr/>
        </p:nvCxnSpPr>
        <p:spPr>
          <a:xfrm>
            <a:off x="5724128" y="4761148"/>
            <a:ext cx="288032" cy="12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curvado"/>
          <p:cNvCxnSpPr>
            <a:stCxn id="7" idx="2"/>
            <a:endCxn id="15" idx="0"/>
          </p:cNvCxnSpPr>
          <p:nvPr/>
        </p:nvCxnSpPr>
        <p:spPr>
          <a:xfrm rot="16200000" flipH="1">
            <a:off x="2591780" y="4437112"/>
            <a:ext cx="1656184" cy="64807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Forma"/>
          <p:cNvCxnSpPr>
            <a:stCxn id="10" idx="1"/>
            <a:endCxn id="7" idx="3"/>
          </p:cNvCxnSpPr>
          <p:nvPr/>
        </p:nvCxnSpPr>
        <p:spPr>
          <a:xfrm rot="10800000" flipV="1">
            <a:off x="4139952" y="2060848"/>
            <a:ext cx="3096344" cy="11881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Forma"/>
          <p:cNvCxnSpPr>
            <a:stCxn id="7" idx="3"/>
            <a:endCxn id="13" idx="1"/>
          </p:cNvCxnSpPr>
          <p:nvPr/>
        </p:nvCxnSpPr>
        <p:spPr>
          <a:xfrm>
            <a:off x="4139952" y="3248980"/>
            <a:ext cx="2376264" cy="10801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Forma"/>
          <p:cNvCxnSpPr>
            <a:stCxn id="16" idx="3"/>
            <a:endCxn id="13" idx="3"/>
          </p:cNvCxnSpPr>
          <p:nvPr/>
        </p:nvCxnSpPr>
        <p:spPr>
          <a:xfrm flipH="1" flipV="1">
            <a:off x="8676456" y="3356992"/>
            <a:ext cx="216024" cy="1404156"/>
          </a:xfrm>
          <a:prstGeom prst="curvedConnector3">
            <a:avLst>
              <a:gd name="adj1" fmla="val -10582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Rectángulo redondeado"/>
          <p:cNvSpPr/>
          <p:nvPr/>
        </p:nvSpPr>
        <p:spPr>
          <a:xfrm>
            <a:off x="35496" y="1628800"/>
            <a:ext cx="1656184" cy="7200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Otros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catálogos</a:t>
            </a:r>
            <a:r>
              <a:rPr lang="en-GB" sz="1600" dirty="0" smtClean="0">
                <a:solidFill>
                  <a:schemeClr val="tx1"/>
                </a:solidFill>
              </a:rPr>
              <a:t/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Z39.50</a:t>
            </a:r>
            <a:endParaRPr lang="en-GB" sz="1600" i="1" dirty="0">
              <a:solidFill>
                <a:schemeClr val="tx1"/>
              </a:solidFill>
            </a:endParaRPr>
          </a:p>
        </p:txBody>
      </p:sp>
      <p:cxnSp>
        <p:nvCxnSpPr>
          <p:cNvPr id="37" name="36 Conector curvado"/>
          <p:cNvCxnSpPr>
            <a:stCxn id="34" idx="2"/>
            <a:endCxn id="7" idx="0"/>
          </p:cNvCxnSpPr>
          <p:nvPr/>
        </p:nvCxnSpPr>
        <p:spPr>
          <a:xfrm rot="16200000" flipH="1">
            <a:off x="1871700" y="1340768"/>
            <a:ext cx="216024" cy="22322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curvado"/>
          <p:cNvCxnSpPr>
            <a:stCxn id="8" idx="2"/>
            <a:endCxn id="7" idx="0"/>
          </p:cNvCxnSpPr>
          <p:nvPr/>
        </p:nvCxnSpPr>
        <p:spPr>
          <a:xfrm rot="16200000" flipH="1">
            <a:off x="2591780" y="2060848"/>
            <a:ext cx="576064" cy="4320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Rectángulo redondeado"/>
          <p:cNvSpPr/>
          <p:nvPr/>
        </p:nvSpPr>
        <p:spPr>
          <a:xfrm>
            <a:off x="107504" y="3581400"/>
            <a:ext cx="1656184" cy="783704"/>
          </a:xfrm>
          <a:prstGeom prst="roundRect">
            <a:avLst/>
          </a:prstGeom>
          <a:solidFill>
            <a:srgbClr val="00CDC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Expurgo</a:t>
            </a:r>
            <a:r>
              <a:rPr lang="en-GB" dirty="0" smtClean="0"/>
              <a:t> </a:t>
            </a:r>
            <a:r>
              <a:rPr lang="en-GB" dirty="0" err="1" smtClean="0"/>
              <a:t>Barre</a:t>
            </a:r>
            <a:endParaRPr lang="en-GB" dirty="0" smtClean="0"/>
          </a:p>
          <a:p>
            <a:pPr algn="ctr"/>
            <a:r>
              <a:rPr lang="en-GB" sz="1200" i="1" dirty="0" err="1" smtClean="0"/>
              <a:t>bd</a:t>
            </a:r>
            <a:r>
              <a:rPr lang="en-GB" sz="1200" i="1" dirty="0" smtClean="0"/>
              <a:t> </a:t>
            </a:r>
            <a:r>
              <a:rPr lang="en-GB" sz="1200" i="1" dirty="0" err="1" smtClean="0"/>
              <a:t>MySQL</a:t>
            </a:r>
            <a:endParaRPr lang="en-GB" sz="1600" dirty="0"/>
          </a:p>
        </p:txBody>
      </p:sp>
      <p:cxnSp>
        <p:nvCxnSpPr>
          <p:cNvPr id="78" name="77 Forma"/>
          <p:cNvCxnSpPr>
            <a:stCxn id="7" idx="2"/>
            <a:endCxn id="14" idx="0"/>
          </p:cNvCxnSpPr>
          <p:nvPr/>
        </p:nvCxnSpPr>
        <p:spPr>
          <a:xfrm rot="5400000">
            <a:off x="1790564" y="3563888"/>
            <a:ext cx="936104" cy="167444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79 Forma"/>
          <p:cNvCxnSpPr>
            <a:stCxn id="7" idx="1"/>
            <a:endCxn id="54" idx="0"/>
          </p:cNvCxnSpPr>
          <p:nvPr/>
        </p:nvCxnSpPr>
        <p:spPr>
          <a:xfrm rot="10800000" flipV="1">
            <a:off x="935596" y="3248980"/>
            <a:ext cx="1116124" cy="33242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07288" cy="990600"/>
          </a:xfrm>
        </p:spPr>
        <p:txBody>
          <a:bodyPr>
            <a:normAutofit/>
          </a:bodyPr>
          <a:lstStyle/>
          <a:p>
            <a:r>
              <a:rPr lang="es-ES" b="1" dirty="0" smtClean="0"/>
              <a:t>Por poner un ejemplo...            </a:t>
            </a:r>
            <a:r>
              <a:rPr lang="es-ES" sz="2400" dirty="0" smtClean="0"/>
              <a:t>Los inicios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661648" cy="4937760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606584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7" name="6 Rectángulo redondeado"/>
          <p:cNvSpPr/>
          <p:nvPr/>
        </p:nvSpPr>
        <p:spPr>
          <a:xfrm>
            <a:off x="2051720" y="2564904"/>
            <a:ext cx="2088232" cy="1368152"/>
          </a:xfrm>
          <a:prstGeom prst="roundRect">
            <a:avLst/>
          </a:prstGeom>
          <a:solidFill>
            <a:srgbClr val="0099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Millennium</a:t>
            </a:r>
            <a:endParaRPr lang="en-GB" sz="2800" dirty="0"/>
          </a:p>
        </p:txBody>
      </p:sp>
      <p:sp>
        <p:nvSpPr>
          <p:cNvPr id="8" name="7 Rectángulo redondeado"/>
          <p:cNvSpPr/>
          <p:nvPr/>
        </p:nvSpPr>
        <p:spPr>
          <a:xfrm>
            <a:off x="1763688" y="1196752"/>
            <a:ext cx="1800200" cy="792088"/>
          </a:xfrm>
          <a:prstGeom prst="roundRect">
            <a:avLst/>
          </a:prstGeom>
          <a:ln>
            <a:solidFill>
              <a:srgbClr val="00999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Autoridades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Càntic</a:t>
            </a:r>
            <a:r>
              <a:rPr lang="en-GB" sz="1200" i="1" dirty="0" smtClean="0">
                <a:solidFill>
                  <a:schemeClr val="tx1"/>
                </a:solidFill>
              </a:rPr>
              <a:t>, </a:t>
            </a:r>
            <a:r>
              <a:rPr lang="en-GB" sz="1200" i="1" dirty="0" err="1" smtClean="0">
                <a:solidFill>
                  <a:schemeClr val="tx1"/>
                </a:solidFill>
              </a:rPr>
              <a:t>Lemac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7380312" y="2132856"/>
            <a:ext cx="1512168" cy="1008112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PI</a:t>
            </a:r>
          </a:p>
          <a:p>
            <a:pPr algn="ctr"/>
            <a:r>
              <a:rPr lang="en-GB" sz="1200" i="1" dirty="0" err="1" smtClean="0"/>
              <a:t>Gtbib</a:t>
            </a:r>
            <a:r>
              <a:rPr lang="en-GB" sz="1200" i="1" dirty="0" smtClean="0"/>
              <a:t>-SOD</a:t>
            </a:r>
            <a:endParaRPr lang="en-GB" sz="16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3995936" y="4221088"/>
            <a:ext cx="1728192" cy="1080120"/>
          </a:xfrm>
          <a:prstGeom prst="roundRect">
            <a:avLst/>
          </a:prstGeom>
          <a:solidFill>
            <a:srgbClr val="DCF7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OPAC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Dreamweaver...</a:t>
            </a:r>
            <a:endParaRPr lang="en-GB" sz="1050" i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4067944" y="1268760"/>
            <a:ext cx="1872208" cy="1008112"/>
          </a:xfrm>
          <a:prstGeom prst="roundRect">
            <a:avLst/>
          </a:prstGeom>
          <a:solidFill>
            <a:srgbClr val="EF394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Usuarios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6516216" y="3284984"/>
            <a:ext cx="2160240" cy="1008112"/>
          </a:xfrm>
          <a:prstGeom prst="roundRect">
            <a:avLst/>
          </a:prstGeom>
          <a:solidFill>
            <a:srgbClr val="A4EB9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Manuales</a:t>
            </a:r>
            <a:r>
              <a:rPr lang="en-GB" dirty="0" smtClean="0">
                <a:solidFill>
                  <a:schemeClr val="tx1"/>
                </a:solidFill>
              </a:rPr>
              <a:t>, </a:t>
            </a:r>
            <a:r>
              <a:rPr lang="en-GB" dirty="0" err="1" smtClean="0">
                <a:solidFill>
                  <a:schemeClr val="tx1"/>
                </a:solidFill>
              </a:rPr>
              <a:t>documentáción</a:t>
            </a:r>
            <a:r>
              <a:rPr lang="en-GB" dirty="0" smtClean="0">
                <a:solidFill>
                  <a:schemeClr val="tx1"/>
                </a:solidFill>
              </a:rPr>
              <a:t>, etc.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Dreamweaver, Word, </a:t>
            </a:r>
            <a:r>
              <a:rPr lang="en-GB" sz="1200" i="1" dirty="0" err="1" smtClean="0">
                <a:solidFill>
                  <a:schemeClr val="tx1"/>
                </a:solidFill>
              </a:rPr>
              <a:t>Pdf</a:t>
            </a:r>
            <a:r>
              <a:rPr lang="en-GB" sz="1200" i="1" dirty="0" smtClean="0">
                <a:solidFill>
                  <a:schemeClr val="tx1"/>
                </a:solidFill>
              </a:rPr>
              <a:t>, Photoshop ...</a:t>
            </a:r>
            <a:endParaRPr lang="en-GB" sz="1050" i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179512" y="4869160"/>
            <a:ext cx="2483768" cy="1008112"/>
          </a:xfrm>
          <a:prstGeom prst="roundRect">
            <a:avLst/>
          </a:prstGeom>
          <a:solidFill>
            <a:srgbClr val="C00000">
              <a:alpha val="73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económica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2915816" y="5589240"/>
            <a:ext cx="1656184" cy="7200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Catálogo</a:t>
            </a:r>
            <a:r>
              <a:rPr lang="en-GB" sz="1600" dirty="0" smtClean="0">
                <a:solidFill>
                  <a:schemeClr val="tx1"/>
                </a:solidFill>
              </a:rPr>
              <a:t> REBIUN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Ftp</a:t>
            </a: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6012160" y="4437112"/>
            <a:ext cx="2880320" cy="1224136"/>
          </a:xfrm>
          <a:prstGeom prst="roundRect">
            <a:avLst/>
          </a:prstGeom>
          <a:solidFill>
            <a:srgbClr val="FFCC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Gestor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contenidos</a:t>
            </a:r>
            <a:r>
              <a:rPr lang="en-GB" dirty="0" smtClean="0">
                <a:solidFill>
                  <a:schemeClr val="tx1"/>
                </a:solidFill>
              </a:rPr>
              <a:t> web </a:t>
            </a: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200" i="1" dirty="0">
              <a:solidFill>
                <a:schemeClr val="tx1"/>
              </a:solidFill>
            </a:endParaRPr>
          </a:p>
        </p:txBody>
      </p:sp>
      <p:cxnSp>
        <p:nvCxnSpPr>
          <p:cNvPr id="20" name="19 Conector curvado"/>
          <p:cNvCxnSpPr>
            <a:stCxn id="7" idx="3"/>
            <a:endCxn id="11" idx="0"/>
          </p:cNvCxnSpPr>
          <p:nvPr/>
        </p:nvCxnSpPr>
        <p:spPr>
          <a:xfrm>
            <a:off x="4139952" y="3248980"/>
            <a:ext cx="720080" cy="97210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Forma"/>
          <p:cNvCxnSpPr>
            <a:stCxn id="12" idx="1"/>
            <a:endCxn id="7" idx="0"/>
          </p:cNvCxnSpPr>
          <p:nvPr/>
        </p:nvCxnSpPr>
        <p:spPr>
          <a:xfrm rot="10800000" flipV="1">
            <a:off x="3095836" y="1772816"/>
            <a:ext cx="972108" cy="79208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Forma"/>
          <p:cNvCxnSpPr>
            <a:stCxn id="11" idx="3"/>
            <a:endCxn id="16" idx="1"/>
          </p:cNvCxnSpPr>
          <p:nvPr/>
        </p:nvCxnSpPr>
        <p:spPr>
          <a:xfrm>
            <a:off x="5724128" y="4761148"/>
            <a:ext cx="288032" cy="2880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curvado"/>
          <p:cNvCxnSpPr>
            <a:stCxn id="7" idx="2"/>
            <a:endCxn id="15" idx="0"/>
          </p:cNvCxnSpPr>
          <p:nvPr/>
        </p:nvCxnSpPr>
        <p:spPr>
          <a:xfrm rot="16200000" flipH="1">
            <a:off x="2591780" y="4437112"/>
            <a:ext cx="1656184" cy="64807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Forma"/>
          <p:cNvCxnSpPr>
            <a:stCxn id="10" idx="1"/>
            <a:endCxn id="7" idx="3"/>
          </p:cNvCxnSpPr>
          <p:nvPr/>
        </p:nvCxnSpPr>
        <p:spPr>
          <a:xfrm rot="10800000" flipV="1">
            <a:off x="4139952" y="2636912"/>
            <a:ext cx="3240360" cy="61206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Forma"/>
          <p:cNvCxnSpPr>
            <a:stCxn id="7" idx="3"/>
            <a:endCxn id="13" idx="1"/>
          </p:cNvCxnSpPr>
          <p:nvPr/>
        </p:nvCxnSpPr>
        <p:spPr>
          <a:xfrm>
            <a:off x="4139952" y="3248980"/>
            <a:ext cx="2376264" cy="54006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Forma"/>
          <p:cNvCxnSpPr>
            <a:stCxn id="16" idx="3"/>
            <a:endCxn id="13" idx="3"/>
          </p:cNvCxnSpPr>
          <p:nvPr/>
        </p:nvCxnSpPr>
        <p:spPr>
          <a:xfrm flipH="1" flipV="1">
            <a:off x="8676456" y="3789040"/>
            <a:ext cx="216024" cy="1260140"/>
          </a:xfrm>
          <a:prstGeom prst="curvedConnector3">
            <a:avLst>
              <a:gd name="adj1" fmla="val -10582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Rectángulo redondeado"/>
          <p:cNvSpPr/>
          <p:nvPr/>
        </p:nvSpPr>
        <p:spPr>
          <a:xfrm>
            <a:off x="35496" y="1628800"/>
            <a:ext cx="1656184" cy="7200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Otros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catálogos</a:t>
            </a:r>
            <a:r>
              <a:rPr lang="en-GB" sz="1600" dirty="0" smtClean="0">
                <a:solidFill>
                  <a:schemeClr val="tx1"/>
                </a:solidFill>
              </a:rPr>
              <a:t/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Z39.50</a:t>
            </a:r>
            <a:endParaRPr lang="en-GB" sz="1600" i="1" dirty="0">
              <a:solidFill>
                <a:schemeClr val="tx1"/>
              </a:solidFill>
            </a:endParaRPr>
          </a:p>
        </p:txBody>
      </p:sp>
      <p:cxnSp>
        <p:nvCxnSpPr>
          <p:cNvPr id="37" name="36 Conector curvado"/>
          <p:cNvCxnSpPr>
            <a:stCxn id="34" idx="2"/>
            <a:endCxn id="7" idx="0"/>
          </p:cNvCxnSpPr>
          <p:nvPr/>
        </p:nvCxnSpPr>
        <p:spPr>
          <a:xfrm rot="16200000" flipH="1">
            <a:off x="1871700" y="1340768"/>
            <a:ext cx="216024" cy="22322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curvado"/>
          <p:cNvCxnSpPr>
            <a:stCxn id="8" idx="2"/>
            <a:endCxn id="7" idx="0"/>
          </p:cNvCxnSpPr>
          <p:nvPr/>
        </p:nvCxnSpPr>
        <p:spPr>
          <a:xfrm rot="16200000" flipH="1">
            <a:off x="2591780" y="2060848"/>
            <a:ext cx="576064" cy="4320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Rectángulo redondeado"/>
          <p:cNvSpPr/>
          <p:nvPr/>
        </p:nvSpPr>
        <p:spPr>
          <a:xfrm>
            <a:off x="107504" y="3581400"/>
            <a:ext cx="1656184" cy="783704"/>
          </a:xfrm>
          <a:prstGeom prst="roundRect">
            <a:avLst/>
          </a:prstGeom>
          <a:solidFill>
            <a:srgbClr val="00CDC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Expurgo</a:t>
            </a:r>
            <a:r>
              <a:rPr lang="en-GB" dirty="0" smtClean="0"/>
              <a:t> </a:t>
            </a:r>
            <a:r>
              <a:rPr lang="en-GB" dirty="0" err="1" smtClean="0"/>
              <a:t>Barre</a:t>
            </a:r>
            <a:endParaRPr lang="en-GB" dirty="0" smtClean="0"/>
          </a:p>
          <a:p>
            <a:pPr algn="ctr"/>
            <a:r>
              <a:rPr lang="en-GB" sz="1200" i="1" dirty="0" err="1" smtClean="0"/>
              <a:t>bd</a:t>
            </a:r>
            <a:r>
              <a:rPr lang="en-GB" sz="1200" i="1" dirty="0" smtClean="0"/>
              <a:t> </a:t>
            </a:r>
            <a:r>
              <a:rPr lang="en-GB" sz="1200" i="1" dirty="0" err="1" smtClean="0"/>
              <a:t>MySQL</a:t>
            </a:r>
            <a:endParaRPr lang="en-GB" sz="1600" dirty="0"/>
          </a:p>
        </p:txBody>
      </p:sp>
      <p:cxnSp>
        <p:nvCxnSpPr>
          <p:cNvPr id="78" name="77 Forma"/>
          <p:cNvCxnSpPr>
            <a:stCxn id="7" idx="2"/>
            <a:endCxn id="14" idx="0"/>
          </p:cNvCxnSpPr>
          <p:nvPr/>
        </p:nvCxnSpPr>
        <p:spPr>
          <a:xfrm rot="5400000">
            <a:off x="1790564" y="3563888"/>
            <a:ext cx="936104" cy="167444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79 Forma"/>
          <p:cNvCxnSpPr>
            <a:stCxn id="7" idx="1"/>
            <a:endCxn id="54" idx="0"/>
          </p:cNvCxnSpPr>
          <p:nvPr/>
        </p:nvCxnSpPr>
        <p:spPr>
          <a:xfrm rot="10800000" flipV="1">
            <a:off x="935596" y="3248980"/>
            <a:ext cx="1116124" cy="33242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89 Rectángulo redondeado"/>
          <p:cNvSpPr/>
          <p:nvPr/>
        </p:nvSpPr>
        <p:spPr>
          <a:xfrm>
            <a:off x="6444208" y="1124744"/>
            <a:ext cx="2520280" cy="864096"/>
          </a:xfrm>
          <a:prstGeom prst="roundRect">
            <a:avLst/>
          </a:prstGeom>
          <a:solidFill>
            <a:srgbClr val="CBEDF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Suministro</a:t>
            </a:r>
            <a:r>
              <a:rPr lang="en-GB" sz="1600" dirty="0" smtClean="0">
                <a:solidFill>
                  <a:schemeClr val="tx1"/>
                </a:solidFill>
              </a:rPr>
              <a:t> de </a:t>
            </a:r>
            <a:r>
              <a:rPr lang="en-GB" sz="1600" dirty="0" err="1" smtClean="0">
                <a:solidFill>
                  <a:schemeClr val="tx1"/>
                </a:solidFill>
              </a:rPr>
              <a:t>artículos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impresos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400" i="1" dirty="0" err="1" smtClean="0">
                <a:solidFill>
                  <a:schemeClr val="tx1"/>
                </a:solidFill>
              </a:rPr>
              <a:t>bd</a:t>
            </a:r>
            <a:r>
              <a:rPr lang="en-GB" sz="1400" i="1" dirty="0" smtClean="0">
                <a:solidFill>
                  <a:schemeClr val="tx1"/>
                </a:solidFill>
              </a:rPr>
              <a:t> </a:t>
            </a:r>
            <a:r>
              <a:rPr lang="en-GB" sz="1400" i="1" dirty="0" err="1" smtClean="0">
                <a:solidFill>
                  <a:schemeClr val="tx1"/>
                </a:solidFill>
              </a:rPr>
              <a:t>MySQL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cxnSp>
        <p:nvCxnSpPr>
          <p:cNvPr id="96" name="95 Conector curvado"/>
          <p:cNvCxnSpPr>
            <a:stCxn id="12" idx="3"/>
            <a:endCxn id="90" idx="1"/>
          </p:cNvCxnSpPr>
          <p:nvPr/>
        </p:nvCxnSpPr>
        <p:spPr>
          <a:xfrm flipV="1">
            <a:off x="5940152" y="1556792"/>
            <a:ext cx="504056" cy="21602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96 Rectángulo redondeado"/>
          <p:cNvSpPr/>
          <p:nvPr/>
        </p:nvSpPr>
        <p:spPr>
          <a:xfrm>
            <a:off x="4716016" y="2420888"/>
            <a:ext cx="1872208" cy="792088"/>
          </a:xfrm>
          <a:prstGeom prst="roundRect">
            <a:avLst/>
          </a:prstGeom>
          <a:solidFill>
            <a:srgbClr val="E21C4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Autenticación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sz="1400" i="1" dirty="0" smtClean="0">
                <a:solidFill>
                  <a:schemeClr val="bg1"/>
                </a:solidFill>
              </a:rPr>
              <a:t>LDAP, VPN...</a:t>
            </a:r>
            <a:endParaRPr lang="en-GB" sz="1400" i="1" dirty="0">
              <a:solidFill>
                <a:schemeClr val="bg1"/>
              </a:solidFill>
            </a:endParaRPr>
          </a:p>
        </p:txBody>
      </p:sp>
      <p:cxnSp>
        <p:nvCxnSpPr>
          <p:cNvPr id="101" name="100 Forma"/>
          <p:cNvCxnSpPr>
            <a:stCxn id="97" idx="1"/>
            <a:endCxn id="11" idx="0"/>
          </p:cNvCxnSpPr>
          <p:nvPr/>
        </p:nvCxnSpPr>
        <p:spPr>
          <a:xfrm rot="10800000" flipH="1" flipV="1">
            <a:off x="4716016" y="2816932"/>
            <a:ext cx="144016" cy="1404156"/>
          </a:xfrm>
          <a:prstGeom prst="curvedConnector4">
            <a:avLst>
              <a:gd name="adj1" fmla="val -158732"/>
              <a:gd name="adj2" fmla="val 6410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curvado"/>
          <p:cNvCxnSpPr>
            <a:stCxn id="97" idx="3"/>
            <a:endCxn id="90" idx="2"/>
          </p:cNvCxnSpPr>
          <p:nvPr/>
        </p:nvCxnSpPr>
        <p:spPr>
          <a:xfrm flipV="1">
            <a:off x="6588224" y="1988840"/>
            <a:ext cx="1116124" cy="82809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115 Forma"/>
          <p:cNvCxnSpPr>
            <a:stCxn id="12" idx="3"/>
            <a:endCxn id="97" idx="0"/>
          </p:cNvCxnSpPr>
          <p:nvPr/>
        </p:nvCxnSpPr>
        <p:spPr>
          <a:xfrm flipH="1">
            <a:off x="5652120" y="1772816"/>
            <a:ext cx="288032" cy="648072"/>
          </a:xfrm>
          <a:prstGeom prst="curvedConnector4">
            <a:avLst>
              <a:gd name="adj1" fmla="val -79366"/>
              <a:gd name="adj2" fmla="val 8888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Por poner un ejemplo...          </a:t>
            </a:r>
            <a:r>
              <a:rPr lang="es-ES" sz="2400" dirty="0" smtClean="0"/>
              <a:t>Recursos-e</a:t>
            </a:r>
            <a:endParaRPr lang="en-GB" sz="360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435280" cy="4937760"/>
          </a:xfrm>
        </p:spPr>
        <p:txBody>
          <a:bodyPr/>
          <a:lstStyle/>
          <a:p>
            <a:pPr>
              <a:buNone/>
            </a:pPr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6588224" y="4437112"/>
            <a:ext cx="1800200" cy="792088"/>
          </a:xfrm>
          <a:prstGeom prst="roundRect">
            <a:avLst/>
          </a:prstGeom>
          <a:solidFill>
            <a:srgbClr val="26B0A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Edición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Libros</a:t>
            </a:r>
            <a:r>
              <a:rPr lang="en-GB" dirty="0" smtClean="0">
                <a:solidFill>
                  <a:schemeClr val="bg1"/>
                </a:solidFill>
              </a:rPr>
              <a:t>-e</a:t>
            </a:r>
            <a:endParaRPr lang="en-GB" sz="14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1400" i="1" dirty="0" err="1" smtClean="0">
                <a:solidFill>
                  <a:schemeClr val="bg1"/>
                </a:solidFill>
              </a:rPr>
              <a:t>Odilo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6156176" y="1196752"/>
            <a:ext cx="2520280" cy="1944216"/>
          </a:xfrm>
          <a:prstGeom prst="roundRect">
            <a:avLst/>
          </a:prstGeom>
          <a:solidFill>
            <a:srgbClr val="99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Discovery </a:t>
            </a:r>
          </a:p>
          <a:p>
            <a:pPr algn="ctr"/>
            <a:r>
              <a:rPr lang="en-GB" sz="1400" i="1" dirty="0" smtClean="0">
                <a:solidFill>
                  <a:schemeClr val="bg1"/>
                </a:solidFill>
              </a:rPr>
              <a:t>Summon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395536" y="1268760"/>
            <a:ext cx="2592288" cy="2016224"/>
          </a:xfrm>
          <a:prstGeom prst="roundRect">
            <a:avLst/>
          </a:prstGeom>
          <a:solidFill>
            <a:srgbClr val="33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Recursos</a:t>
            </a:r>
            <a:r>
              <a:rPr lang="en-GB" dirty="0" smtClean="0">
                <a:solidFill>
                  <a:schemeClr val="bg1"/>
                </a:solidFill>
              </a:rPr>
              <a:t>-e (</a:t>
            </a:r>
            <a:r>
              <a:rPr lang="en-GB" dirty="0" err="1" smtClean="0">
                <a:solidFill>
                  <a:schemeClr val="bg1"/>
                </a:solidFill>
              </a:rPr>
              <a:t>revistas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bd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libros</a:t>
            </a:r>
            <a:r>
              <a:rPr lang="en-GB" dirty="0" smtClean="0">
                <a:solidFill>
                  <a:schemeClr val="bg1"/>
                </a:solidFill>
              </a:rPr>
              <a:t>)</a:t>
            </a:r>
            <a:br>
              <a:rPr lang="en-GB" dirty="0" smtClean="0">
                <a:solidFill>
                  <a:schemeClr val="bg1"/>
                </a:solidFill>
              </a:rPr>
            </a:b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sz="1200" dirty="0" err="1" smtClean="0">
                <a:solidFill>
                  <a:schemeClr val="bg1"/>
                </a:solidFill>
              </a:rPr>
              <a:t>ProQuest</a:t>
            </a:r>
            <a:r>
              <a:rPr lang="en-GB" sz="1200" dirty="0" smtClean="0">
                <a:solidFill>
                  <a:schemeClr val="bg1"/>
                </a:solidFill>
              </a:rPr>
              <a:t> 360 suite / ERM,  </a:t>
            </a:r>
            <a:r>
              <a:rPr lang="en-GB" sz="1200" dirty="0" err="1" smtClean="0">
                <a:solidFill>
                  <a:schemeClr val="bg1"/>
                </a:solidFill>
              </a:rPr>
              <a:t>Swets</a:t>
            </a:r>
            <a:r>
              <a:rPr lang="en-GB" sz="1200" dirty="0" smtClean="0">
                <a:solidFill>
                  <a:schemeClr val="bg1"/>
                </a:solidFill>
              </a:rPr>
              <a:t>... </a:t>
            </a:r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26" name="25 Rectángulo redondeado"/>
          <p:cNvSpPr/>
          <p:nvPr/>
        </p:nvSpPr>
        <p:spPr>
          <a:xfrm>
            <a:off x="4211960" y="1268760"/>
            <a:ext cx="1656184" cy="72008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Dialnet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29" name="28 Rectángulo redondeado"/>
          <p:cNvSpPr/>
          <p:nvPr/>
        </p:nvSpPr>
        <p:spPr>
          <a:xfrm>
            <a:off x="6300192" y="3501008"/>
            <a:ext cx="2376264" cy="51244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Bibliotecas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digitales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smtClean="0">
                <a:solidFill>
                  <a:schemeClr val="tx1"/>
                </a:solidFill>
              </a:rPr>
              <a:t>Europeana, Cervantes Virtual...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35" name="34 Rectángulo redondeado"/>
          <p:cNvSpPr/>
          <p:nvPr/>
        </p:nvSpPr>
        <p:spPr>
          <a:xfrm>
            <a:off x="467544" y="5445224"/>
            <a:ext cx="2808312" cy="792088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Gestión</a:t>
            </a:r>
            <a:r>
              <a:rPr lang="en-GB" dirty="0" smtClean="0">
                <a:solidFill>
                  <a:schemeClr val="tx1"/>
                </a:solidFill>
              </a:rPr>
              <a:t> de la </a:t>
            </a:r>
            <a:r>
              <a:rPr lang="en-GB" dirty="0" err="1" smtClean="0">
                <a:solidFill>
                  <a:schemeClr val="tx1"/>
                </a:solidFill>
              </a:rPr>
              <a:t>investigación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smtClean="0">
                <a:solidFill>
                  <a:schemeClr val="tx1"/>
                </a:solidFill>
              </a:rPr>
              <a:t>GREC,  </a:t>
            </a:r>
            <a:r>
              <a:rPr lang="en-GB" sz="1200" i="1" dirty="0" err="1" smtClean="0">
                <a:solidFill>
                  <a:schemeClr val="tx1"/>
                </a:solidFill>
              </a:rPr>
              <a:t>Mecenas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95536" y="3789040"/>
            <a:ext cx="2664296" cy="1368152"/>
          </a:xfrm>
          <a:prstGeom prst="roundRect">
            <a:avLst/>
          </a:prstGeom>
          <a:solidFill>
            <a:schemeClr val="accent3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Repositorio</a:t>
            </a:r>
            <a:r>
              <a:rPr lang="en-GB" dirty="0" smtClean="0"/>
              <a:t> / </a:t>
            </a:r>
            <a:r>
              <a:rPr lang="en-GB" dirty="0" err="1" smtClean="0"/>
              <a:t>Bca</a:t>
            </a:r>
            <a:r>
              <a:rPr lang="en-GB" dirty="0" smtClean="0"/>
              <a:t> Digital</a:t>
            </a:r>
            <a:br>
              <a:rPr lang="en-GB" dirty="0" smtClean="0"/>
            </a:br>
            <a:r>
              <a:rPr lang="en-GB" sz="1400" dirty="0" smtClean="0"/>
              <a:t> </a:t>
            </a:r>
            <a:r>
              <a:rPr lang="en-GB" sz="1200" dirty="0" smtClean="0"/>
              <a:t>RODERIC- </a:t>
            </a:r>
            <a:r>
              <a:rPr lang="en-GB" sz="1200" i="1" dirty="0" err="1" smtClean="0"/>
              <a:t>Dspace</a:t>
            </a:r>
            <a:r>
              <a:rPr lang="en-GB" sz="1200" i="1" dirty="0" smtClean="0"/>
              <a:t> , Handle...</a:t>
            </a:r>
            <a:endParaRPr lang="en-GB" sz="1200" i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3635896" y="3356992"/>
            <a:ext cx="1368152" cy="648072"/>
          </a:xfrm>
          <a:prstGeom prst="roundRect">
            <a:avLst/>
          </a:prstGeom>
          <a:solidFill>
            <a:srgbClr val="55A15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bg1"/>
                </a:solidFill>
              </a:rPr>
              <a:t>MOOCS</a:t>
            </a:r>
            <a:br>
              <a:rPr lang="en-GB" sz="1600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OCW ...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7" name="36 Rectángulo redondeado"/>
          <p:cNvSpPr/>
          <p:nvPr/>
        </p:nvSpPr>
        <p:spPr>
          <a:xfrm>
            <a:off x="3563888" y="5445224"/>
            <a:ext cx="3600400" cy="792088"/>
          </a:xfrm>
          <a:prstGeom prst="roundRect">
            <a:avLst/>
          </a:prstGeom>
          <a:solidFill>
            <a:srgbClr val="75DF6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Edición</a:t>
            </a:r>
            <a:r>
              <a:rPr lang="en-GB" dirty="0" smtClean="0">
                <a:solidFill>
                  <a:schemeClr val="bg1"/>
                </a:solidFill>
              </a:rPr>
              <a:t> digital </a:t>
            </a:r>
            <a:r>
              <a:rPr lang="en-GB" dirty="0" err="1" smtClean="0">
                <a:solidFill>
                  <a:schemeClr val="bg1"/>
                </a:solidFill>
              </a:rPr>
              <a:t>Revistas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Congresos</a:t>
            </a:r>
            <a:r>
              <a:rPr lang="en-GB" sz="1400" dirty="0" smtClean="0">
                <a:solidFill>
                  <a:schemeClr val="bg1"/>
                </a:solidFill>
              </a:rPr>
              <a:t/>
            </a:r>
            <a:br>
              <a:rPr lang="en-GB" sz="1400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OJS / OCS / DOIs (</a:t>
            </a:r>
            <a:r>
              <a:rPr lang="en-GB" sz="1200" i="1" dirty="0" err="1" smtClean="0">
                <a:solidFill>
                  <a:schemeClr val="bg1"/>
                </a:solidFill>
              </a:rPr>
              <a:t>Crossref</a:t>
            </a:r>
            <a:r>
              <a:rPr lang="en-GB" sz="1200" i="1" dirty="0" smtClean="0">
                <a:solidFill>
                  <a:schemeClr val="bg1"/>
                </a:solidFill>
              </a:rPr>
              <a:t>)</a:t>
            </a:r>
            <a:endParaRPr lang="en-GB" sz="1600" i="1" dirty="0" smtClean="0">
              <a:solidFill>
                <a:schemeClr val="bg1"/>
              </a:solidFill>
            </a:endParaRPr>
          </a:p>
        </p:txBody>
      </p:sp>
      <p:sp>
        <p:nvSpPr>
          <p:cNvPr id="38" name="37 Rectángulo redondeado"/>
          <p:cNvSpPr/>
          <p:nvPr/>
        </p:nvSpPr>
        <p:spPr>
          <a:xfrm>
            <a:off x="3635896" y="4381872"/>
            <a:ext cx="2592288" cy="775320"/>
          </a:xfrm>
          <a:prstGeom prst="roundRect">
            <a:avLst/>
          </a:prstGeom>
          <a:solidFill>
            <a:srgbClr val="C5F4A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Edición</a:t>
            </a:r>
            <a:r>
              <a:rPr lang="en-GB" sz="1600" dirty="0" smtClean="0">
                <a:solidFill>
                  <a:schemeClr val="tx1"/>
                </a:solidFill>
              </a:rPr>
              <a:t> digital Multimedia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MMedia</a:t>
            </a:r>
            <a:endParaRPr lang="en-GB" sz="1600" i="1" dirty="0">
              <a:solidFill>
                <a:schemeClr val="tx1"/>
              </a:solidFill>
            </a:endParaRPr>
          </a:p>
        </p:txBody>
      </p:sp>
      <p:cxnSp>
        <p:nvCxnSpPr>
          <p:cNvPr id="42" name="41 Conector curvado"/>
          <p:cNvCxnSpPr>
            <a:stCxn id="17" idx="3"/>
            <a:endCxn id="26" idx="1"/>
          </p:cNvCxnSpPr>
          <p:nvPr/>
        </p:nvCxnSpPr>
        <p:spPr>
          <a:xfrm flipV="1">
            <a:off x="2987824" y="1628800"/>
            <a:ext cx="1224136" cy="64807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curvado"/>
          <p:cNvCxnSpPr>
            <a:stCxn id="17" idx="3"/>
            <a:endCxn id="12" idx="1"/>
          </p:cNvCxnSpPr>
          <p:nvPr/>
        </p:nvCxnSpPr>
        <p:spPr>
          <a:xfrm flipV="1">
            <a:off x="2987824" y="2168860"/>
            <a:ext cx="3168352" cy="10801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45 Forma"/>
          <p:cNvCxnSpPr>
            <a:stCxn id="9" idx="0"/>
            <a:endCxn id="12" idx="1"/>
          </p:cNvCxnSpPr>
          <p:nvPr/>
        </p:nvCxnSpPr>
        <p:spPr>
          <a:xfrm rot="5400000" flipH="1" flipV="1">
            <a:off x="3131840" y="764704"/>
            <a:ext cx="1620180" cy="4428492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47 Forma"/>
          <p:cNvCxnSpPr>
            <a:stCxn id="10" idx="1"/>
            <a:endCxn id="9" idx="3"/>
          </p:cNvCxnSpPr>
          <p:nvPr/>
        </p:nvCxnSpPr>
        <p:spPr>
          <a:xfrm rot="10800000" flipV="1">
            <a:off x="3059832" y="3681028"/>
            <a:ext cx="576064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curvado"/>
          <p:cNvCxnSpPr>
            <a:stCxn id="38" idx="1"/>
            <a:endCxn id="9" idx="3"/>
          </p:cNvCxnSpPr>
          <p:nvPr/>
        </p:nvCxnSpPr>
        <p:spPr>
          <a:xfrm rot="10800000">
            <a:off x="3059832" y="4473116"/>
            <a:ext cx="576064" cy="29641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curvado"/>
          <p:cNvCxnSpPr>
            <a:stCxn id="11" idx="3"/>
            <a:endCxn id="12" idx="3"/>
          </p:cNvCxnSpPr>
          <p:nvPr/>
        </p:nvCxnSpPr>
        <p:spPr>
          <a:xfrm flipV="1">
            <a:off x="8388424" y="2168860"/>
            <a:ext cx="288032" cy="2664296"/>
          </a:xfrm>
          <a:prstGeom prst="curvedConnector3">
            <a:avLst>
              <a:gd name="adj1" fmla="val 17936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curvado"/>
          <p:cNvCxnSpPr>
            <a:stCxn id="35" idx="0"/>
            <a:endCxn id="9" idx="2"/>
          </p:cNvCxnSpPr>
          <p:nvPr/>
        </p:nvCxnSpPr>
        <p:spPr>
          <a:xfrm rot="16200000" flipV="1">
            <a:off x="1655676" y="5229200"/>
            <a:ext cx="288032" cy="144016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Forma"/>
          <p:cNvCxnSpPr>
            <a:stCxn id="37" idx="1"/>
            <a:endCxn id="9" idx="3"/>
          </p:cNvCxnSpPr>
          <p:nvPr/>
        </p:nvCxnSpPr>
        <p:spPr>
          <a:xfrm rot="10800000">
            <a:off x="3059832" y="4473116"/>
            <a:ext cx="504056" cy="1368152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curvado"/>
          <p:cNvCxnSpPr>
            <a:stCxn id="9" idx="0"/>
            <a:endCxn id="29" idx="0"/>
          </p:cNvCxnSpPr>
          <p:nvPr/>
        </p:nvCxnSpPr>
        <p:spPr>
          <a:xfrm rot="5400000" flipH="1" flipV="1">
            <a:off x="4463988" y="764704"/>
            <a:ext cx="288032" cy="5760640"/>
          </a:xfrm>
          <a:prstGeom prst="curvedConnector3">
            <a:avLst>
              <a:gd name="adj1" fmla="val 17936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Por poner un ejemplo... 		</a:t>
            </a:r>
            <a:r>
              <a:rPr lang="es-ES" sz="2400" dirty="0" smtClean="0"/>
              <a:t>Servicios-e</a:t>
            </a:r>
            <a:endParaRPr lang="en-GB" sz="240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23528" y="1124744"/>
            <a:ext cx="8507288" cy="5009768"/>
          </a:xfrm>
        </p:spPr>
        <p:txBody>
          <a:bodyPr/>
          <a:lstStyle/>
          <a:p>
            <a:pPr>
              <a:buNone/>
            </a:pPr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2987824" y="3717032"/>
            <a:ext cx="1800200" cy="93610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Estadísticas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consulta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sz="1400" i="1" dirty="0" smtClean="0">
                <a:solidFill>
                  <a:schemeClr val="tx1"/>
                </a:solidFill>
              </a:rPr>
              <a:t>Google Analytics...</a:t>
            </a:r>
            <a:endParaRPr lang="en-GB" sz="1400" i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6876256" y="1268760"/>
            <a:ext cx="2016224" cy="864096"/>
          </a:xfrm>
          <a:prstGeom prst="roundRect">
            <a:avLst/>
          </a:prstGeom>
          <a:solidFill>
            <a:srgbClr val="FFC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Redes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sociales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Facebook</a:t>
            </a:r>
            <a:r>
              <a:rPr lang="en-GB" sz="1200" i="1" dirty="0" smtClean="0">
                <a:solidFill>
                  <a:schemeClr val="tx1"/>
                </a:solidFill>
              </a:rPr>
              <a:t>, Twitter,  </a:t>
            </a:r>
            <a:r>
              <a:rPr lang="en-GB" sz="1200" i="1" dirty="0" err="1" smtClean="0">
                <a:solidFill>
                  <a:schemeClr val="tx1"/>
                </a:solidFill>
              </a:rPr>
              <a:t>Pinterest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4860032" y="1340768"/>
            <a:ext cx="1800200" cy="576064"/>
          </a:xfrm>
          <a:prstGeom prst="round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APPs a </a:t>
            </a:r>
            <a:r>
              <a:rPr lang="en-GB" dirty="0" err="1" smtClean="0">
                <a:solidFill>
                  <a:schemeClr val="tx1"/>
                </a:solidFill>
              </a:rPr>
              <a:t>móviles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400" i="1" dirty="0">
              <a:solidFill>
                <a:schemeClr val="tx1"/>
              </a:solidFill>
            </a:endParaRPr>
          </a:p>
        </p:txBody>
      </p:sp>
      <p:sp>
        <p:nvSpPr>
          <p:cNvPr id="23" name="22 Rectángulo redondeado"/>
          <p:cNvSpPr/>
          <p:nvPr/>
        </p:nvSpPr>
        <p:spPr>
          <a:xfrm>
            <a:off x="2627784" y="1268760"/>
            <a:ext cx="1944216" cy="792088"/>
          </a:xfrm>
          <a:prstGeom prst="roundRect">
            <a:avLst/>
          </a:prstGeom>
          <a:solidFill>
            <a:srgbClr val="FF66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Aula</a:t>
            </a:r>
            <a:r>
              <a:rPr lang="en-GB" dirty="0" smtClean="0">
                <a:solidFill>
                  <a:schemeClr val="bg1"/>
                </a:solidFill>
              </a:rPr>
              <a:t> Virtual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200" dirty="0" smtClean="0">
              <a:solidFill>
                <a:schemeClr val="bg1"/>
              </a:solidFill>
            </a:endParaRPr>
          </a:p>
        </p:txBody>
      </p:sp>
      <p:sp>
        <p:nvSpPr>
          <p:cNvPr id="30" name="29 Rectángulo redondeado"/>
          <p:cNvSpPr/>
          <p:nvPr/>
        </p:nvSpPr>
        <p:spPr>
          <a:xfrm>
            <a:off x="539552" y="1268760"/>
            <a:ext cx="1872208" cy="792088"/>
          </a:xfrm>
          <a:prstGeom prst="roundRect">
            <a:avLst/>
          </a:prstGeom>
          <a:solidFill>
            <a:srgbClr val="E21C4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Autenticación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sz="1400" i="1" dirty="0" smtClean="0">
                <a:solidFill>
                  <a:schemeClr val="bg1"/>
                </a:solidFill>
              </a:rPr>
              <a:t>LDAP, VPN...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32" name="31 Rectángulo redondeado"/>
          <p:cNvSpPr/>
          <p:nvPr/>
        </p:nvSpPr>
        <p:spPr>
          <a:xfrm>
            <a:off x="1691680" y="5301208"/>
            <a:ext cx="2304256" cy="792088"/>
          </a:xfrm>
          <a:prstGeom prst="round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Reserva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espacios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i="1" dirty="0" smtClean="0">
                <a:solidFill>
                  <a:schemeClr val="tx1"/>
                </a:solidFill>
              </a:rPr>
              <a:t> </a:t>
            </a: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33" name="32 Rectángulo redondeado"/>
          <p:cNvSpPr/>
          <p:nvPr/>
        </p:nvSpPr>
        <p:spPr>
          <a:xfrm>
            <a:off x="6660232" y="5373216"/>
            <a:ext cx="2232248" cy="720080"/>
          </a:xfrm>
          <a:prstGeom prst="round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Buzón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sugerencias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34" name="33 Rectángulo redondeado"/>
          <p:cNvSpPr/>
          <p:nvPr/>
        </p:nvSpPr>
        <p:spPr>
          <a:xfrm>
            <a:off x="4211960" y="5157192"/>
            <a:ext cx="2088232" cy="936104"/>
          </a:xfrm>
          <a:prstGeom prst="roundRect">
            <a:avLst/>
          </a:prstGeom>
          <a:solidFill>
            <a:srgbClr val="FF6600">
              <a:alpha val="69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cursos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err="1" smtClean="0">
                <a:solidFill>
                  <a:schemeClr val="bg1"/>
                </a:solidFill>
              </a:rPr>
              <a:t>bd</a:t>
            </a: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MySQL</a:t>
            </a:r>
            <a:endParaRPr lang="en-GB" i="1" dirty="0" smtClean="0">
              <a:solidFill>
                <a:schemeClr val="bg1"/>
              </a:solidFill>
            </a:endParaRPr>
          </a:p>
        </p:txBody>
      </p:sp>
      <p:sp>
        <p:nvSpPr>
          <p:cNvPr id="36" name="35 Rectángulo redondeado"/>
          <p:cNvSpPr/>
          <p:nvPr/>
        </p:nvSpPr>
        <p:spPr>
          <a:xfrm>
            <a:off x="467544" y="4365104"/>
            <a:ext cx="1656184" cy="79208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Enriquecimiento</a:t>
            </a:r>
            <a:r>
              <a:rPr lang="en-GB" sz="1600" dirty="0" smtClean="0">
                <a:solidFill>
                  <a:schemeClr val="tx1"/>
                </a:solidFill>
              </a:rPr>
              <a:t/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Syndetic</a:t>
            </a:r>
            <a:r>
              <a:rPr lang="en-GB" sz="1200" i="1" dirty="0" smtClean="0">
                <a:solidFill>
                  <a:schemeClr val="tx1"/>
                </a:solidFill>
              </a:rPr>
              <a:t>...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39" name="38 Rectángulo redondeado"/>
          <p:cNvSpPr/>
          <p:nvPr/>
        </p:nvSpPr>
        <p:spPr>
          <a:xfrm>
            <a:off x="5796136" y="2348880"/>
            <a:ext cx="3096344" cy="1944216"/>
          </a:xfrm>
          <a:prstGeom prst="roundRect">
            <a:avLst/>
          </a:prstGeom>
          <a:solidFill>
            <a:srgbClr val="FFCC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Gestor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contenidos</a:t>
            </a:r>
            <a:r>
              <a:rPr lang="en-GB" dirty="0" smtClean="0">
                <a:solidFill>
                  <a:schemeClr val="tx1"/>
                </a:solidFill>
              </a:rPr>
              <a:t> web </a:t>
            </a: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25" name="24 Rectángulo redondeado"/>
          <p:cNvSpPr/>
          <p:nvPr/>
        </p:nvSpPr>
        <p:spPr>
          <a:xfrm>
            <a:off x="2915816" y="2924944"/>
            <a:ext cx="20882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Gestor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bibliográfico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Refworks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40" name="39 Rectángulo redondeado"/>
          <p:cNvSpPr/>
          <p:nvPr/>
        </p:nvSpPr>
        <p:spPr>
          <a:xfrm>
            <a:off x="6444208" y="4509120"/>
            <a:ext cx="2448272" cy="7200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“La </a:t>
            </a:r>
            <a:r>
              <a:rPr lang="en-GB" dirty="0" err="1" smtClean="0">
                <a:solidFill>
                  <a:schemeClr val="tx1"/>
                </a:solidFill>
              </a:rPr>
              <a:t>biblioteca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respon</a:t>
            </a:r>
            <a:r>
              <a:rPr lang="en-GB" dirty="0" smtClean="0">
                <a:solidFill>
                  <a:schemeClr val="tx1"/>
                </a:solidFill>
              </a:rPr>
              <a:t>”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bd</a:t>
            </a:r>
            <a:r>
              <a:rPr lang="en-GB" sz="1200" i="1" dirty="0" smtClean="0">
                <a:solidFill>
                  <a:schemeClr val="tx1"/>
                </a:solidFill>
              </a:rPr>
              <a:t> local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28" name="27 Rectángulo redondeado"/>
          <p:cNvSpPr/>
          <p:nvPr/>
        </p:nvSpPr>
        <p:spPr>
          <a:xfrm>
            <a:off x="251520" y="2492896"/>
            <a:ext cx="2160240" cy="1584176"/>
          </a:xfrm>
          <a:prstGeom prst="roundRect">
            <a:avLst/>
          </a:prstGeom>
          <a:solidFill>
            <a:srgbClr val="DCF7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OPAC (El </a:t>
            </a:r>
            <a:r>
              <a:rPr lang="en-GB" dirty="0" err="1" smtClean="0">
                <a:solidFill>
                  <a:schemeClr val="tx1"/>
                </a:solidFill>
              </a:rPr>
              <a:t>Meu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Catàleg</a:t>
            </a:r>
            <a:r>
              <a:rPr lang="en-GB" dirty="0" smtClean="0">
                <a:solidFill>
                  <a:schemeClr val="tx1"/>
                </a:solidFill>
              </a:rPr>
              <a:t>)</a:t>
            </a:r>
            <a:br>
              <a:rPr lang="en-GB" dirty="0" smtClean="0">
                <a:solidFill>
                  <a:schemeClr val="tx1"/>
                </a:solidFill>
              </a:rPr>
            </a:br>
            <a:endParaRPr lang="en-GB" sz="1050" i="1" dirty="0">
              <a:solidFill>
                <a:schemeClr val="tx1"/>
              </a:solidFill>
            </a:endParaRPr>
          </a:p>
        </p:txBody>
      </p:sp>
      <p:cxnSp>
        <p:nvCxnSpPr>
          <p:cNvPr id="43" name="42 Conector curvado"/>
          <p:cNvCxnSpPr>
            <a:stCxn id="28" idx="0"/>
            <a:endCxn id="25" idx="0"/>
          </p:cNvCxnSpPr>
          <p:nvPr/>
        </p:nvCxnSpPr>
        <p:spPr>
          <a:xfrm rot="16200000" flipH="1">
            <a:off x="2429762" y="1394774"/>
            <a:ext cx="432048" cy="2628292"/>
          </a:xfrm>
          <a:prstGeom prst="curvedConnector3">
            <a:avLst>
              <a:gd name="adj1" fmla="val -529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curvado"/>
          <p:cNvCxnSpPr>
            <a:stCxn id="39" idx="1"/>
            <a:endCxn id="14" idx="3"/>
          </p:cNvCxnSpPr>
          <p:nvPr/>
        </p:nvCxnSpPr>
        <p:spPr>
          <a:xfrm rot="10800000" flipV="1">
            <a:off x="4788024" y="3320988"/>
            <a:ext cx="1008112" cy="86409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curvado"/>
          <p:cNvCxnSpPr>
            <a:stCxn id="28" idx="3"/>
            <a:endCxn id="14" idx="1"/>
          </p:cNvCxnSpPr>
          <p:nvPr/>
        </p:nvCxnSpPr>
        <p:spPr>
          <a:xfrm>
            <a:off x="2411760" y="3284984"/>
            <a:ext cx="576064" cy="9001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curvado"/>
          <p:cNvCxnSpPr>
            <a:stCxn id="36" idx="0"/>
            <a:endCxn id="28" idx="2"/>
          </p:cNvCxnSpPr>
          <p:nvPr/>
        </p:nvCxnSpPr>
        <p:spPr>
          <a:xfrm rot="5400000" flipH="1" flipV="1">
            <a:off x="1169622" y="4203086"/>
            <a:ext cx="288032" cy="3600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curvado"/>
          <p:cNvCxnSpPr>
            <a:stCxn id="15" idx="2"/>
            <a:endCxn id="39" idx="0"/>
          </p:cNvCxnSpPr>
          <p:nvPr/>
        </p:nvCxnSpPr>
        <p:spPr>
          <a:xfrm rot="5400000">
            <a:off x="7506326" y="1970838"/>
            <a:ext cx="216024" cy="54006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curvado"/>
          <p:cNvCxnSpPr>
            <a:stCxn id="32" idx="0"/>
            <a:endCxn id="39" idx="1"/>
          </p:cNvCxnSpPr>
          <p:nvPr/>
        </p:nvCxnSpPr>
        <p:spPr>
          <a:xfrm rot="5400000" flipH="1" flipV="1">
            <a:off x="3329862" y="2834934"/>
            <a:ext cx="1980220" cy="295232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curvado"/>
          <p:cNvCxnSpPr>
            <a:stCxn id="34" idx="0"/>
            <a:endCxn id="39" idx="1"/>
          </p:cNvCxnSpPr>
          <p:nvPr/>
        </p:nvCxnSpPr>
        <p:spPr>
          <a:xfrm rot="5400000" flipH="1" flipV="1">
            <a:off x="4608004" y="3969060"/>
            <a:ext cx="1836204" cy="54006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curvado"/>
          <p:cNvCxnSpPr>
            <a:stCxn id="40" idx="0"/>
            <a:endCxn id="39" idx="2"/>
          </p:cNvCxnSpPr>
          <p:nvPr/>
        </p:nvCxnSpPr>
        <p:spPr>
          <a:xfrm rot="16200000" flipV="1">
            <a:off x="7398314" y="4239090"/>
            <a:ext cx="216024" cy="32403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Forma"/>
          <p:cNvCxnSpPr>
            <a:stCxn id="33" idx="1"/>
            <a:endCxn id="39" idx="2"/>
          </p:cNvCxnSpPr>
          <p:nvPr/>
        </p:nvCxnSpPr>
        <p:spPr>
          <a:xfrm rot="10800000" flipH="1">
            <a:off x="6660232" y="4293096"/>
            <a:ext cx="684076" cy="1440160"/>
          </a:xfrm>
          <a:prstGeom prst="curvedConnector4">
            <a:avLst>
              <a:gd name="adj1" fmla="val -33417"/>
              <a:gd name="adj2" fmla="val 625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curvado"/>
          <p:cNvCxnSpPr>
            <a:stCxn id="28" idx="0"/>
            <a:endCxn id="16" idx="2"/>
          </p:cNvCxnSpPr>
          <p:nvPr/>
        </p:nvCxnSpPr>
        <p:spPr>
          <a:xfrm rot="5400000" flipH="1" flipV="1">
            <a:off x="3257854" y="-9382"/>
            <a:ext cx="576064" cy="442849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curvado"/>
          <p:cNvCxnSpPr>
            <a:stCxn id="28" idx="0"/>
            <a:endCxn id="23" idx="2"/>
          </p:cNvCxnSpPr>
          <p:nvPr/>
        </p:nvCxnSpPr>
        <p:spPr>
          <a:xfrm rot="5400000" flipH="1" flipV="1">
            <a:off x="2249742" y="1142746"/>
            <a:ext cx="432048" cy="2268252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Forma"/>
          <p:cNvCxnSpPr>
            <a:stCxn id="39" idx="1"/>
            <a:endCxn id="23" idx="2"/>
          </p:cNvCxnSpPr>
          <p:nvPr/>
        </p:nvCxnSpPr>
        <p:spPr>
          <a:xfrm rot="10800000">
            <a:off x="3599892" y="2060848"/>
            <a:ext cx="2196244" cy="126014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76 Conector curvado"/>
          <p:cNvCxnSpPr>
            <a:stCxn id="30" idx="2"/>
            <a:endCxn id="28" idx="0"/>
          </p:cNvCxnSpPr>
          <p:nvPr/>
        </p:nvCxnSpPr>
        <p:spPr>
          <a:xfrm rot="5400000">
            <a:off x="1187624" y="2204864"/>
            <a:ext cx="432048" cy="14401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9" name="78 Forma"/>
          <p:cNvCxnSpPr>
            <a:stCxn id="30" idx="2"/>
            <a:endCxn id="39" idx="1"/>
          </p:cNvCxnSpPr>
          <p:nvPr/>
        </p:nvCxnSpPr>
        <p:spPr>
          <a:xfrm rot="16200000" flipH="1">
            <a:off x="3005826" y="530678"/>
            <a:ext cx="1260140" cy="432048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1" name="80 Forma"/>
          <p:cNvCxnSpPr>
            <a:stCxn id="28" idx="0"/>
            <a:endCxn id="39" idx="0"/>
          </p:cNvCxnSpPr>
          <p:nvPr/>
        </p:nvCxnSpPr>
        <p:spPr>
          <a:xfrm rot="5400000" flipH="1" flipV="1">
            <a:off x="4265966" y="-585446"/>
            <a:ext cx="144016" cy="6012668"/>
          </a:xfrm>
          <a:prstGeom prst="curvedConnector3">
            <a:avLst>
              <a:gd name="adj1" fmla="val 258732"/>
            </a:avLst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07288" cy="990600"/>
          </a:xfrm>
        </p:spPr>
        <p:txBody>
          <a:bodyPr>
            <a:normAutofit/>
          </a:bodyPr>
          <a:lstStyle/>
          <a:p>
            <a:r>
              <a:rPr lang="es-ES" b="1" dirty="0" smtClean="0"/>
              <a:t>Por poner un ejemplo... 	     </a:t>
            </a:r>
            <a:r>
              <a:rPr lang="es-ES" sz="2400" dirty="0" smtClean="0"/>
              <a:t>Todos juntos!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435280" cy="4937760"/>
          </a:xfrm>
        </p:spPr>
        <p:txBody>
          <a:bodyPr/>
          <a:lstStyle/>
          <a:p>
            <a:pPr>
              <a:buNone/>
            </a:pPr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54" name="53 Rectángulo redondeado"/>
          <p:cNvSpPr/>
          <p:nvPr/>
        </p:nvSpPr>
        <p:spPr>
          <a:xfrm>
            <a:off x="179512" y="2492896"/>
            <a:ext cx="2088232" cy="1368152"/>
          </a:xfrm>
          <a:prstGeom prst="roundRect">
            <a:avLst/>
          </a:prstGeom>
          <a:solidFill>
            <a:srgbClr val="0099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Millennium</a:t>
            </a:r>
            <a:endParaRPr lang="en-GB" sz="2800" dirty="0"/>
          </a:p>
        </p:txBody>
      </p:sp>
      <p:sp>
        <p:nvSpPr>
          <p:cNvPr id="55" name="54 Rectángulo redondeado"/>
          <p:cNvSpPr/>
          <p:nvPr/>
        </p:nvSpPr>
        <p:spPr>
          <a:xfrm>
            <a:off x="1763688" y="1196752"/>
            <a:ext cx="1800200" cy="792088"/>
          </a:xfrm>
          <a:prstGeom prst="roundRect">
            <a:avLst/>
          </a:prstGeom>
          <a:ln>
            <a:solidFill>
              <a:srgbClr val="00999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Autoridades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Càntic</a:t>
            </a:r>
            <a:r>
              <a:rPr lang="en-GB" sz="1200" i="1" dirty="0" smtClean="0">
                <a:solidFill>
                  <a:schemeClr val="tx1"/>
                </a:solidFill>
              </a:rPr>
              <a:t>, </a:t>
            </a:r>
            <a:r>
              <a:rPr lang="en-GB" sz="1200" i="1" dirty="0" err="1" smtClean="0">
                <a:solidFill>
                  <a:schemeClr val="tx1"/>
                </a:solidFill>
              </a:rPr>
              <a:t>Lemac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58" name="57 Rectángulo redondeado"/>
          <p:cNvSpPr/>
          <p:nvPr/>
        </p:nvSpPr>
        <p:spPr>
          <a:xfrm>
            <a:off x="3347864" y="1196752"/>
            <a:ext cx="1872208" cy="1008112"/>
          </a:xfrm>
          <a:prstGeom prst="roundRect">
            <a:avLst/>
          </a:prstGeom>
          <a:solidFill>
            <a:srgbClr val="EF394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Usuarios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59" name="58 Rectángulo redondeado"/>
          <p:cNvSpPr/>
          <p:nvPr/>
        </p:nvSpPr>
        <p:spPr>
          <a:xfrm>
            <a:off x="6516216" y="3429000"/>
            <a:ext cx="2160240" cy="864096"/>
          </a:xfrm>
          <a:prstGeom prst="roundRect">
            <a:avLst/>
          </a:prstGeom>
          <a:solidFill>
            <a:srgbClr val="A4EB9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Manuales</a:t>
            </a:r>
            <a:r>
              <a:rPr lang="en-GB" dirty="0" smtClean="0">
                <a:solidFill>
                  <a:schemeClr val="tx1"/>
                </a:solidFill>
              </a:rPr>
              <a:t>, </a:t>
            </a:r>
            <a:r>
              <a:rPr lang="en-GB" dirty="0" err="1" smtClean="0">
                <a:solidFill>
                  <a:schemeClr val="tx1"/>
                </a:solidFill>
              </a:rPr>
              <a:t>documentáción</a:t>
            </a:r>
            <a:r>
              <a:rPr lang="en-GB" dirty="0" smtClean="0">
                <a:solidFill>
                  <a:schemeClr val="tx1"/>
                </a:solidFill>
              </a:rPr>
              <a:t>, etc.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Dreamweaver, Word, </a:t>
            </a:r>
            <a:r>
              <a:rPr lang="en-GB" sz="1200" i="1" dirty="0" err="1" smtClean="0">
                <a:solidFill>
                  <a:schemeClr val="tx1"/>
                </a:solidFill>
              </a:rPr>
              <a:t>Pdf</a:t>
            </a:r>
            <a:r>
              <a:rPr lang="en-GB" sz="1200" i="1" dirty="0" smtClean="0">
                <a:solidFill>
                  <a:schemeClr val="tx1"/>
                </a:solidFill>
              </a:rPr>
              <a:t>, Photoshop ...</a:t>
            </a:r>
            <a:endParaRPr lang="en-GB" sz="1050" i="1" dirty="0">
              <a:solidFill>
                <a:schemeClr val="tx1"/>
              </a:solidFill>
            </a:endParaRPr>
          </a:p>
        </p:txBody>
      </p:sp>
      <p:sp>
        <p:nvSpPr>
          <p:cNvPr id="62" name="61 Rectángulo redondeado"/>
          <p:cNvSpPr/>
          <p:nvPr/>
        </p:nvSpPr>
        <p:spPr>
          <a:xfrm>
            <a:off x="6012160" y="2348880"/>
            <a:ext cx="2880320" cy="1080120"/>
          </a:xfrm>
          <a:prstGeom prst="roundRect">
            <a:avLst/>
          </a:prstGeom>
          <a:solidFill>
            <a:srgbClr val="FFCC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Gestor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contenidos</a:t>
            </a:r>
            <a:r>
              <a:rPr lang="en-GB" dirty="0" smtClean="0">
                <a:solidFill>
                  <a:schemeClr val="tx1"/>
                </a:solidFill>
              </a:rPr>
              <a:t> web </a:t>
            </a: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70" name="69 Rectángulo redondeado"/>
          <p:cNvSpPr/>
          <p:nvPr/>
        </p:nvSpPr>
        <p:spPr>
          <a:xfrm>
            <a:off x="35496" y="1628800"/>
            <a:ext cx="1656184" cy="7200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Otros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catálogos</a:t>
            </a:r>
            <a:r>
              <a:rPr lang="en-GB" sz="1600" dirty="0" smtClean="0">
                <a:solidFill>
                  <a:schemeClr val="tx1"/>
                </a:solidFill>
              </a:rPr>
              <a:t/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Z39.50</a:t>
            </a: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73" name="72 Rectángulo redondeado"/>
          <p:cNvSpPr/>
          <p:nvPr/>
        </p:nvSpPr>
        <p:spPr>
          <a:xfrm>
            <a:off x="107504" y="3581400"/>
            <a:ext cx="1656184" cy="783704"/>
          </a:xfrm>
          <a:prstGeom prst="roundRect">
            <a:avLst/>
          </a:prstGeom>
          <a:solidFill>
            <a:srgbClr val="00CDC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Expurgo</a:t>
            </a:r>
            <a:r>
              <a:rPr lang="en-GB" dirty="0" smtClean="0"/>
              <a:t> </a:t>
            </a:r>
            <a:r>
              <a:rPr lang="en-GB" dirty="0" err="1" smtClean="0"/>
              <a:t>Barre</a:t>
            </a:r>
            <a:endParaRPr lang="en-GB" dirty="0" smtClean="0"/>
          </a:p>
          <a:p>
            <a:pPr algn="ctr"/>
            <a:r>
              <a:rPr lang="en-GB" sz="1200" i="1" dirty="0" err="1" smtClean="0"/>
              <a:t>bd</a:t>
            </a:r>
            <a:r>
              <a:rPr lang="en-GB" sz="1200" i="1" dirty="0" smtClean="0"/>
              <a:t> </a:t>
            </a:r>
            <a:r>
              <a:rPr lang="en-GB" sz="1200" i="1" dirty="0" err="1" smtClean="0"/>
              <a:t>MySQL</a:t>
            </a:r>
            <a:endParaRPr lang="en-GB" sz="1600" dirty="0"/>
          </a:p>
        </p:txBody>
      </p:sp>
      <p:sp>
        <p:nvSpPr>
          <p:cNvPr id="76" name="75 Rectángulo redondeado"/>
          <p:cNvSpPr/>
          <p:nvPr/>
        </p:nvSpPr>
        <p:spPr>
          <a:xfrm>
            <a:off x="6444208" y="1124744"/>
            <a:ext cx="2520280" cy="864096"/>
          </a:xfrm>
          <a:prstGeom prst="roundRect">
            <a:avLst/>
          </a:prstGeom>
          <a:solidFill>
            <a:srgbClr val="CBEDF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Suministro</a:t>
            </a:r>
            <a:r>
              <a:rPr lang="en-GB" sz="1600" dirty="0" smtClean="0">
                <a:solidFill>
                  <a:schemeClr val="tx1"/>
                </a:solidFill>
              </a:rPr>
              <a:t> de </a:t>
            </a:r>
            <a:r>
              <a:rPr lang="en-GB" sz="1600" dirty="0" err="1" smtClean="0">
                <a:solidFill>
                  <a:schemeClr val="tx1"/>
                </a:solidFill>
              </a:rPr>
              <a:t>artículos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impresos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400" i="1" dirty="0" err="1" smtClean="0">
                <a:solidFill>
                  <a:schemeClr val="tx1"/>
                </a:solidFill>
              </a:rPr>
              <a:t>bd</a:t>
            </a:r>
            <a:r>
              <a:rPr lang="en-GB" sz="1400" i="1" dirty="0" smtClean="0">
                <a:solidFill>
                  <a:schemeClr val="tx1"/>
                </a:solidFill>
              </a:rPr>
              <a:t> </a:t>
            </a:r>
            <a:r>
              <a:rPr lang="en-GB" sz="1400" i="1" dirty="0" err="1" smtClean="0">
                <a:solidFill>
                  <a:schemeClr val="tx1"/>
                </a:solidFill>
              </a:rPr>
              <a:t>MySQL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78" name="4 Marcador de contenido"/>
          <p:cNvSpPr txBox="1">
            <a:spLocks/>
          </p:cNvSpPr>
          <p:nvPr/>
        </p:nvSpPr>
        <p:spPr>
          <a:xfrm>
            <a:off x="395536" y="1196752"/>
            <a:ext cx="8435280" cy="4937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9" name="78 Rectángulo redondeado"/>
          <p:cNvSpPr/>
          <p:nvPr/>
        </p:nvSpPr>
        <p:spPr>
          <a:xfrm>
            <a:off x="6588224" y="4437112"/>
            <a:ext cx="1800200" cy="792088"/>
          </a:xfrm>
          <a:prstGeom prst="roundRect">
            <a:avLst/>
          </a:prstGeom>
          <a:solidFill>
            <a:srgbClr val="26B0A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Edición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Libros</a:t>
            </a:r>
            <a:r>
              <a:rPr lang="en-GB" dirty="0" smtClean="0">
                <a:solidFill>
                  <a:schemeClr val="bg1"/>
                </a:solidFill>
              </a:rPr>
              <a:t>-e</a:t>
            </a:r>
            <a:endParaRPr lang="en-GB" sz="14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1400" i="1" dirty="0" err="1" smtClean="0">
                <a:solidFill>
                  <a:schemeClr val="bg1"/>
                </a:solidFill>
              </a:rPr>
              <a:t>Odilo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80" name="79 Rectángulo redondeado"/>
          <p:cNvSpPr/>
          <p:nvPr/>
        </p:nvSpPr>
        <p:spPr>
          <a:xfrm>
            <a:off x="6444208" y="4437112"/>
            <a:ext cx="2520280" cy="1944216"/>
          </a:xfrm>
          <a:prstGeom prst="roundRect">
            <a:avLst/>
          </a:prstGeom>
          <a:solidFill>
            <a:srgbClr val="99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Discovery </a:t>
            </a:r>
          </a:p>
          <a:p>
            <a:pPr algn="ctr"/>
            <a:r>
              <a:rPr lang="en-GB" sz="1400" i="1" dirty="0" smtClean="0">
                <a:solidFill>
                  <a:schemeClr val="bg1"/>
                </a:solidFill>
              </a:rPr>
              <a:t>Summon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82" name="81 Rectángulo redondeado"/>
          <p:cNvSpPr/>
          <p:nvPr/>
        </p:nvSpPr>
        <p:spPr>
          <a:xfrm>
            <a:off x="4572000" y="1052736"/>
            <a:ext cx="1656184" cy="72008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Dialnet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3" name="82 Rectángulo redondeado"/>
          <p:cNvSpPr/>
          <p:nvPr/>
        </p:nvSpPr>
        <p:spPr>
          <a:xfrm>
            <a:off x="6300192" y="3789040"/>
            <a:ext cx="2376264" cy="51244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Bibliotecas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digitales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smtClean="0">
                <a:solidFill>
                  <a:schemeClr val="tx1"/>
                </a:solidFill>
              </a:rPr>
              <a:t>Europeana, Cervantes Virtual...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84" name="83 Rectángulo redondeado"/>
          <p:cNvSpPr/>
          <p:nvPr/>
        </p:nvSpPr>
        <p:spPr>
          <a:xfrm>
            <a:off x="467544" y="5589240"/>
            <a:ext cx="2808312" cy="792088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Gestión</a:t>
            </a:r>
            <a:r>
              <a:rPr lang="en-GB" dirty="0" smtClean="0">
                <a:solidFill>
                  <a:schemeClr val="tx1"/>
                </a:solidFill>
              </a:rPr>
              <a:t> de la </a:t>
            </a:r>
            <a:r>
              <a:rPr lang="en-GB" dirty="0" err="1" smtClean="0">
                <a:solidFill>
                  <a:schemeClr val="tx1"/>
                </a:solidFill>
              </a:rPr>
              <a:t>investigación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smtClean="0">
                <a:solidFill>
                  <a:schemeClr val="tx1"/>
                </a:solidFill>
              </a:rPr>
              <a:t>GREC,  </a:t>
            </a:r>
            <a:r>
              <a:rPr lang="en-GB" sz="1200" i="1" dirty="0" err="1" smtClean="0">
                <a:solidFill>
                  <a:schemeClr val="tx1"/>
                </a:solidFill>
              </a:rPr>
              <a:t>Mecenas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85" name="84 Rectángulo redondeado"/>
          <p:cNvSpPr/>
          <p:nvPr/>
        </p:nvSpPr>
        <p:spPr>
          <a:xfrm>
            <a:off x="107504" y="4365104"/>
            <a:ext cx="2664296" cy="1368152"/>
          </a:xfrm>
          <a:prstGeom prst="roundRect">
            <a:avLst/>
          </a:prstGeom>
          <a:solidFill>
            <a:schemeClr val="accent3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Repositorio</a:t>
            </a:r>
            <a:r>
              <a:rPr lang="en-GB" dirty="0" smtClean="0"/>
              <a:t> / </a:t>
            </a:r>
            <a:r>
              <a:rPr lang="en-GB" dirty="0" err="1" smtClean="0"/>
              <a:t>Bca</a:t>
            </a:r>
            <a:r>
              <a:rPr lang="en-GB" dirty="0" smtClean="0"/>
              <a:t> Digital</a:t>
            </a:r>
            <a:br>
              <a:rPr lang="en-GB" dirty="0" smtClean="0"/>
            </a:br>
            <a:r>
              <a:rPr lang="en-GB" sz="1400" dirty="0" smtClean="0"/>
              <a:t> </a:t>
            </a:r>
            <a:r>
              <a:rPr lang="en-GB" sz="1200" dirty="0" smtClean="0"/>
              <a:t>RODERIC- </a:t>
            </a:r>
            <a:r>
              <a:rPr lang="en-GB" sz="1200" i="1" dirty="0" err="1" smtClean="0"/>
              <a:t>Dspace</a:t>
            </a:r>
            <a:r>
              <a:rPr lang="en-GB" sz="1200" i="1" dirty="0" smtClean="0"/>
              <a:t> , Handle...</a:t>
            </a:r>
            <a:endParaRPr lang="en-GB" sz="1200" i="1" dirty="0"/>
          </a:p>
        </p:txBody>
      </p:sp>
      <p:sp>
        <p:nvSpPr>
          <p:cNvPr id="86" name="85 Rectángulo redondeado"/>
          <p:cNvSpPr/>
          <p:nvPr/>
        </p:nvSpPr>
        <p:spPr>
          <a:xfrm>
            <a:off x="3707904" y="3356992"/>
            <a:ext cx="1368152" cy="648072"/>
          </a:xfrm>
          <a:prstGeom prst="roundRect">
            <a:avLst/>
          </a:prstGeom>
          <a:solidFill>
            <a:srgbClr val="55A15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bg1"/>
                </a:solidFill>
              </a:rPr>
              <a:t>MOOCS</a:t>
            </a:r>
            <a:br>
              <a:rPr lang="en-GB" sz="1600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OCW ...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88" name="87 Rectángulo redondeado"/>
          <p:cNvSpPr/>
          <p:nvPr/>
        </p:nvSpPr>
        <p:spPr>
          <a:xfrm>
            <a:off x="3635896" y="4525888"/>
            <a:ext cx="2592288" cy="775320"/>
          </a:xfrm>
          <a:prstGeom prst="roundRect">
            <a:avLst/>
          </a:prstGeom>
          <a:solidFill>
            <a:srgbClr val="C5F4A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Edición</a:t>
            </a:r>
            <a:r>
              <a:rPr lang="en-GB" sz="1600" dirty="0" smtClean="0">
                <a:solidFill>
                  <a:schemeClr val="tx1"/>
                </a:solidFill>
              </a:rPr>
              <a:t> digital Multimedia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MMedia</a:t>
            </a: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77" name="76 Rectángulo redondeado"/>
          <p:cNvSpPr/>
          <p:nvPr/>
        </p:nvSpPr>
        <p:spPr>
          <a:xfrm>
            <a:off x="4572000" y="1628800"/>
            <a:ext cx="1872208" cy="792088"/>
          </a:xfrm>
          <a:prstGeom prst="roundRect">
            <a:avLst/>
          </a:prstGeom>
          <a:solidFill>
            <a:srgbClr val="E21C4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Autenticación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sz="1400" i="1" dirty="0" smtClean="0">
                <a:solidFill>
                  <a:schemeClr val="bg1"/>
                </a:solidFill>
              </a:rPr>
              <a:t>LDAP, VPN...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56" name="55 Rectángulo redondeado"/>
          <p:cNvSpPr/>
          <p:nvPr/>
        </p:nvSpPr>
        <p:spPr>
          <a:xfrm>
            <a:off x="7740352" y="1628800"/>
            <a:ext cx="1296144" cy="1008112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PI</a:t>
            </a:r>
          </a:p>
          <a:p>
            <a:pPr algn="ctr"/>
            <a:r>
              <a:rPr lang="en-GB" sz="1200" i="1" dirty="0" err="1" smtClean="0"/>
              <a:t>Gtbib</a:t>
            </a:r>
            <a:r>
              <a:rPr lang="en-GB" sz="1200" i="1" dirty="0" smtClean="0"/>
              <a:t>-SOD</a:t>
            </a:r>
            <a:endParaRPr lang="en-GB" sz="1600" dirty="0"/>
          </a:p>
        </p:txBody>
      </p:sp>
      <p:sp>
        <p:nvSpPr>
          <p:cNvPr id="61" name="60 Rectángulo redondeado"/>
          <p:cNvSpPr/>
          <p:nvPr/>
        </p:nvSpPr>
        <p:spPr>
          <a:xfrm>
            <a:off x="251520" y="1052736"/>
            <a:ext cx="1656184" cy="7200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Catálogo</a:t>
            </a:r>
            <a:r>
              <a:rPr lang="en-GB" sz="1600" dirty="0" smtClean="0">
                <a:solidFill>
                  <a:schemeClr val="tx1"/>
                </a:solidFill>
              </a:rPr>
              <a:t> REBIUN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Ftp</a:t>
            </a: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60" name="59 Rectángulo redondeado"/>
          <p:cNvSpPr/>
          <p:nvPr/>
        </p:nvSpPr>
        <p:spPr>
          <a:xfrm>
            <a:off x="1331640" y="3501008"/>
            <a:ext cx="2483768" cy="1008112"/>
          </a:xfrm>
          <a:prstGeom prst="roundRect">
            <a:avLst/>
          </a:prstGeom>
          <a:solidFill>
            <a:srgbClr val="C00000">
              <a:alpha val="73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económica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57" name="56 Rectángulo redondeado"/>
          <p:cNvSpPr/>
          <p:nvPr/>
        </p:nvSpPr>
        <p:spPr>
          <a:xfrm>
            <a:off x="1835696" y="2492896"/>
            <a:ext cx="1728192" cy="1080120"/>
          </a:xfrm>
          <a:prstGeom prst="roundRect">
            <a:avLst/>
          </a:prstGeom>
          <a:solidFill>
            <a:srgbClr val="DCF7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OPAC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Dreamweaver...</a:t>
            </a:r>
            <a:endParaRPr lang="en-GB" sz="1050" i="1" dirty="0">
              <a:solidFill>
                <a:schemeClr val="tx1"/>
              </a:solidFill>
            </a:endParaRPr>
          </a:p>
        </p:txBody>
      </p:sp>
      <p:sp>
        <p:nvSpPr>
          <p:cNvPr id="81" name="80 Rectángulo redondeado"/>
          <p:cNvSpPr/>
          <p:nvPr/>
        </p:nvSpPr>
        <p:spPr>
          <a:xfrm>
            <a:off x="3491880" y="2348880"/>
            <a:ext cx="2592288" cy="2016224"/>
          </a:xfrm>
          <a:prstGeom prst="roundRect">
            <a:avLst/>
          </a:prstGeom>
          <a:solidFill>
            <a:srgbClr val="33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Recursos</a:t>
            </a:r>
            <a:r>
              <a:rPr lang="en-GB" dirty="0" smtClean="0">
                <a:solidFill>
                  <a:schemeClr val="bg1"/>
                </a:solidFill>
              </a:rPr>
              <a:t>-e (</a:t>
            </a:r>
            <a:r>
              <a:rPr lang="en-GB" dirty="0" err="1" smtClean="0">
                <a:solidFill>
                  <a:schemeClr val="bg1"/>
                </a:solidFill>
              </a:rPr>
              <a:t>revistas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bd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libros</a:t>
            </a:r>
            <a:r>
              <a:rPr lang="en-GB" dirty="0" smtClean="0">
                <a:solidFill>
                  <a:schemeClr val="bg1"/>
                </a:solidFill>
              </a:rPr>
              <a:t>)</a:t>
            </a:r>
            <a:br>
              <a:rPr lang="en-GB" dirty="0" smtClean="0">
                <a:solidFill>
                  <a:schemeClr val="bg1"/>
                </a:solidFill>
              </a:rPr>
            </a:b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sz="1200" dirty="0" err="1" smtClean="0">
                <a:solidFill>
                  <a:schemeClr val="bg1"/>
                </a:solidFill>
              </a:rPr>
              <a:t>ProQuest</a:t>
            </a:r>
            <a:r>
              <a:rPr lang="en-GB" sz="1200" dirty="0" smtClean="0">
                <a:solidFill>
                  <a:schemeClr val="bg1"/>
                </a:solidFill>
              </a:rPr>
              <a:t> 360 suite / ERM,  </a:t>
            </a:r>
            <a:r>
              <a:rPr lang="en-GB" sz="1200" dirty="0" err="1" smtClean="0">
                <a:solidFill>
                  <a:schemeClr val="bg1"/>
                </a:solidFill>
              </a:rPr>
              <a:t>Swets</a:t>
            </a:r>
            <a:r>
              <a:rPr lang="en-GB" sz="1200" dirty="0" smtClean="0">
                <a:solidFill>
                  <a:schemeClr val="bg1"/>
                </a:solidFill>
              </a:rPr>
              <a:t>... </a:t>
            </a:r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99" name="98 Rectángulo redondeado"/>
          <p:cNvSpPr/>
          <p:nvPr/>
        </p:nvSpPr>
        <p:spPr>
          <a:xfrm>
            <a:off x="2987824" y="3717032"/>
            <a:ext cx="1800200" cy="93610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Estadísticas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consulta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sz="1400" i="1" dirty="0" smtClean="0">
                <a:solidFill>
                  <a:schemeClr val="tx1"/>
                </a:solidFill>
              </a:rPr>
              <a:t>Google Analytics...</a:t>
            </a:r>
            <a:endParaRPr lang="en-GB" sz="1400" i="1" dirty="0">
              <a:solidFill>
                <a:schemeClr val="tx1"/>
              </a:solidFill>
            </a:endParaRPr>
          </a:p>
        </p:txBody>
      </p:sp>
      <p:sp>
        <p:nvSpPr>
          <p:cNvPr id="100" name="99 Rectángulo redondeado"/>
          <p:cNvSpPr/>
          <p:nvPr/>
        </p:nvSpPr>
        <p:spPr>
          <a:xfrm>
            <a:off x="6192180" y="1702892"/>
            <a:ext cx="2016224" cy="864096"/>
          </a:xfrm>
          <a:prstGeom prst="roundRect">
            <a:avLst/>
          </a:prstGeom>
          <a:solidFill>
            <a:srgbClr val="FFC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Redes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sociales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Facebook</a:t>
            </a:r>
            <a:r>
              <a:rPr lang="en-GB" sz="1200" i="1" dirty="0" smtClean="0">
                <a:solidFill>
                  <a:schemeClr val="tx1"/>
                </a:solidFill>
              </a:rPr>
              <a:t>, Twitter,  </a:t>
            </a:r>
            <a:r>
              <a:rPr lang="en-GB" sz="1200" i="1" dirty="0" err="1" smtClean="0">
                <a:solidFill>
                  <a:schemeClr val="tx1"/>
                </a:solidFill>
              </a:rPr>
              <a:t>Pinterest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101" name="100 Rectángulo redondeado"/>
          <p:cNvSpPr/>
          <p:nvPr/>
        </p:nvSpPr>
        <p:spPr>
          <a:xfrm>
            <a:off x="4572000" y="2348880"/>
            <a:ext cx="1800200" cy="576064"/>
          </a:xfrm>
          <a:prstGeom prst="round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APPs a </a:t>
            </a:r>
            <a:r>
              <a:rPr lang="en-GB" dirty="0" err="1" smtClean="0">
                <a:solidFill>
                  <a:schemeClr val="tx1"/>
                </a:solidFill>
              </a:rPr>
              <a:t>móviles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400" i="1" dirty="0">
              <a:solidFill>
                <a:schemeClr val="tx1"/>
              </a:solidFill>
            </a:endParaRPr>
          </a:p>
        </p:txBody>
      </p:sp>
      <p:sp>
        <p:nvSpPr>
          <p:cNvPr id="102" name="101 Rectángulo redondeado"/>
          <p:cNvSpPr/>
          <p:nvPr/>
        </p:nvSpPr>
        <p:spPr>
          <a:xfrm>
            <a:off x="1475656" y="1628800"/>
            <a:ext cx="1944216" cy="792088"/>
          </a:xfrm>
          <a:prstGeom prst="roundRect">
            <a:avLst/>
          </a:prstGeom>
          <a:solidFill>
            <a:srgbClr val="FF66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Aula</a:t>
            </a:r>
            <a:r>
              <a:rPr lang="en-GB" dirty="0" smtClean="0">
                <a:solidFill>
                  <a:schemeClr val="bg1"/>
                </a:solidFill>
              </a:rPr>
              <a:t> Virtual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200" dirty="0" smtClean="0">
              <a:solidFill>
                <a:schemeClr val="bg1"/>
              </a:solidFill>
            </a:endParaRPr>
          </a:p>
        </p:txBody>
      </p:sp>
      <p:sp>
        <p:nvSpPr>
          <p:cNvPr id="103" name="102 Rectángulo redondeado"/>
          <p:cNvSpPr/>
          <p:nvPr/>
        </p:nvSpPr>
        <p:spPr>
          <a:xfrm>
            <a:off x="2051720" y="5085184"/>
            <a:ext cx="2304256" cy="792088"/>
          </a:xfrm>
          <a:prstGeom prst="round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Reserva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espacios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i="1" dirty="0" smtClean="0">
                <a:solidFill>
                  <a:schemeClr val="tx1"/>
                </a:solidFill>
              </a:rPr>
              <a:t> </a:t>
            </a: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04" name="103 Rectángulo redondeado"/>
          <p:cNvSpPr/>
          <p:nvPr/>
        </p:nvSpPr>
        <p:spPr>
          <a:xfrm>
            <a:off x="6660232" y="5589240"/>
            <a:ext cx="2232248" cy="720080"/>
          </a:xfrm>
          <a:prstGeom prst="round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Buzón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sugerencias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105" name="104 Rectángulo redondeado"/>
          <p:cNvSpPr/>
          <p:nvPr/>
        </p:nvSpPr>
        <p:spPr>
          <a:xfrm>
            <a:off x="4283968" y="5013176"/>
            <a:ext cx="2088232" cy="936104"/>
          </a:xfrm>
          <a:prstGeom prst="roundRect">
            <a:avLst/>
          </a:prstGeom>
          <a:solidFill>
            <a:srgbClr val="FF6600">
              <a:alpha val="69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cursos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err="1" smtClean="0">
                <a:solidFill>
                  <a:schemeClr val="bg1"/>
                </a:solidFill>
              </a:rPr>
              <a:t>bd</a:t>
            </a: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MySQL</a:t>
            </a:r>
            <a:endParaRPr lang="en-GB" i="1" dirty="0" smtClean="0">
              <a:solidFill>
                <a:schemeClr val="bg1"/>
              </a:solidFill>
            </a:endParaRPr>
          </a:p>
        </p:txBody>
      </p:sp>
      <p:sp>
        <p:nvSpPr>
          <p:cNvPr id="106" name="105 Rectángulo redondeado"/>
          <p:cNvSpPr/>
          <p:nvPr/>
        </p:nvSpPr>
        <p:spPr>
          <a:xfrm>
            <a:off x="35496" y="2204864"/>
            <a:ext cx="1656184" cy="79208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Enriquecimiento</a:t>
            </a:r>
            <a:r>
              <a:rPr lang="en-GB" sz="1600" dirty="0" smtClean="0">
                <a:solidFill>
                  <a:schemeClr val="tx1"/>
                </a:solidFill>
              </a:rPr>
              <a:t/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Syndetic</a:t>
            </a:r>
            <a:r>
              <a:rPr lang="en-GB" sz="1200" i="1" dirty="0" smtClean="0">
                <a:solidFill>
                  <a:schemeClr val="tx1"/>
                </a:solidFill>
              </a:rPr>
              <a:t>...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107" name="106 Rectángulo redondeado"/>
          <p:cNvSpPr/>
          <p:nvPr/>
        </p:nvSpPr>
        <p:spPr>
          <a:xfrm>
            <a:off x="1907704" y="2060848"/>
            <a:ext cx="20882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Gestor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bibliográfico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Refworks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108" name="107 Rectángulo redondeado"/>
          <p:cNvSpPr/>
          <p:nvPr/>
        </p:nvSpPr>
        <p:spPr>
          <a:xfrm>
            <a:off x="6012160" y="4293096"/>
            <a:ext cx="2448272" cy="7200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“La </a:t>
            </a:r>
            <a:r>
              <a:rPr lang="en-GB" dirty="0" err="1" smtClean="0">
                <a:solidFill>
                  <a:schemeClr val="tx1"/>
                </a:solidFill>
              </a:rPr>
              <a:t>biblioteca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respon</a:t>
            </a:r>
            <a:r>
              <a:rPr lang="en-GB" dirty="0" smtClean="0">
                <a:solidFill>
                  <a:schemeClr val="tx1"/>
                </a:solidFill>
              </a:rPr>
              <a:t>”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bd</a:t>
            </a:r>
            <a:r>
              <a:rPr lang="en-GB" sz="1200" i="1" dirty="0" smtClean="0">
                <a:solidFill>
                  <a:schemeClr val="tx1"/>
                </a:solidFill>
              </a:rPr>
              <a:t> local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87" name="86 Rectángulo redondeado"/>
          <p:cNvSpPr/>
          <p:nvPr/>
        </p:nvSpPr>
        <p:spPr>
          <a:xfrm>
            <a:off x="2987824" y="5589240"/>
            <a:ext cx="3600400" cy="792088"/>
          </a:xfrm>
          <a:prstGeom prst="roundRect">
            <a:avLst/>
          </a:prstGeom>
          <a:solidFill>
            <a:srgbClr val="75DF6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Edición</a:t>
            </a:r>
            <a:r>
              <a:rPr lang="en-GB" dirty="0" smtClean="0">
                <a:solidFill>
                  <a:schemeClr val="bg1"/>
                </a:solidFill>
              </a:rPr>
              <a:t> digital </a:t>
            </a:r>
            <a:r>
              <a:rPr lang="en-GB" dirty="0" err="1" smtClean="0">
                <a:solidFill>
                  <a:schemeClr val="bg1"/>
                </a:solidFill>
              </a:rPr>
              <a:t>Revistas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Congresos</a:t>
            </a:r>
            <a:r>
              <a:rPr lang="en-GB" sz="1400" dirty="0" smtClean="0">
                <a:solidFill>
                  <a:schemeClr val="bg1"/>
                </a:solidFill>
              </a:rPr>
              <a:t/>
            </a:r>
            <a:br>
              <a:rPr lang="en-GB" sz="1400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OJS / OCS / DOIs (</a:t>
            </a:r>
            <a:r>
              <a:rPr lang="en-GB" sz="1200" i="1" dirty="0" err="1" smtClean="0">
                <a:solidFill>
                  <a:schemeClr val="bg1"/>
                </a:solidFill>
              </a:rPr>
              <a:t>Crossref</a:t>
            </a:r>
            <a:r>
              <a:rPr lang="en-GB" sz="1200" i="1" dirty="0" smtClean="0">
                <a:solidFill>
                  <a:schemeClr val="bg1"/>
                </a:solidFill>
              </a:rPr>
              <a:t>)</a:t>
            </a:r>
            <a:endParaRPr lang="en-GB" sz="1600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82 Rectángulo redondeado"/>
          <p:cNvSpPr/>
          <p:nvPr/>
        </p:nvSpPr>
        <p:spPr>
          <a:xfrm>
            <a:off x="6337438" y="5838763"/>
            <a:ext cx="1978978" cy="51244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Bibliotecas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digitales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smtClean="0">
                <a:solidFill>
                  <a:schemeClr val="tx1"/>
                </a:solidFill>
              </a:rPr>
              <a:t>Europeana, Cervantes Virtual...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34" name="105 Rectángulo redondeado"/>
          <p:cNvSpPr/>
          <p:nvPr/>
        </p:nvSpPr>
        <p:spPr>
          <a:xfrm>
            <a:off x="7455626" y="1243293"/>
            <a:ext cx="1656184" cy="79208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Enriquecimiento</a:t>
            </a:r>
            <a:r>
              <a:rPr lang="en-GB" sz="1600" dirty="0" smtClean="0">
                <a:solidFill>
                  <a:schemeClr val="tx1"/>
                </a:solidFill>
              </a:rPr>
              <a:t/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Syndetic</a:t>
            </a:r>
            <a:r>
              <a:rPr lang="en-GB" sz="1200" i="1" dirty="0" smtClean="0">
                <a:solidFill>
                  <a:schemeClr val="tx1"/>
                </a:solidFill>
              </a:rPr>
              <a:t>...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31" name="72 Rectángulo redondeado"/>
          <p:cNvSpPr/>
          <p:nvPr/>
        </p:nvSpPr>
        <p:spPr>
          <a:xfrm>
            <a:off x="5940152" y="1247485"/>
            <a:ext cx="1656184" cy="783704"/>
          </a:xfrm>
          <a:prstGeom prst="roundRect">
            <a:avLst/>
          </a:prstGeom>
          <a:solidFill>
            <a:srgbClr val="00CDC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Expurgo</a:t>
            </a:r>
            <a:r>
              <a:rPr lang="en-GB" dirty="0" smtClean="0"/>
              <a:t> </a:t>
            </a:r>
            <a:r>
              <a:rPr lang="en-GB" dirty="0" err="1" smtClean="0"/>
              <a:t>Barre</a:t>
            </a:r>
            <a:endParaRPr lang="en-GB" dirty="0" smtClean="0"/>
          </a:p>
          <a:p>
            <a:pPr algn="ctr"/>
            <a:r>
              <a:rPr lang="en-GB" sz="1200" i="1" dirty="0" err="1" smtClean="0"/>
              <a:t>bd</a:t>
            </a:r>
            <a:r>
              <a:rPr lang="en-GB" sz="1200" i="1" dirty="0" smtClean="0"/>
              <a:t> MySQL</a:t>
            </a:r>
            <a:endParaRPr lang="en-GB" sz="1600" dirty="0"/>
          </a:p>
        </p:txBody>
      </p:sp>
      <p:sp>
        <p:nvSpPr>
          <p:cNvPr id="27" name="54 Rectángulo redondeado"/>
          <p:cNvSpPr/>
          <p:nvPr/>
        </p:nvSpPr>
        <p:spPr>
          <a:xfrm>
            <a:off x="4810694" y="1196752"/>
            <a:ext cx="1273474" cy="792088"/>
          </a:xfrm>
          <a:prstGeom prst="roundRect">
            <a:avLst/>
          </a:prstGeom>
          <a:ln>
            <a:solidFill>
              <a:srgbClr val="00999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Autoridades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Càntic</a:t>
            </a:r>
            <a:r>
              <a:rPr lang="en-GB" sz="1200" i="1" dirty="0" smtClean="0">
                <a:solidFill>
                  <a:schemeClr val="tx1"/>
                </a:solidFill>
              </a:rPr>
              <a:t>, </a:t>
            </a:r>
            <a:r>
              <a:rPr lang="en-GB" sz="1200" i="1" dirty="0" err="1" smtClean="0">
                <a:solidFill>
                  <a:schemeClr val="tx1"/>
                </a:solidFill>
              </a:rPr>
              <a:t>Lemac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22" name="103 Rectángulo redondeado"/>
          <p:cNvSpPr/>
          <p:nvPr/>
        </p:nvSpPr>
        <p:spPr>
          <a:xfrm>
            <a:off x="6310972" y="5032538"/>
            <a:ext cx="2120234" cy="720080"/>
          </a:xfrm>
          <a:prstGeom prst="round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Buzón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sugerencias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41" name="40 Rectángulo redondeado"/>
          <p:cNvSpPr/>
          <p:nvPr/>
        </p:nvSpPr>
        <p:spPr>
          <a:xfrm>
            <a:off x="3707904" y="1276723"/>
            <a:ext cx="1251449" cy="640109"/>
          </a:xfrm>
          <a:prstGeom prst="roundRect">
            <a:avLst/>
          </a:prstGeom>
          <a:solidFill>
            <a:srgbClr val="DCF7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OPAC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Dreamweaver...</a:t>
            </a:r>
            <a:endParaRPr lang="en-GB" sz="1050" i="1" dirty="0">
              <a:solidFill>
                <a:schemeClr val="tx1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07288" cy="990600"/>
          </a:xfrm>
        </p:spPr>
        <p:txBody>
          <a:bodyPr>
            <a:normAutofit/>
          </a:bodyPr>
          <a:lstStyle/>
          <a:p>
            <a:r>
              <a:rPr lang="es-ES" b="1" dirty="0" smtClean="0"/>
              <a:t>Por poner un ejemplo... 	     	     </a:t>
            </a:r>
            <a:r>
              <a:rPr lang="es-ES" sz="2400" dirty="0" smtClean="0"/>
              <a:t>Orden!!!</a:t>
            </a:r>
            <a:endParaRPr lang="en-GB" dirty="0"/>
          </a:p>
        </p:txBody>
      </p:sp>
      <p:sp>
        <p:nvSpPr>
          <p:cNvPr id="39" name="3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/>
          </a:bodyPr>
          <a:lstStyle/>
          <a:p>
            <a:r>
              <a:rPr lang="en-GB" dirty="0" smtClean="0"/>
              <a:t>En ILS</a:t>
            </a:r>
          </a:p>
          <a:p>
            <a:endParaRPr lang="en-GB" dirty="0" smtClean="0"/>
          </a:p>
          <a:p>
            <a:r>
              <a:rPr lang="en-GB" dirty="0" err="1" smtClean="0"/>
              <a:t>Contenidos</a:t>
            </a:r>
            <a:r>
              <a:rPr lang="en-GB" dirty="0" smtClean="0"/>
              <a:t> </a:t>
            </a:r>
            <a:r>
              <a:rPr lang="en-GB" dirty="0" err="1" smtClean="0"/>
              <a:t>digitales</a:t>
            </a:r>
            <a:r>
              <a:rPr lang="en-GB" dirty="0" smtClean="0"/>
              <a:t> 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err="1" smtClean="0"/>
              <a:t>Servicios</a:t>
            </a:r>
            <a:r>
              <a:rPr lang="en-GB" dirty="0" smtClean="0"/>
              <a:t> a </a:t>
            </a:r>
            <a:r>
              <a:rPr lang="en-GB" dirty="0" err="1" smtClean="0"/>
              <a:t>usuarios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Web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err="1" smtClean="0"/>
              <a:t>Básicos</a:t>
            </a:r>
            <a:r>
              <a:rPr lang="en-GB" dirty="0" smtClean="0"/>
              <a:t> UV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En </a:t>
            </a:r>
            <a:r>
              <a:rPr lang="en-GB" dirty="0" err="1" smtClean="0"/>
              <a:t>colaboración</a:t>
            </a:r>
            <a:r>
              <a:rPr lang="en-GB" dirty="0" smtClean="0"/>
              <a:t> con </a:t>
            </a:r>
            <a:r>
              <a:rPr lang="en-GB" dirty="0" err="1" smtClean="0"/>
              <a:t>otros</a:t>
            </a:r>
            <a:endParaRPr lang="en-GB" dirty="0"/>
          </a:p>
        </p:txBody>
      </p:sp>
      <p:sp>
        <p:nvSpPr>
          <p:cNvPr id="40" name="39 Rectángulo redondeado"/>
          <p:cNvSpPr/>
          <p:nvPr/>
        </p:nvSpPr>
        <p:spPr>
          <a:xfrm>
            <a:off x="1862598" y="1238929"/>
            <a:ext cx="2016224" cy="701824"/>
          </a:xfrm>
          <a:prstGeom prst="roundRect">
            <a:avLst/>
          </a:prstGeom>
          <a:solidFill>
            <a:srgbClr val="0099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Millennium</a:t>
            </a:r>
            <a:endParaRPr lang="en-GB" sz="2800" dirty="0"/>
          </a:p>
        </p:txBody>
      </p:sp>
      <p:sp>
        <p:nvSpPr>
          <p:cNvPr id="42" name="41 Rectángulo redondeado"/>
          <p:cNvSpPr/>
          <p:nvPr/>
        </p:nvSpPr>
        <p:spPr>
          <a:xfrm>
            <a:off x="6588224" y="1988840"/>
            <a:ext cx="2232248" cy="1065324"/>
          </a:xfrm>
          <a:prstGeom prst="roundRect">
            <a:avLst/>
          </a:prstGeom>
          <a:solidFill>
            <a:schemeClr val="accent3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Repositorio</a:t>
            </a:r>
            <a:r>
              <a:rPr lang="en-GB" dirty="0" smtClean="0"/>
              <a:t> / </a:t>
            </a:r>
            <a:r>
              <a:rPr lang="en-GB" dirty="0" err="1" smtClean="0"/>
              <a:t>Bca</a:t>
            </a:r>
            <a:r>
              <a:rPr lang="en-GB" dirty="0" smtClean="0"/>
              <a:t> Digital</a:t>
            </a:r>
            <a:br>
              <a:rPr lang="en-GB" dirty="0" smtClean="0"/>
            </a:br>
            <a:r>
              <a:rPr lang="en-GB" sz="1400" dirty="0" smtClean="0"/>
              <a:t> </a:t>
            </a:r>
            <a:r>
              <a:rPr lang="en-GB" sz="1200" dirty="0" smtClean="0"/>
              <a:t>RODERIC- </a:t>
            </a:r>
            <a:r>
              <a:rPr lang="en-GB" sz="1200" i="1" dirty="0" err="1" smtClean="0"/>
              <a:t>Dspace</a:t>
            </a:r>
            <a:r>
              <a:rPr lang="en-GB" sz="1200" i="1" dirty="0" smtClean="0"/>
              <a:t> , Handle...</a:t>
            </a:r>
            <a:endParaRPr lang="en-GB" sz="1200" i="1" dirty="0"/>
          </a:p>
        </p:txBody>
      </p:sp>
      <p:sp>
        <p:nvSpPr>
          <p:cNvPr id="7" name="57 Rectángulo redondeado"/>
          <p:cNvSpPr/>
          <p:nvPr/>
        </p:nvSpPr>
        <p:spPr>
          <a:xfrm>
            <a:off x="2471647" y="4946393"/>
            <a:ext cx="1584176" cy="858871"/>
          </a:xfrm>
          <a:prstGeom prst="roundRect">
            <a:avLst/>
          </a:prstGeom>
          <a:solidFill>
            <a:srgbClr val="EF394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Usuarios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9" name="59 Rectángulo redondeado"/>
          <p:cNvSpPr/>
          <p:nvPr/>
        </p:nvSpPr>
        <p:spPr>
          <a:xfrm>
            <a:off x="3930805" y="4946393"/>
            <a:ext cx="2483768" cy="642847"/>
          </a:xfrm>
          <a:prstGeom prst="roundRect">
            <a:avLst/>
          </a:prstGeom>
          <a:solidFill>
            <a:srgbClr val="C00000">
              <a:alpha val="73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económica</a:t>
            </a:r>
            <a:r>
              <a:rPr lang="en-GB" dirty="0" smtClean="0">
                <a:solidFill>
                  <a:schemeClr val="bg1"/>
                </a:solidFill>
              </a:rPr>
              <a:t> UV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8" name="76 Rectángulo redondeado"/>
          <p:cNvSpPr/>
          <p:nvPr/>
        </p:nvSpPr>
        <p:spPr>
          <a:xfrm>
            <a:off x="3957707" y="5378441"/>
            <a:ext cx="1557274" cy="642847"/>
          </a:xfrm>
          <a:prstGeom prst="roundRect">
            <a:avLst/>
          </a:prstGeom>
          <a:solidFill>
            <a:srgbClr val="E21C4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Autenticación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sz="1400" i="1" dirty="0" smtClean="0">
                <a:solidFill>
                  <a:schemeClr val="bg1"/>
                </a:solidFill>
              </a:rPr>
              <a:t>LDAP, VPN...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13" name="80 Rectángulo redondeado"/>
          <p:cNvSpPr/>
          <p:nvPr/>
        </p:nvSpPr>
        <p:spPr>
          <a:xfrm>
            <a:off x="3635896" y="1988840"/>
            <a:ext cx="2592288" cy="1074894"/>
          </a:xfrm>
          <a:prstGeom prst="roundRect">
            <a:avLst/>
          </a:prstGeom>
          <a:solidFill>
            <a:srgbClr val="33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Recursos</a:t>
            </a:r>
            <a:r>
              <a:rPr lang="en-GB" dirty="0" smtClean="0">
                <a:solidFill>
                  <a:schemeClr val="bg1"/>
                </a:solidFill>
              </a:rPr>
              <a:t>-e (</a:t>
            </a:r>
            <a:r>
              <a:rPr lang="en-GB" dirty="0" err="1" smtClean="0">
                <a:solidFill>
                  <a:schemeClr val="bg1"/>
                </a:solidFill>
              </a:rPr>
              <a:t>revistas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bd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libros</a:t>
            </a:r>
            <a:r>
              <a:rPr lang="en-GB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en-GB" sz="1200" dirty="0" err="1" smtClean="0">
                <a:solidFill>
                  <a:schemeClr val="bg1"/>
                </a:solidFill>
              </a:rPr>
              <a:t>ProQuest</a:t>
            </a:r>
            <a:r>
              <a:rPr lang="en-GB" sz="1200" dirty="0" smtClean="0">
                <a:solidFill>
                  <a:schemeClr val="bg1"/>
                </a:solidFill>
              </a:rPr>
              <a:t> 360 suite / ERM,  </a:t>
            </a:r>
            <a:r>
              <a:rPr lang="en-GB" sz="1200" dirty="0" err="1" smtClean="0">
                <a:solidFill>
                  <a:schemeClr val="bg1"/>
                </a:solidFill>
              </a:rPr>
              <a:t>Swets</a:t>
            </a:r>
            <a:r>
              <a:rPr lang="en-GB" sz="1200" dirty="0" smtClean="0">
                <a:solidFill>
                  <a:schemeClr val="bg1"/>
                </a:solidFill>
              </a:rPr>
              <a:t>... </a:t>
            </a:r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16" name="86 Rectángulo redondeado"/>
          <p:cNvSpPr/>
          <p:nvPr/>
        </p:nvSpPr>
        <p:spPr>
          <a:xfrm>
            <a:off x="6531732" y="2691725"/>
            <a:ext cx="2432756" cy="792088"/>
          </a:xfrm>
          <a:prstGeom prst="roundRect">
            <a:avLst/>
          </a:prstGeom>
          <a:solidFill>
            <a:srgbClr val="75DF6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Edición</a:t>
            </a:r>
            <a:r>
              <a:rPr lang="en-GB" dirty="0" smtClean="0">
                <a:solidFill>
                  <a:schemeClr val="bg1"/>
                </a:solidFill>
              </a:rPr>
              <a:t> digital </a:t>
            </a:r>
            <a:r>
              <a:rPr lang="en-GB" dirty="0" err="1" smtClean="0">
                <a:solidFill>
                  <a:schemeClr val="bg1"/>
                </a:solidFill>
              </a:rPr>
              <a:t>Revistas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Congresos</a:t>
            </a:r>
            <a:r>
              <a:rPr lang="en-GB" sz="1400" dirty="0" smtClean="0">
                <a:solidFill>
                  <a:schemeClr val="bg1"/>
                </a:solidFill>
              </a:rPr>
              <a:t/>
            </a:r>
            <a:br>
              <a:rPr lang="en-GB" sz="1400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OJS / OCS / DOIs (</a:t>
            </a:r>
            <a:r>
              <a:rPr lang="en-GB" sz="1200" i="1" dirty="0" err="1" smtClean="0">
                <a:solidFill>
                  <a:schemeClr val="bg1"/>
                </a:solidFill>
              </a:rPr>
              <a:t>Crossref</a:t>
            </a:r>
            <a:r>
              <a:rPr lang="en-GB" sz="1200" i="1" dirty="0" smtClean="0">
                <a:solidFill>
                  <a:schemeClr val="bg1"/>
                </a:solidFill>
              </a:rPr>
              <a:t>)</a:t>
            </a:r>
            <a:endParaRPr lang="en-GB" sz="1600" i="1" dirty="0" smtClean="0">
              <a:solidFill>
                <a:schemeClr val="bg1"/>
              </a:solidFill>
            </a:endParaRPr>
          </a:p>
        </p:txBody>
      </p:sp>
      <p:sp>
        <p:nvSpPr>
          <p:cNvPr id="15" name="87 Rectángulo redondeado"/>
          <p:cNvSpPr/>
          <p:nvPr/>
        </p:nvSpPr>
        <p:spPr>
          <a:xfrm>
            <a:off x="6372200" y="3270189"/>
            <a:ext cx="2592288" cy="775320"/>
          </a:xfrm>
          <a:prstGeom prst="roundRect">
            <a:avLst/>
          </a:prstGeom>
          <a:solidFill>
            <a:srgbClr val="C5F4A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Edición</a:t>
            </a:r>
            <a:r>
              <a:rPr lang="en-GB" sz="1600" dirty="0" smtClean="0">
                <a:solidFill>
                  <a:schemeClr val="tx1"/>
                </a:solidFill>
              </a:rPr>
              <a:t> digital Multimedia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MMedia</a:t>
            </a: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14" name="83 Rectángulo redondeado"/>
          <p:cNvSpPr/>
          <p:nvPr/>
        </p:nvSpPr>
        <p:spPr>
          <a:xfrm>
            <a:off x="6228184" y="3717032"/>
            <a:ext cx="2842504" cy="792088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Gestión</a:t>
            </a:r>
            <a:r>
              <a:rPr lang="en-GB" dirty="0" smtClean="0">
                <a:solidFill>
                  <a:schemeClr val="tx1"/>
                </a:solidFill>
              </a:rPr>
              <a:t> de la </a:t>
            </a:r>
            <a:r>
              <a:rPr lang="en-GB" dirty="0" err="1" smtClean="0">
                <a:solidFill>
                  <a:schemeClr val="tx1"/>
                </a:solidFill>
              </a:rPr>
              <a:t>investigación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smtClean="0">
                <a:solidFill>
                  <a:schemeClr val="tx1"/>
                </a:solidFill>
              </a:rPr>
              <a:t>GREC,  </a:t>
            </a:r>
            <a:r>
              <a:rPr lang="en-GB" sz="1200" i="1" dirty="0" err="1" smtClean="0">
                <a:solidFill>
                  <a:schemeClr val="tx1"/>
                </a:solidFill>
              </a:rPr>
              <a:t>Mecenas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7" name="61 Rectángulo redondeado"/>
          <p:cNvSpPr/>
          <p:nvPr/>
        </p:nvSpPr>
        <p:spPr>
          <a:xfrm>
            <a:off x="1576736" y="4181415"/>
            <a:ext cx="2880320" cy="702852"/>
          </a:xfrm>
          <a:prstGeom prst="roundRect">
            <a:avLst/>
          </a:prstGeom>
          <a:solidFill>
            <a:srgbClr val="FFCC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Gestor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contenidos</a:t>
            </a:r>
            <a:r>
              <a:rPr lang="en-GB" dirty="0" smtClean="0">
                <a:solidFill>
                  <a:schemeClr val="tx1"/>
                </a:solidFill>
              </a:rPr>
              <a:t> web </a:t>
            </a: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18" name="98 Rectángulo redondeado"/>
          <p:cNvSpPr/>
          <p:nvPr/>
        </p:nvSpPr>
        <p:spPr>
          <a:xfrm>
            <a:off x="7044857" y="4221650"/>
            <a:ext cx="1507835" cy="93610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Estadísticas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consulta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sz="1400" i="1" dirty="0" smtClean="0">
                <a:solidFill>
                  <a:schemeClr val="tx1"/>
                </a:solidFill>
              </a:rPr>
              <a:t>Google Analytics...</a:t>
            </a:r>
            <a:endParaRPr lang="en-GB" sz="1400" i="1" dirty="0">
              <a:solidFill>
                <a:schemeClr val="tx1"/>
              </a:solidFill>
            </a:endParaRPr>
          </a:p>
        </p:txBody>
      </p:sp>
      <p:sp>
        <p:nvSpPr>
          <p:cNvPr id="19" name="99 Rectángulo redondeado"/>
          <p:cNvSpPr/>
          <p:nvPr/>
        </p:nvSpPr>
        <p:spPr>
          <a:xfrm>
            <a:off x="3846649" y="4063470"/>
            <a:ext cx="1877479" cy="864096"/>
          </a:xfrm>
          <a:prstGeom prst="roundRect">
            <a:avLst/>
          </a:prstGeom>
          <a:solidFill>
            <a:srgbClr val="FFC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Redes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sociales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Facebook</a:t>
            </a:r>
            <a:r>
              <a:rPr lang="en-GB" sz="1200" i="1" dirty="0" smtClean="0">
                <a:solidFill>
                  <a:schemeClr val="tx1"/>
                </a:solidFill>
              </a:rPr>
              <a:t>, Twitter,  </a:t>
            </a:r>
            <a:r>
              <a:rPr lang="en-GB" sz="1200" i="1" dirty="0" err="1" smtClean="0">
                <a:solidFill>
                  <a:schemeClr val="tx1"/>
                </a:solidFill>
              </a:rPr>
              <a:t>Pinterest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20" name="100 Rectángulo redondeado"/>
          <p:cNvSpPr/>
          <p:nvPr/>
        </p:nvSpPr>
        <p:spPr>
          <a:xfrm>
            <a:off x="5472100" y="4355147"/>
            <a:ext cx="1692188" cy="576064"/>
          </a:xfrm>
          <a:prstGeom prst="round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APPs a </a:t>
            </a:r>
            <a:r>
              <a:rPr lang="en-GB" dirty="0" err="1" smtClean="0">
                <a:solidFill>
                  <a:schemeClr val="tx1"/>
                </a:solidFill>
              </a:rPr>
              <a:t>móviles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sz="1400" i="1" dirty="0">
              <a:solidFill>
                <a:schemeClr val="tx1"/>
              </a:solidFill>
            </a:endParaRPr>
          </a:p>
        </p:txBody>
      </p:sp>
      <p:sp>
        <p:nvSpPr>
          <p:cNvPr id="21" name="101 Rectángulo redondeado"/>
          <p:cNvSpPr/>
          <p:nvPr/>
        </p:nvSpPr>
        <p:spPr>
          <a:xfrm>
            <a:off x="5390446" y="5355248"/>
            <a:ext cx="1440160" cy="702597"/>
          </a:xfrm>
          <a:prstGeom prst="roundRect">
            <a:avLst/>
          </a:prstGeom>
          <a:solidFill>
            <a:srgbClr val="FF66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Aula</a:t>
            </a:r>
            <a:r>
              <a:rPr lang="en-GB" dirty="0" smtClean="0">
                <a:solidFill>
                  <a:schemeClr val="bg1"/>
                </a:solidFill>
              </a:rPr>
              <a:t> Virtual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sistema</a:t>
            </a:r>
            <a:r>
              <a:rPr lang="en-GB" sz="1200" i="1" dirty="0" smtClean="0">
                <a:solidFill>
                  <a:schemeClr val="bg1"/>
                </a:solidFill>
              </a:rPr>
              <a:t> UV</a:t>
            </a:r>
            <a:endParaRPr lang="en-GB" sz="1200" dirty="0" smtClean="0">
              <a:solidFill>
                <a:schemeClr val="bg1"/>
              </a:solidFill>
            </a:endParaRPr>
          </a:p>
        </p:txBody>
      </p:sp>
      <p:sp>
        <p:nvSpPr>
          <p:cNvPr id="23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11" name="79 Rectángulo redondeado"/>
          <p:cNvSpPr/>
          <p:nvPr/>
        </p:nvSpPr>
        <p:spPr>
          <a:xfrm>
            <a:off x="5156100" y="2416743"/>
            <a:ext cx="1513348" cy="833084"/>
          </a:xfrm>
          <a:prstGeom prst="roundRect">
            <a:avLst/>
          </a:prstGeom>
          <a:solidFill>
            <a:srgbClr val="99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Discovery </a:t>
            </a:r>
          </a:p>
          <a:p>
            <a:pPr algn="ctr"/>
            <a:r>
              <a:rPr lang="en-GB" sz="1400" i="1" dirty="0" smtClean="0">
                <a:solidFill>
                  <a:schemeClr val="bg1"/>
                </a:solidFill>
              </a:rPr>
              <a:t>Summon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25" name="60 Rectángulo redondeado"/>
          <p:cNvSpPr/>
          <p:nvPr/>
        </p:nvSpPr>
        <p:spPr>
          <a:xfrm>
            <a:off x="4427984" y="5717607"/>
            <a:ext cx="1186553" cy="7200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Catálogo</a:t>
            </a:r>
            <a:r>
              <a:rPr lang="en-GB" sz="1600" dirty="0" smtClean="0">
                <a:solidFill>
                  <a:schemeClr val="tx1"/>
                </a:solidFill>
              </a:rPr>
              <a:t> REBIUN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200" i="1" dirty="0" smtClean="0">
                <a:solidFill>
                  <a:schemeClr val="tx1"/>
                </a:solidFill>
              </a:rPr>
              <a:t>Ftp</a:t>
            </a: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26" name="107 Rectángulo redondeado"/>
          <p:cNvSpPr/>
          <p:nvPr/>
        </p:nvSpPr>
        <p:spPr>
          <a:xfrm>
            <a:off x="3498918" y="3068960"/>
            <a:ext cx="2448272" cy="7200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“La </a:t>
            </a:r>
            <a:r>
              <a:rPr lang="en-GB" dirty="0" err="1" smtClean="0">
                <a:solidFill>
                  <a:schemeClr val="tx1"/>
                </a:solidFill>
              </a:rPr>
              <a:t>biblioteca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respon</a:t>
            </a:r>
            <a:r>
              <a:rPr lang="en-GB" dirty="0" smtClean="0">
                <a:solidFill>
                  <a:schemeClr val="tx1"/>
                </a:solidFill>
              </a:rPr>
              <a:t>”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sz="1200" i="1" dirty="0" err="1" smtClean="0">
                <a:solidFill>
                  <a:schemeClr val="tx1"/>
                </a:solidFill>
              </a:rPr>
              <a:t>bd</a:t>
            </a:r>
            <a:r>
              <a:rPr lang="en-GB" sz="1200" i="1" dirty="0" smtClean="0">
                <a:solidFill>
                  <a:schemeClr val="tx1"/>
                </a:solidFill>
              </a:rPr>
              <a:t> local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24" name="81 Rectángulo redondeado"/>
          <p:cNvSpPr/>
          <p:nvPr/>
        </p:nvSpPr>
        <p:spPr>
          <a:xfrm>
            <a:off x="5508104" y="5865454"/>
            <a:ext cx="913773" cy="443866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Dialnet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30" name="55 Rectángulo redondeado"/>
          <p:cNvSpPr/>
          <p:nvPr/>
        </p:nvSpPr>
        <p:spPr>
          <a:xfrm>
            <a:off x="1145648" y="3588605"/>
            <a:ext cx="1512168" cy="648072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PI</a:t>
            </a:r>
          </a:p>
          <a:p>
            <a:pPr algn="ctr"/>
            <a:r>
              <a:rPr lang="en-GB" sz="1200" i="1" dirty="0" err="1" smtClean="0"/>
              <a:t>Gtbib</a:t>
            </a:r>
            <a:r>
              <a:rPr lang="en-GB" sz="1200" i="1" dirty="0" smtClean="0"/>
              <a:t>-SOD</a:t>
            </a:r>
            <a:endParaRPr lang="en-GB" sz="1600" dirty="0"/>
          </a:p>
        </p:txBody>
      </p:sp>
      <p:sp>
        <p:nvSpPr>
          <p:cNvPr id="33" name="104 Rectángulo redondeado"/>
          <p:cNvSpPr/>
          <p:nvPr/>
        </p:nvSpPr>
        <p:spPr>
          <a:xfrm>
            <a:off x="5611860" y="3308158"/>
            <a:ext cx="2088232" cy="666040"/>
          </a:xfrm>
          <a:prstGeom prst="roundRect">
            <a:avLst/>
          </a:prstGeom>
          <a:solidFill>
            <a:srgbClr val="FF6600">
              <a:alpha val="69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Gestión</a:t>
            </a:r>
            <a:r>
              <a:rPr lang="en-GB" dirty="0" smtClean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cursos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200" i="1" dirty="0" err="1" smtClean="0">
                <a:solidFill>
                  <a:schemeClr val="bg1"/>
                </a:solidFill>
              </a:rPr>
              <a:t>bd</a:t>
            </a:r>
            <a:r>
              <a:rPr lang="en-GB" sz="1200" i="1" dirty="0" smtClean="0">
                <a:solidFill>
                  <a:schemeClr val="bg1"/>
                </a:solidFill>
              </a:rPr>
              <a:t> </a:t>
            </a:r>
            <a:r>
              <a:rPr lang="en-GB" sz="1200" i="1" dirty="0" err="1" smtClean="0">
                <a:solidFill>
                  <a:schemeClr val="bg1"/>
                </a:solidFill>
              </a:rPr>
              <a:t>MySQL</a:t>
            </a:r>
            <a:endParaRPr lang="en-GB" i="1" dirty="0" smtClean="0">
              <a:solidFill>
                <a:schemeClr val="bg1"/>
              </a:solidFill>
            </a:endParaRPr>
          </a:p>
        </p:txBody>
      </p:sp>
      <p:sp>
        <p:nvSpPr>
          <p:cNvPr id="35" name="106 Rectángulo redondeado"/>
          <p:cNvSpPr/>
          <p:nvPr/>
        </p:nvSpPr>
        <p:spPr>
          <a:xfrm>
            <a:off x="6352633" y="3658613"/>
            <a:ext cx="20882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Gestor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bibliográfico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sz="1200" i="1" dirty="0" err="1" smtClean="0">
                <a:solidFill>
                  <a:schemeClr val="tx1"/>
                </a:solidFill>
              </a:rPr>
              <a:t>Refworks</a:t>
            </a:r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37" name="89 Rectángulo redondeado"/>
          <p:cNvSpPr/>
          <p:nvPr/>
        </p:nvSpPr>
        <p:spPr>
          <a:xfrm>
            <a:off x="2267744" y="3501008"/>
            <a:ext cx="2520280" cy="864096"/>
          </a:xfrm>
          <a:prstGeom prst="roundRect">
            <a:avLst/>
          </a:prstGeom>
          <a:solidFill>
            <a:srgbClr val="CBEDF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schemeClr val="tx1"/>
                </a:solidFill>
              </a:rPr>
              <a:t>Suministro</a:t>
            </a:r>
            <a:r>
              <a:rPr lang="en-GB" sz="1600" dirty="0" smtClean="0">
                <a:solidFill>
                  <a:schemeClr val="tx1"/>
                </a:solidFill>
              </a:rPr>
              <a:t> de </a:t>
            </a:r>
            <a:r>
              <a:rPr lang="en-GB" sz="1600" dirty="0" err="1" smtClean="0">
                <a:solidFill>
                  <a:schemeClr val="tx1"/>
                </a:solidFill>
              </a:rPr>
              <a:t>artículos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err="1" smtClean="0">
                <a:solidFill>
                  <a:schemeClr val="tx1"/>
                </a:solidFill>
              </a:rPr>
              <a:t>impresos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400" i="1" dirty="0" err="1" smtClean="0">
                <a:solidFill>
                  <a:schemeClr val="tx1"/>
                </a:solidFill>
              </a:rPr>
              <a:t>bd</a:t>
            </a:r>
            <a:r>
              <a:rPr lang="en-GB" sz="1400" i="1" dirty="0" smtClean="0">
                <a:solidFill>
                  <a:schemeClr val="tx1"/>
                </a:solidFill>
              </a:rPr>
              <a:t> </a:t>
            </a:r>
            <a:r>
              <a:rPr lang="en-GB" sz="1400" i="1" dirty="0" err="1" smtClean="0">
                <a:solidFill>
                  <a:schemeClr val="tx1"/>
                </a:solidFill>
              </a:rPr>
              <a:t>MySQL</a:t>
            </a:r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32" name="102 Rectángulo redondeado"/>
          <p:cNvSpPr/>
          <p:nvPr/>
        </p:nvSpPr>
        <p:spPr>
          <a:xfrm>
            <a:off x="4139952" y="3554816"/>
            <a:ext cx="2304256" cy="792088"/>
          </a:xfrm>
          <a:prstGeom prst="round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Reserva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espacios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i="1" dirty="0" smtClean="0">
                <a:solidFill>
                  <a:schemeClr val="tx1"/>
                </a:solidFill>
              </a:rPr>
              <a:t> </a:t>
            </a:r>
            <a:r>
              <a:rPr lang="en-GB" sz="1200" i="1" dirty="0" err="1" smtClean="0">
                <a:solidFill>
                  <a:schemeClr val="tx1"/>
                </a:solidFill>
              </a:rPr>
              <a:t>sistema</a:t>
            </a:r>
            <a:r>
              <a:rPr lang="en-GB" sz="1200" i="1" dirty="0" smtClean="0">
                <a:solidFill>
                  <a:schemeClr val="tx1"/>
                </a:solidFill>
              </a:rPr>
              <a:t> UV</a:t>
            </a:r>
            <a:endParaRPr lang="en-GB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4" grpId="0" animBg="1"/>
      <p:bldP spid="34" grpId="1" animBg="1"/>
      <p:bldP spid="31" grpId="0" animBg="1"/>
      <p:bldP spid="31" grpId="1" animBg="1"/>
      <p:bldP spid="27" grpId="0" animBg="1"/>
      <p:bldP spid="27" grpId="1" animBg="1"/>
      <p:bldP spid="22" grpId="0" animBg="1"/>
      <p:bldP spid="22" grpId="1" animBg="1"/>
      <p:bldP spid="41" grpId="0" animBg="1"/>
      <p:bldP spid="41" grpId="1" animBg="1"/>
      <p:bldP spid="40" grpId="0" animBg="1"/>
      <p:bldP spid="40" grpId="1" animBg="1"/>
      <p:bldP spid="42" grpId="0" animBg="1"/>
      <p:bldP spid="42" grpId="1" animBg="1"/>
      <p:bldP spid="7" grpId="0" animBg="1"/>
      <p:bldP spid="7" grpId="1" animBg="1"/>
      <p:bldP spid="9" grpId="0" animBg="1"/>
      <p:bldP spid="9" grpId="1" animBg="1"/>
      <p:bldP spid="8" grpId="0" animBg="1"/>
      <p:bldP spid="8" grpId="1" animBg="1"/>
      <p:bldP spid="13" grpId="0" animBg="1"/>
      <p:bldP spid="13" grpId="1" animBg="1"/>
      <p:bldP spid="16" grpId="0" animBg="1"/>
      <p:bldP spid="16" grpId="1" animBg="1"/>
      <p:bldP spid="15" grpId="0" animBg="1"/>
      <p:bldP spid="15" grpId="1" animBg="1"/>
      <p:bldP spid="14" grpId="0" animBg="1"/>
      <p:bldP spid="14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11" grpId="0" animBg="1"/>
      <p:bldP spid="11" grpId="1" animBg="1"/>
      <p:bldP spid="25" grpId="0" animBg="1"/>
      <p:bldP spid="25" grpId="1" animBg="1"/>
      <p:bldP spid="26" grpId="0" animBg="1"/>
      <p:bldP spid="26" grpId="1" animBg="1"/>
      <p:bldP spid="24" grpId="0" animBg="1"/>
      <p:bldP spid="24" grpId="1" animBg="1"/>
      <p:bldP spid="30" grpId="0" animBg="1"/>
      <p:bldP spid="30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2" grpId="0" animBg="1"/>
      <p:bldP spid="3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07288" cy="990600"/>
          </a:xfrm>
        </p:spPr>
        <p:txBody>
          <a:bodyPr>
            <a:normAutofit/>
          </a:bodyPr>
          <a:lstStyle/>
          <a:p>
            <a:r>
              <a:rPr lang="es-ES" b="1" dirty="0" smtClean="0"/>
              <a:t>Por poner un ejemplo... 	     	</a:t>
            </a:r>
            <a:r>
              <a:rPr lang="es-ES" sz="2400" dirty="0" smtClean="0"/>
              <a:t>En resumen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435280" cy="4937760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ym typeface="Wingdings" pitchFamily="2" charset="2"/>
              </a:rPr>
              <a:t> </a:t>
            </a:r>
          </a:p>
          <a:p>
            <a:endParaRPr lang="en-GB" dirty="0" smtClean="0">
              <a:sym typeface="Wingdings" pitchFamily="2" charset="2"/>
            </a:endParaRPr>
          </a:p>
          <a:p>
            <a:endParaRPr lang="en-GB" dirty="0" smtClean="0">
              <a:sym typeface="Wingdings" pitchFamily="2" charset="2"/>
            </a:endParaRP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78" name="4 Marcador de contenido"/>
          <p:cNvSpPr txBox="1">
            <a:spLocks/>
          </p:cNvSpPr>
          <p:nvPr/>
        </p:nvSpPr>
        <p:spPr>
          <a:xfrm>
            <a:off x="395536" y="1196752"/>
            <a:ext cx="8435280" cy="4937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4 Marcador de contenido"/>
          <p:cNvSpPr txBox="1">
            <a:spLocks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GB" sz="2300" dirty="0" smtClean="0">
                <a:solidFill>
                  <a:schemeClr val="tx2"/>
                </a:solidFill>
              </a:rPr>
              <a:t>5</a:t>
            </a:r>
            <a:r>
              <a:rPr kumimoji="0" lang="en-GB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sistemas</a:t>
            </a:r>
            <a:r>
              <a:rPr kumimoji="0" lang="en-GB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principales</a:t>
            </a:r>
            <a:r>
              <a:rPr kumimoji="0" lang="en-GB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(Millennium,  </a:t>
            </a:r>
            <a:r>
              <a:rPr kumimoji="0" lang="en-GB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ProQuest</a:t>
            </a:r>
            <a:r>
              <a:rPr kumimoji="0" lang="en-GB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360, </a:t>
            </a:r>
            <a:r>
              <a:rPr kumimoji="0" lang="en-GB" sz="2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Repositorio</a:t>
            </a:r>
            <a:r>
              <a:rPr kumimoji="0" lang="en-GB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Web,</a:t>
            </a:r>
            <a:r>
              <a:rPr kumimoji="0" lang="en-GB" sz="23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Summon</a:t>
            </a:r>
            <a:r>
              <a:rPr kumimoji="0" lang="en-GB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GB" sz="2300" dirty="0" smtClean="0">
                <a:solidFill>
                  <a:schemeClr val="tx2"/>
                </a:solidFill>
              </a:rPr>
              <a:t>9 </a:t>
            </a:r>
            <a:r>
              <a:rPr lang="en-GB" sz="2300" dirty="0" err="1" smtClean="0">
                <a:solidFill>
                  <a:schemeClr val="tx2"/>
                </a:solidFill>
              </a:rPr>
              <a:t>sistemas</a:t>
            </a:r>
            <a:r>
              <a:rPr lang="en-GB" sz="2300" dirty="0" smtClean="0">
                <a:solidFill>
                  <a:schemeClr val="tx2"/>
                </a:solidFill>
              </a:rPr>
              <a:t> </a:t>
            </a:r>
            <a:r>
              <a:rPr lang="en-GB" sz="2300" dirty="0" err="1" smtClean="0">
                <a:solidFill>
                  <a:schemeClr val="tx2"/>
                </a:solidFill>
              </a:rPr>
              <a:t>parciales</a:t>
            </a:r>
            <a:r>
              <a:rPr lang="en-GB" sz="2300" dirty="0" smtClean="0">
                <a:solidFill>
                  <a:schemeClr val="tx2"/>
                </a:solidFill>
              </a:rPr>
              <a:t> </a:t>
            </a:r>
            <a:r>
              <a:rPr lang="en-GB" sz="2300" dirty="0" err="1" smtClean="0">
                <a:solidFill>
                  <a:schemeClr val="tx2"/>
                </a:solidFill>
              </a:rPr>
              <a:t>específicos</a:t>
            </a:r>
            <a:endParaRPr lang="en-GB" sz="230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GB" sz="2300" dirty="0">
                <a:solidFill>
                  <a:schemeClr val="tx2"/>
                </a:solidFill>
              </a:rPr>
              <a:t>9</a:t>
            </a:r>
            <a:r>
              <a:rPr lang="en-GB" sz="2300" dirty="0" smtClean="0">
                <a:solidFill>
                  <a:schemeClr val="tx2"/>
                </a:solidFill>
              </a:rPr>
              <a:t> </a:t>
            </a:r>
            <a:r>
              <a:rPr lang="en-GB" sz="2300" dirty="0" err="1" smtClean="0">
                <a:solidFill>
                  <a:schemeClr val="tx2"/>
                </a:solidFill>
              </a:rPr>
              <a:t>sistemas</a:t>
            </a:r>
            <a:r>
              <a:rPr lang="en-GB" sz="2300" dirty="0" smtClean="0">
                <a:solidFill>
                  <a:schemeClr val="tx2"/>
                </a:solidFill>
              </a:rPr>
              <a:t> en </a:t>
            </a:r>
            <a:r>
              <a:rPr lang="en-GB" sz="2300" dirty="0" err="1" smtClean="0">
                <a:solidFill>
                  <a:schemeClr val="tx2"/>
                </a:solidFill>
              </a:rPr>
              <a:t>colaboración</a:t>
            </a:r>
            <a:r>
              <a:rPr lang="en-GB" sz="2300" dirty="0" smtClean="0">
                <a:solidFill>
                  <a:schemeClr val="tx2"/>
                </a:solidFill>
              </a:rPr>
              <a:t> </a:t>
            </a:r>
            <a:r>
              <a:rPr lang="en-GB" sz="2300" dirty="0" err="1" smtClean="0">
                <a:solidFill>
                  <a:schemeClr val="tx2"/>
                </a:solidFill>
              </a:rPr>
              <a:t>dentro</a:t>
            </a:r>
            <a:r>
              <a:rPr lang="en-GB" sz="2300" dirty="0" smtClean="0">
                <a:solidFill>
                  <a:schemeClr val="tx2"/>
                </a:solidFill>
              </a:rPr>
              <a:t> de la UV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GB" sz="2300" dirty="0">
                <a:solidFill>
                  <a:schemeClr val="tx2"/>
                </a:solidFill>
              </a:rPr>
              <a:t>7</a:t>
            </a:r>
            <a:r>
              <a:rPr lang="en-GB" sz="2300" dirty="0" smtClean="0">
                <a:solidFill>
                  <a:schemeClr val="tx2"/>
                </a:solidFill>
              </a:rPr>
              <a:t> </a:t>
            </a:r>
            <a:r>
              <a:rPr lang="en-GB" sz="2300" dirty="0" err="1" smtClean="0">
                <a:solidFill>
                  <a:schemeClr val="tx2"/>
                </a:solidFill>
              </a:rPr>
              <a:t>sistemas</a:t>
            </a:r>
            <a:r>
              <a:rPr lang="en-GB" sz="2300" dirty="0" smtClean="0">
                <a:solidFill>
                  <a:schemeClr val="tx2"/>
                </a:solidFill>
              </a:rPr>
              <a:t> en </a:t>
            </a:r>
            <a:r>
              <a:rPr lang="en-GB" sz="2300" dirty="0" err="1" smtClean="0">
                <a:solidFill>
                  <a:schemeClr val="tx2"/>
                </a:solidFill>
              </a:rPr>
              <a:t>colaboración</a:t>
            </a:r>
            <a:r>
              <a:rPr lang="en-GB" sz="2300" dirty="0" smtClean="0">
                <a:solidFill>
                  <a:schemeClr val="tx2"/>
                </a:solidFill>
              </a:rPr>
              <a:t> con </a:t>
            </a:r>
            <a:r>
              <a:rPr lang="en-GB" sz="2300" dirty="0" err="1" smtClean="0">
                <a:solidFill>
                  <a:schemeClr val="tx2"/>
                </a:solidFill>
              </a:rPr>
              <a:t>otras</a:t>
            </a:r>
            <a:r>
              <a:rPr lang="en-GB" sz="2300" dirty="0" smtClean="0">
                <a:solidFill>
                  <a:schemeClr val="tx2"/>
                </a:solidFill>
              </a:rPr>
              <a:t> </a:t>
            </a:r>
            <a:r>
              <a:rPr lang="en-GB" sz="2300" dirty="0" err="1" smtClean="0">
                <a:solidFill>
                  <a:schemeClr val="tx2"/>
                </a:solidFill>
              </a:rPr>
              <a:t>instituciones</a:t>
            </a:r>
            <a:endParaRPr lang="en-GB" sz="2300" dirty="0" smtClean="0">
              <a:solidFill>
                <a:schemeClr val="tx2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endParaRPr lang="en-GB" sz="230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GB" sz="2300" dirty="0" err="1" smtClean="0">
                <a:solidFill>
                  <a:schemeClr val="tx2"/>
                </a:solidFill>
              </a:rPr>
              <a:t>Conexión</a:t>
            </a:r>
            <a:r>
              <a:rPr lang="en-GB" sz="2300" dirty="0" smtClean="0">
                <a:solidFill>
                  <a:schemeClr val="tx2"/>
                </a:solidFill>
              </a:rPr>
              <a:t> entre </a:t>
            </a:r>
            <a:r>
              <a:rPr lang="en-GB" sz="2300" dirty="0" err="1" smtClean="0">
                <a:solidFill>
                  <a:schemeClr val="tx2"/>
                </a:solidFill>
              </a:rPr>
              <a:t>sistemas</a:t>
            </a:r>
            <a:r>
              <a:rPr lang="en-GB" sz="2300" dirty="0" smtClean="0">
                <a:solidFill>
                  <a:schemeClr val="tx2"/>
                </a:solidFill>
              </a:rPr>
              <a:t>:  APIs, OAI-PMH, FTP (</a:t>
            </a:r>
            <a:r>
              <a:rPr lang="en-GB" sz="2300" i="1" dirty="0" smtClean="0">
                <a:solidFill>
                  <a:schemeClr val="tx2"/>
                </a:solidFill>
              </a:rPr>
              <a:t>email</a:t>
            </a:r>
            <a:r>
              <a:rPr lang="en-GB" sz="2300" dirty="0" smtClean="0">
                <a:solidFill>
                  <a:schemeClr val="tx2"/>
                </a:solidFill>
              </a:rPr>
              <a:t>, </a:t>
            </a:r>
            <a:r>
              <a:rPr lang="en-GB" sz="2300" i="1" dirty="0" err="1" smtClean="0">
                <a:solidFill>
                  <a:schemeClr val="tx2"/>
                </a:solidFill>
              </a:rPr>
              <a:t>teléfono</a:t>
            </a:r>
            <a:r>
              <a:rPr lang="en-GB" sz="2300" dirty="0" smtClean="0">
                <a:solidFill>
                  <a:schemeClr val="tx2"/>
                </a:solidFill>
              </a:rPr>
              <a:t>…)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GB" sz="2300" dirty="0" smtClean="0">
                <a:solidFill>
                  <a:schemeClr val="tx2"/>
                </a:solidFill>
              </a:rPr>
              <a:t>Software commercial (local o SaaS) o </a:t>
            </a:r>
            <a:r>
              <a:rPr lang="en-GB" sz="2300" dirty="0" err="1">
                <a:solidFill>
                  <a:schemeClr val="tx2"/>
                </a:solidFill>
              </a:rPr>
              <a:t>L</a:t>
            </a:r>
            <a:r>
              <a:rPr lang="en-GB" sz="2300" dirty="0" err="1" smtClean="0">
                <a:solidFill>
                  <a:schemeClr val="tx2"/>
                </a:solidFill>
              </a:rPr>
              <a:t>ibre</a:t>
            </a:r>
            <a:r>
              <a:rPr lang="en-GB" sz="2300" dirty="0" smtClean="0">
                <a:solidFill>
                  <a:schemeClr val="tx2"/>
                </a:solidFill>
              </a:rPr>
              <a:t> + </a:t>
            </a:r>
            <a:r>
              <a:rPr lang="en-GB" sz="2300" dirty="0" err="1" smtClean="0">
                <a:solidFill>
                  <a:schemeClr val="tx2"/>
                </a:solidFill>
              </a:rPr>
              <a:t>desarrollos</a:t>
            </a:r>
            <a:endParaRPr lang="en-GB" sz="230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GB" sz="2300" dirty="0" err="1">
                <a:solidFill>
                  <a:schemeClr val="tx2"/>
                </a:solidFill>
              </a:rPr>
              <a:t>I</a:t>
            </a:r>
            <a:r>
              <a:rPr lang="en-GB" sz="2300" dirty="0" err="1" smtClean="0">
                <a:solidFill>
                  <a:schemeClr val="tx2"/>
                </a:solidFill>
              </a:rPr>
              <a:t>ntersecciones</a:t>
            </a:r>
            <a:r>
              <a:rPr lang="en-GB" sz="2300" dirty="0" smtClean="0">
                <a:solidFill>
                  <a:schemeClr val="tx2"/>
                </a:solidFill>
              </a:rPr>
              <a:t> </a:t>
            </a:r>
            <a:r>
              <a:rPr lang="en-GB" sz="2300" dirty="0" err="1" smtClean="0">
                <a:solidFill>
                  <a:schemeClr val="tx2"/>
                </a:solidFill>
              </a:rPr>
              <a:t>críticas</a:t>
            </a:r>
            <a:r>
              <a:rPr lang="en-GB" sz="2300" dirty="0" smtClean="0">
                <a:solidFill>
                  <a:schemeClr val="tx2"/>
                </a:solidFill>
              </a:rPr>
              <a:t>:</a:t>
            </a:r>
          </a:p>
          <a:p>
            <a:pPr marL="731520" lvl="1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en-GB" sz="2300" dirty="0" err="1" smtClean="0">
                <a:solidFill>
                  <a:schemeClr val="tx2"/>
                </a:solidFill>
              </a:rPr>
              <a:t>Metadatos</a:t>
            </a:r>
            <a:endParaRPr lang="en-GB" sz="2300" dirty="0" smtClean="0">
              <a:solidFill>
                <a:schemeClr val="tx2"/>
              </a:solidFill>
            </a:endParaRPr>
          </a:p>
          <a:p>
            <a:pPr marL="731520" lvl="1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en-GB" sz="2300" dirty="0" err="1" smtClean="0">
                <a:solidFill>
                  <a:schemeClr val="tx2"/>
                </a:solidFill>
              </a:rPr>
              <a:t>Normalización</a:t>
            </a:r>
            <a:r>
              <a:rPr lang="en-GB" sz="2300" dirty="0" smtClean="0">
                <a:solidFill>
                  <a:schemeClr val="tx2"/>
                </a:solidFill>
              </a:rPr>
              <a:t> / </a:t>
            </a:r>
            <a:r>
              <a:rPr lang="en-GB" sz="2300" dirty="0" err="1" smtClean="0">
                <a:solidFill>
                  <a:schemeClr val="tx2"/>
                </a:solidFill>
              </a:rPr>
              <a:t>Autoridades</a:t>
            </a:r>
            <a:endParaRPr lang="en-GB" sz="2300" dirty="0" smtClean="0">
              <a:solidFill>
                <a:schemeClr val="tx2"/>
              </a:solidFill>
            </a:endParaRPr>
          </a:p>
          <a:p>
            <a:pPr marL="731520" lvl="1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en-GB" sz="2300" dirty="0" err="1" smtClean="0">
                <a:solidFill>
                  <a:schemeClr val="tx2"/>
                </a:solidFill>
              </a:rPr>
              <a:t>Estadísticas</a:t>
            </a:r>
            <a:endParaRPr lang="en-GB" sz="230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GB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Pues nos adaptamos ...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2800" i="1" dirty="0" smtClean="0">
                <a:latin typeface="Showcard Gothic" panose="04020904020102020604" pitchFamily="82" charset="0"/>
                <a:sym typeface="Wingdings" pitchFamily="2" charset="2"/>
              </a:rPr>
              <a:t>!!!</a:t>
            </a:r>
            <a:r>
              <a:rPr lang="en-GB" sz="2800" i="1" dirty="0" err="1" smtClean="0">
                <a:latin typeface="Showcard Gothic" panose="04020904020102020604" pitchFamily="82" charset="0"/>
                <a:sym typeface="Wingdings" pitchFamily="2" charset="2"/>
              </a:rPr>
              <a:t>Una</a:t>
            </a:r>
            <a:r>
              <a:rPr lang="en-GB" sz="2800" i="1" dirty="0" smtClean="0">
                <a:latin typeface="Showcard Gothic" panose="04020904020102020604" pitchFamily="82" charset="0"/>
                <a:sym typeface="Wingdings" pitchFamily="2" charset="2"/>
              </a:rPr>
              <a:t> </a:t>
            </a:r>
            <a:r>
              <a:rPr lang="en-GB" sz="2800" i="1" dirty="0" err="1" smtClean="0">
                <a:latin typeface="Showcard Gothic" panose="04020904020102020604" pitchFamily="82" charset="0"/>
                <a:sym typeface="Wingdings" pitchFamily="2" charset="2"/>
              </a:rPr>
              <a:t>constelación</a:t>
            </a:r>
            <a:r>
              <a:rPr lang="en-GB" sz="2800" i="1" dirty="0" smtClean="0">
                <a:latin typeface="Showcard Gothic" panose="04020904020102020604" pitchFamily="82" charset="0"/>
                <a:sym typeface="Wingdings" pitchFamily="2" charset="2"/>
              </a:rPr>
              <a:t> de </a:t>
            </a:r>
            <a:r>
              <a:rPr lang="en-GB" sz="2800" i="1" dirty="0" err="1" smtClean="0">
                <a:latin typeface="Showcard Gothic" panose="04020904020102020604" pitchFamily="82" charset="0"/>
                <a:sym typeface="Wingdings" pitchFamily="2" charset="2"/>
              </a:rPr>
              <a:t>sistemas</a:t>
            </a:r>
            <a:r>
              <a:rPr lang="en-GB" sz="2800" i="1" dirty="0" smtClean="0">
                <a:latin typeface="Showcard Gothic" panose="04020904020102020604" pitchFamily="82" charset="0"/>
                <a:sym typeface="Wingdings" pitchFamily="2" charset="2"/>
              </a:rPr>
              <a:t>!!!</a:t>
            </a:r>
          </a:p>
          <a:p>
            <a:pPr>
              <a:buNone/>
            </a:pP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Tareas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repetidas</a:t>
            </a:r>
            <a:r>
              <a:rPr lang="en-GB" dirty="0" smtClean="0">
                <a:sym typeface="Wingdings" pitchFamily="2" charset="2"/>
              </a:rPr>
              <a:t> en </a:t>
            </a:r>
            <a:r>
              <a:rPr lang="en-GB" dirty="0" err="1" smtClean="0">
                <a:sym typeface="Wingdings" pitchFamily="2" charset="2"/>
              </a:rPr>
              <a:t>varios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sitios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Descoordinación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Inconsistencias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Reutilización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problemática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Ineficiencias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err="1" smtClean="0">
                <a:sym typeface="Wingdings" pitchFamily="2" charset="2"/>
              </a:rPr>
              <a:t>Esfuerzo</a:t>
            </a:r>
            <a:r>
              <a:rPr lang="en-GB" dirty="0" smtClean="0">
                <a:sym typeface="Wingdings" pitchFamily="2" charset="2"/>
              </a:rPr>
              <a:t> extra </a:t>
            </a:r>
            <a:r>
              <a:rPr lang="en-GB" dirty="0" err="1" smtClean="0">
                <a:sym typeface="Wingdings" pitchFamily="2" charset="2"/>
              </a:rPr>
              <a:t>para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unos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recursos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humanos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que</a:t>
            </a:r>
            <a:r>
              <a:rPr lang="en-GB" dirty="0" smtClean="0">
                <a:sym typeface="Wingdings" pitchFamily="2" charset="2"/>
              </a:rPr>
              <a:t> no </a:t>
            </a:r>
            <a:r>
              <a:rPr lang="en-GB" dirty="0" err="1" smtClean="0">
                <a:sym typeface="Wingdings" pitchFamily="2" charset="2"/>
              </a:rPr>
              <a:t>crecen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>Son las Plataformas de Servicios la solución?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Ventajas</a:t>
            </a:r>
            <a:r>
              <a:rPr lang="en-GB" dirty="0" smtClean="0"/>
              <a:t> </a:t>
            </a:r>
            <a:r>
              <a:rPr lang="en-GB" dirty="0" err="1" smtClean="0"/>
              <a:t>tecnológicas</a:t>
            </a:r>
            <a:r>
              <a:rPr lang="en-GB" dirty="0" smtClean="0"/>
              <a:t> </a:t>
            </a:r>
            <a:r>
              <a:rPr lang="en-GB" dirty="0" err="1" smtClean="0"/>
              <a:t>evidentes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err="1" smtClean="0"/>
              <a:t>Pero</a:t>
            </a:r>
            <a:r>
              <a:rPr lang="en-GB" dirty="0" smtClean="0"/>
              <a:t> </a:t>
            </a:r>
            <a:r>
              <a:rPr lang="en-GB" dirty="0" err="1" smtClean="0"/>
              <a:t>también</a:t>
            </a:r>
            <a:r>
              <a:rPr lang="en-GB" dirty="0" smtClean="0"/>
              <a:t> </a:t>
            </a:r>
            <a:r>
              <a:rPr lang="en-GB" dirty="0" err="1" smtClean="0"/>
              <a:t>algunas</a:t>
            </a:r>
            <a:r>
              <a:rPr lang="en-GB" dirty="0" smtClean="0"/>
              <a:t> </a:t>
            </a:r>
            <a:r>
              <a:rPr lang="en-GB" dirty="0" err="1" smtClean="0"/>
              <a:t>inseguridades</a:t>
            </a:r>
            <a:endParaRPr lang="en-GB" dirty="0" smtClean="0"/>
          </a:p>
          <a:p>
            <a:pPr lvl="1"/>
            <a:r>
              <a:rPr lang="en-GB" dirty="0" err="1" smtClean="0"/>
              <a:t>Connectividad</a:t>
            </a:r>
            <a:r>
              <a:rPr lang="en-GB" dirty="0" smtClean="0"/>
              <a:t> </a:t>
            </a:r>
            <a:r>
              <a:rPr lang="en-GB" dirty="0" err="1" smtClean="0"/>
              <a:t>excelente</a:t>
            </a:r>
            <a:endParaRPr lang="en-GB" dirty="0" smtClean="0"/>
          </a:p>
          <a:p>
            <a:pPr lvl="1"/>
            <a:r>
              <a:rPr lang="en-GB" dirty="0" err="1" smtClean="0"/>
              <a:t>Seguridad</a:t>
            </a:r>
            <a:r>
              <a:rPr lang="en-GB" dirty="0" smtClean="0"/>
              <a:t> de </a:t>
            </a:r>
            <a:r>
              <a:rPr lang="en-GB" dirty="0" err="1" smtClean="0"/>
              <a:t>datos</a:t>
            </a:r>
            <a:r>
              <a:rPr lang="en-GB" dirty="0" smtClean="0"/>
              <a:t> y </a:t>
            </a:r>
            <a:r>
              <a:rPr lang="en-GB" dirty="0" err="1" smtClean="0"/>
              <a:t>servicios</a:t>
            </a:r>
            <a:endParaRPr lang="en-GB" dirty="0" smtClean="0"/>
          </a:p>
          <a:p>
            <a:pPr lvl="1"/>
            <a:r>
              <a:rPr lang="en-GB" dirty="0" err="1" smtClean="0"/>
              <a:t>Dependencia</a:t>
            </a:r>
            <a:r>
              <a:rPr lang="en-GB" dirty="0" smtClean="0"/>
              <a:t> </a:t>
            </a:r>
            <a:r>
              <a:rPr lang="en-GB" dirty="0" err="1" smtClean="0"/>
              <a:t>aumentada</a:t>
            </a:r>
            <a:r>
              <a:rPr lang="en-GB" dirty="0" smtClean="0"/>
              <a:t> </a:t>
            </a:r>
            <a:r>
              <a:rPr lang="en-GB" dirty="0" err="1" smtClean="0"/>
              <a:t>hacia</a:t>
            </a:r>
            <a:r>
              <a:rPr lang="en-GB" dirty="0" smtClean="0"/>
              <a:t> </a:t>
            </a:r>
            <a:r>
              <a:rPr lang="en-GB" dirty="0" err="1" smtClean="0"/>
              <a:t>empresas</a:t>
            </a:r>
            <a:r>
              <a:rPr lang="en-GB" dirty="0" smtClean="0"/>
              <a:t> </a:t>
            </a:r>
            <a:r>
              <a:rPr lang="en-GB" dirty="0" err="1" smtClean="0"/>
              <a:t>externas</a:t>
            </a:r>
            <a:endParaRPr lang="en-GB" dirty="0" smtClean="0"/>
          </a:p>
          <a:p>
            <a:pPr lvl="1"/>
            <a:r>
              <a:rPr lang="en-GB" dirty="0" err="1" smtClean="0"/>
              <a:t>Cambios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profundos</a:t>
            </a:r>
            <a:r>
              <a:rPr lang="en-GB" dirty="0" smtClean="0"/>
              <a:t> en la </a:t>
            </a:r>
            <a:r>
              <a:rPr lang="en-GB" dirty="0" err="1" smtClean="0"/>
              <a:t>manera</a:t>
            </a:r>
            <a:r>
              <a:rPr lang="en-GB" dirty="0" smtClean="0"/>
              <a:t> de </a:t>
            </a:r>
            <a:r>
              <a:rPr lang="en-GB" dirty="0" err="1" smtClean="0"/>
              <a:t>trabajar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Antes o </a:t>
            </a:r>
            <a:r>
              <a:rPr lang="en-GB" dirty="0" err="1" smtClean="0"/>
              <a:t>después</a:t>
            </a:r>
            <a:r>
              <a:rPr lang="en-GB" dirty="0" smtClean="0"/>
              <a:t>, </a:t>
            </a:r>
            <a:r>
              <a:rPr lang="en-GB" dirty="0" err="1" smtClean="0"/>
              <a:t>pero</a:t>
            </a:r>
            <a:r>
              <a:rPr lang="en-GB" dirty="0" smtClean="0"/>
              <a:t>... </a:t>
            </a:r>
          </a:p>
          <a:p>
            <a:pPr lvl="1"/>
            <a:r>
              <a:rPr lang="en-GB" dirty="0" err="1" smtClean="0"/>
              <a:t>Amortización</a:t>
            </a:r>
            <a:r>
              <a:rPr lang="en-GB" dirty="0" smtClean="0"/>
              <a:t> de </a:t>
            </a:r>
            <a:r>
              <a:rPr lang="en-GB" dirty="0" err="1" smtClean="0"/>
              <a:t>inversiones</a:t>
            </a:r>
            <a:r>
              <a:rPr lang="en-GB" dirty="0" smtClean="0"/>
              <a:t> </a:t>
            </a:r>
            <a:r>
              <a:rPr lang="en-GB" dirty="0" err="1" smtClean="0"/>
              <a:t>ya</a:t>
            </a:r>
            <a:r>
              <a:rPr lang="en-GB" dirty="0" smtClean="0"/>
              <a:t> </a:t>
            </a:r>
            <a:r>
              <a:rPr lang="en-GB" dirty="0" err="1" smtClean="0"/>
              <a:t>hechas</a:t>
            </a:r>
            <a:endParaRPr lang="en-GB" dirty="0" smtClean="0"/>
          </a:p>
          <a:p>
            <a:pPr lvl="1"/>
            <a:r>
              <a:rPr lang="en-GB" dirty="0" err="1" smtClean="0"/>
              <a:t>Dificultades</a:t>
            </a:r>
            <a:r>
              <a:rPr lang="en-GB" dirty="0" smtClean="0"/>
              <a:t> </a:t>
            </a:r>
            <a:r>
              <a:rPr lang="en-GB" dirty="0" err="1" smtClean="0"/>
              <a:t>económicas</a:t>
            </a:r>
            <a:r>
              <a:rPr lang="en-GB" dirty="0" smtClean="0"/>
              <a:t> </a:t>
            </a:r>
            <a:r>
              <a:rPr lang="en-GB" dirty="0" smtClean="0">
                <a:sym typeface="Wingdings" pitchFamily="2" charset="2"/>
              </a:rPr>
              <a:t> (</a:t>
            </a:r>
            <a:r>
              <a:rPr lang="en-GB" dirty="0" err="1" smtClean="0">
                <a:sym typeface="Wingdings" pitchFamily="2" charset="2"/>
              </a:rPr>
              <a:t>modelos</a:t>
            </a:r>
            <a:r>
              <a:rPr lang="en-GB" dirty="0" smtClean="0">
                <a:sym typeface="Wingdings" pitchFamily="2" charset="2"/>
              </a:rPr>
              <a:t> de) </a:t>
            </a:r>
            <a:r>
              <a:rPr lang="en-GB" dirty="0" err="1" smtClean="0">
                <a:sym typeface="Wingdings" pitchFamily="2" charset="2"/>
              </a:rPr>
              <a:t>precios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razonables</a:t>
            </a:r>
            <a:endParaRPr lang="en-GB" dirty="0" smtClean="0"/>
          </a:p>
          <a:p>
            <a:pPr lvl="1"/>
            <a:r>
              <a:rPr lang="en-GB" dirty="0" err="1" smtClean="0"/>
              <a:t>Justificar</a:t>
            </a:r>
            <a:r>
              <a:rPr lang="en-GB" dirty="0" smtClean="0"/>
              <a:t> la </a:t>
            </a:r>
            <a:r>
              <a:rPr lang="en-GB" dirty="0" err="1" smtClean="0"/>
              <a:t>inversión</a:t>
            </a:r>
            <a:r>
              <a:rPr lang="en-GB" dirty="0" smtClean="0"/>
              <a:t> en </a:t>
            </a:r>
            <a:r>
              <a:rPr lang="en-GB" dirty="0" err="1" smtClean="0"/>
              <a:t>procesos</a:t>
            </a:r>
            <a:r>
              <a:rPr lang="en-GB" dirty="0" smtClean="0"/>
              <a:t> </a:t>
            </a:r>
            <a:r>
              <a:rPr lang="en-GB" dirty="0" err="1" smtClean="0"/>
              <a:t>internos</a:t>
            </a:r>
            <a:r>
              <a:rPr lang="en-GB" dirty="0" smtClean="0"/>
              <a:t> </a:t>
            </a:r>
            <a:r>
              <a:rPr lang="en-GB" dirty="0" err="1" smtClean="0"/>
              <a:t>poco</a:t>
            </a:r>
            <a:r>
              <a:rPr lang="en-GB" dirty="0" smtClean="0"/>
              <a:t> </a:t>
            </a:r>
            <a:r>
              <a:rPr lang="en-GB" dirty="0" err="1" smtClean="0"/>
              <a:t>visibles</a:t>
            </a:r>
            <a:endParaRPr lang="en-GB" dirty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606584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La tiranía del mercado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err="1" smtClean="0"/>
              <a:t>Competición</a:t>
            </a:r>
            <a:r>
              <a:rPr lang="en-GB" dirty="0" smtClean="0"/>
              <a:t> entre </a:t>
            </a:r>
            <a:r>
              <a:rPr lang="en-GB" dirty="0" err="1" smtClean="0"/>
              <a:t>unas</a:t>
            </a:r>
            <a:r>
              <a:rPr lang="en-GB" dirty="0" smtClean="0"/>
              <a:t> </a:t>
            </a:r>
            <a:r>
              <a:rPr lang="en-GB" dirty="0" err="1" smtClean="0"/>
              <a:t>pocas</a:t>
            </a:r>
            <a:r>
              <a:rPr lang="en-GB" dirty="0" smtClean="0"/>
              <a:t> </a:t>
            </a:r>
            <a:r>
              <a:rPr lang="en-GB" dirty="0" err="1" smtClean="0"/>
              <a:t>empresas</a:t>
            </a:r>
            <a:r>
              <a:rPr lang="en-GB" dirty="0" smtClean="0"/>
              <a:t> (5 o 6)</a:t>
            </a:r>
          </a:p>
          <a:p>
            <a:r>
              <a:rPr lang="en-GB" i="1" dirty="0" err="1" smtClean="0"/>
              <a:t>Acordes</a:t>
            </a:r>
            <a:r>
              <a:rPr lang="en-GB" dirty="0" smtClean="0"/>
              <a:t> </a:t>
            </a:r>
            <a:r>
              <a:rPr lang="en-GB" i="1" dirty="0" smtClean="0"/>
              <a:t>y</a:t>
            </a:r>
            <a:r>
              <a:rPr lang="en-GB" dirty="0" smtClean="0"/>
              <a:t> </a:t>
            </a:r>
            <a:r>
              <a:rPr lang="en-GB" i="1" dirty="0" err="1" smtClean="0"/>
              <a:t>desacuerdos</a:t>
            </a:r>
            <a:r>
              <a:rPr lang="en-GB" dirty="0" smtClean="0"/>
              <a:t> entre </a:t>
            </a:r>
            <a:r>
              <a:rPr lang="en-GB" dirty="0" err="1" smtClean="0"/>
              <a:t>empresas</a:t>
            </a:r>
            <a:endParaRPr lang="en-GB" dirty="0" smtClean="0"/>
          </a:p>
          <a:p>
            <a:r>
              <a:rPr lang="en-GB" dirty="0" smtClean="0"/>
              <a:t>La </a:t>
            </a:r>
            <a:r>
              <a:rPr lang="en-GB" dirty="0" err="1" smtClean="0"/>
              <a:t>biblioteca</a:t>
            </a:r>
            <a:r>
              <a:rPr lang="en-GB" dirty="0" smtClean="0"/>
              <a:t> se </a:t>
            </a:r>
            <a:r>
              <a:rPr lang="en-GB" dirty="0" err="1" smtClean="0"/>
              <a:t>adapta</a:t>
            </a:r>
            <a:r>
              <a:rPr lang="en-GB" dirty="0" smtClean="0"/>
              <a:t> a </a:t>
            </a:r>
            <a:r>
              <a:rPr lang="en-GB" dirty="0" err="1" smtClean="0"/>
              <a:t>sus</a:t>
            </a:r>
            <a:r>
              <a:rPr lang="en-GB" dirty="0" smtClean="0"/>
              <a:t> </a:t>
            </a:r>
            <a:r>
              <a:rPr lang="en-GB" dirty="0" err="1" smtClean="0"/>
              <a:t>desarrollos</a:t>
            </a:r>
            <a:r>
              <a:rPr lang="en-GB" dirty="0" smtClean="0"/>
              <a:t> ... O </a:t>
            </a:r>
            <a:r>
              <a:rPr lang="en-GB" dirty="0" err="1" smtClean="0"/>
              <a:t>debería</a:t>
            </a:r>
            <a:r>
              <a:rPr lang="en-GB" dirty="0" smtClean="0"/>
              <a:t> ser al </a:t>
            </a:r>
            <a:r>
              <a:rPr lang="en-GB" dirty="0" err="1" smtClean="0"/>
              <a:t>revés</a:t>
            </a:r>
            <a:r>
              <a:rPr lang="en-GB" dirty="0" smtClean="0"/>
              <a:t>?? </a:t>
            </a:r>
          </a:p>
          <a:p>
            <a:r>
              <a:rPr lang="en-GB" dirty="0" smtClean="0"/>
              <a:t>El </a:t>
            </a:r>
            <a:r>
              <a:rPr lang="en-GB" dirty="0" err="1" smtClean="0"/>
              <a:t>cambio</a:t>
            </a:r>
            <a:r>
              <a:rPr lang="en-GB" dirty="0" smtClean="0"/>
              <a:t> </a:t>
            </a:r>
            <a:r>
              <a:rPr lang="en-GB" dirty="0" err="1" smtClean="0"/>
              <a:t>tecnológico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ahí</a:t>
            </a:r>
            <a:r>
              <a:rPr lang="en-GB" dirty="0" smtClean="0"/>
              <a:t> ..... </a:t>
            </a:r>
            <a:r>
              <a:rPr lang="en-GB" dirty="0" err="1" smtClean="0"/>
              <a:t>Pero</a:t>
            </a:r>
            <a:r>
              <a:rPr lang="en-GB" dirty="0" smtClean="0"/>
              <a:t> </a:t>
            </a:r>
            <a:r>
              <a:rPr lang="en-GB" dirty="0" err="1" smtClean="0"/>
              <a:t>podemos</a:t>
            </a:r>
            <a:r>
              <a:rPr lang="en-GB" dirty="0" smtClean="0"/>
              <a:t> </a:t>
            </a:r>
            <a:r>
              <a:rPr lang="en-GB" dirty="0" err="1" smtClean="0"/>
              <a:t>acceder</a:t>
            </a:r>
            <a:r>
              <a:rPr lang="en-GB" dirty="0" smtClean="0"/>
              <a:t> a </a:t>
            </a:r>
            <a:r>
              <a:rPr lang="en-GB" dirty="0" err="1" smtClean="0"/>
              <a:t>él</a:t>
            </a:r>
            <a:r>
              <a:rPr lang="en-GB" dirty="0" smtClean="0"/>
              <a:t> en </a:t>
            </a:r>
            <a:r>
              <a:rPr lang="en-GB" dirty="0" err="1" smtClean="0"/>
              <a:t>este</a:t>
            </a:r>
            <a:r>
              <a:rPr lang="en-GB" dirty="0" smtClean="0"/>
              <a:t> </a:t>
            </a:r>
            <a:r>
              <a:rPr lang="en-GB" dirty="0" err="1" smtClean="0"/>
              <a:t>momento</a:t>
            </a:r>
            <a:r>
              <a:rPr lang="en-GB" dirty="0" smtClean="0"/>
              <a:t>?</a:t>
            </a:r>
          </a:p>
          <a:p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Contar con lo que hay ....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Recursos</a:t>
            </a:r>
            <a:r>
              <a:rPr lang="en-GB" dirty="0" smtClean="0"/>
              <a:t> </a:t>
            </a:r>
            <a:r>
              <a:rPr lang="en-GB" dirty="0" err="1" smtClean="0"/>
              <a:t>económicos</a:t>
            </a:r>
            <a:r>
              <a:rPr lang="en-GB" dirty="0" smtClean="0"/>
              <a:t> y </a:t>
            </a:r>
            <a:r>
              <a:rPr lang="en-GB" dirty="0" err="1" smtClean="0"/>
              <a:t>humanos</a:t>
            </a:r>
            <a:r>
              <a:rPr lang="en-GB" dirty="0" smtClean="0"/>
              <a:t> </a:t>
            </a:r>
            <a:r>
              <a:rPr lang="en-GB" dirty="0" err="1" smtClean="0"/>
              <a:t>limitados</a:t>
            </a:r>
            <a:endParaRPr lang="en-GB" dirty="0" smtClean="0"/>
          </a:p>
          <a:p>
            <a:r>
              <a:rPr lang="en-GB" dirty="0" err="1" smtClean="0"/>
              <a:t>Inversión</a:t>
            </a:r>
            <a:r>
              <a:rPr lang="en-GB" dirty="0" smtClean="0"/>
              <a:t> </a:t>
            </a:r>
            <a:r>
              <a:rPr lang="en-GB" dirty="0" err="1" smtClean="0"/>
              <a:t>hecha</a:t>
            </a:r>
            <a:r>
              <a:rPr lang="en-GB" dirty="0" smtClean="0"/>
              <a:t> en software, hardware y </a:t>
            </a:r>
            <a:r>
              <a:rPr lang="en-GB" dirty="0" err="1" smtClean="0"/>
              <a:t>formación</a:t>
            </a:r>
            <a:r>
              <a:rPr lang="en-GB" dirty="0" smtClean="0"/>
              <a:t> del personal</a:t>
            </a:r>
          </a:p>
          <a:p>
            <a:r>
              <a:rPr lang="en-GB" dirty="0" err="1" smtClean="0"/>
              <a:t>Estructura</a:t>
            </a:r>
            <a:r>
              <a:rPr lang="en-GB" dirty="0" smtClean="0"/>
              <a:t> </a:t>
            </a:r>
            <a:r>
              <a:rPr lang="en-GB" dirty="0" err="1" smtClean="0"/>
              <a:t>organizativa</a:t>
            </a:r>
            <a:r>
              <a:rPr lang="en-GB" dirty="0" smtClean="0"/>
              <a:t> de la </a:t>
            </a:r>
            <a:r>
              <a:rPr lang="en-GB" dirty="0" err="1" smtClean="0"/>
              <a:t>biblioteca</a:t>
            </a:r>
            <a:r>
              <a:rPr lang="en-GB" dirty="0" smtClean="0"/>
              <a:t> y de la </a:t>
            </a:r>
            <a:r>
              <a:rPr lang="en-GB" dirty="0" err="1" smtClean="0"/>
              <a:t>universidad</a:t>
            </a:r>
            <a:endParaRPr lang="en-GB" dirty="0" smtClean="0"/>
          </a:p>
          <a:p>
            <a:r>
              <a:rPr lang="en-GB" dirty="0" err="1" smtClean="0"/>
              <a:t>Políticas</a:t>
            </a:r>
            <a:r>
              <a:rPr lang="en-GB" dirty="0" smtClean="0"/>
              <a:t> de los </a:t>
            </a:r>
            <a:r>
              <a:rPr lang="en-GB" dirty="0" err="1" smtClean="0"/>
              <a:t>servicios</a:t>
            </a:r>
            <a:r>
              <a:rPr lang="en-GB" dirty="0" smtClean="0"/>
              <a:t> </a:t>
            </a:r>
            <a:r>
              <a:rPr lang="en-GB" dirty="0" err="1" smtClean="0"/>
              <a:t>informáticos</a:t>
            </a:r>
            <a:r>
              <a:rPr lang="en-GB" dirty="0" smtClean="0"/>
              <a:t> de la </a:t>
            </a:r>
            <a:r>
              <a:rPr lang="en-GB" dirty="0" err="1" smtClean="0"/>
              <a:t>institución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Garantías</a:t>
            </a:r>
            <a:r>
              <a:rPr lang="en-GB" dirty="0" smtClean="0"/>
              <a:t> de </a:t>
            </a:r>
            <a:r>
              <a:rPr lang="en-GB" dirty="0" err="1" smtClean="0"/>
              <a:t>seguridad</a:t>
            </a:r>
            <a:r>
              <a:rPr lang="en-GB" dirty="0" smtClean="0"/>
              <a:t> del </a:t>
            </a:r>
            <a:r>
              <a:rPr lang="en-GB" dirty="0" err="1" smtClean="0"/>
              <a:t>servicio</a:t>
            </a:r>
            <a:r>
              <a:rPr lang="en-GB" dirty="0" smtClean="0"/>
              <a:t> y </a:t>
            </a:r>
            <a:r>
              <a:rPr lang="en-GB" dirty="0" err="1" smtClean="0"/>
              <a:t>privacidad</a:t>
            </a:r>
            <a:r>
              <a:rPr lang="en-GB" dirty="0" smtClean="0"/>
              <a:t> de </a:t>
            </a:r>
            <a:r>
              <a:rPr lang="en-GB" dirty="0" err="1" smtClean="0"/>
              <a:t>datos</a:t>
            </a:r>
            <a:endParaRPr lang="en-GB" dirty="0" smtClean="0"/>
          </a:p>
          <a:p>
            <a:r>
              <a:rPr lang="en-GB" dirty="0" err="1" smtClean="0"/>
              <a:t>Cultura</a:t>
            </a:r>
            <a:r>
              <a:rPr lang="en-GB" dirty="0" smtClean="0"/>
              <a:t> del </a:t>
            </a:r>
            <a:r>
              <a:rPr lang="en-GB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(no) </a:t>
            </a:r>
            <a:r>
              <a:rPr lang="en-GB" dirty="0" err="1" smtClean="0"/>
              <a:t>cambio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Y </a:t>
            </a:r>
            <a:r>
              <a:rPr lang="en-GB" dirty="0" err="1" smtClean="0"/>
              <a:t>sistemas</a:t>
            </a:r>
            <a:r>
              <a:rPr lang="en-GB" dirty="0" smtClean="0"/>
              <a:t> </a:t>
            </a:r>
            <a:r>
              <a:rPr lang="en-GB" dirty="0" err="1" smtClean="0"/>
              <a:t>actuales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están</a:t>
            </a:r>
            <a:r>
              <a:rPr lang="en-GB" dirty="0" smtClean="0"/>
              <a:t> </a:t>
            </a:r>
            <a:r>
              <a:rPr lang="en-GB" dirty="0" err="1" smtClean="0"/>
              <a:t>funcionando</a:t>
            </a:r>
            <a:r>
              <a:rPr lang="en-GB" dirty="0" smtClean="0"/>
              <a:t> de forma </a:t>
            </a:r>
            <a:r>
              <a:rPr lang="en-GB" dirty="0" err="1" smtClean="0"/>
              <a:t>satisfactoria</a:t>
            </a:r>
            <a:endParaRPr lang="en-GB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606584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Encontrar el momento justo ....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err="1" smtClean="0"/>
              <a:t>Cuando</a:t>
            </a:r>
            <a:r>
              <a:rPr lang="en-GB" dirty="0" smtClean="0"/>
              <a:t> </a:t>
            </a: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ventajas</a:t>
            </a:r>
            <a:r>
              <a:rPr lang="en-GB" dirty="0" smtClean="0"/>
              <a:t> sea </a:t>
            </a:r>
            <a:r>
              <a:rPr lang="en-GB" dirty="0" err="1" smtClean="0"/>
              <a:t>absolutamente</a:t>
            </a:r>
            <a:r>
              <a:rPr lang="en-GB" dirty="0" smtClean="0"/>
              <a:t> </a:t>
            </a:r>
            <a:r>
              <a:rPr lang="en-GB" dirty="0" err="1" smtClean="0"/>
              <a:t>evidentes</a:t>
            </a:r>
            <a:endParaRPr lang="en-GB" dirty="0" smtClean="0"/>
          </a:p>
          <a:p>
            <a:pPr lvl="1"/>
            <a:r>
              <a:rPr lang="en-GB" dirty="0" err="1" smtClean="0"/>
              <a:t>Ventajas</a:t>
            </a:r>
            <a:r>
              <a:rPr lang="en-GB" dirty="0" smtClean="0"/>
              <a:t> </a:t>
            </a:r>
            <a:r>
              <a:rPr lang="en-GB" dirty="0" err="1" smtClean="0"/>
              <a:t>tecnológicas</a:t>
            </a:r>
            <a:r>
              <a:rPr lang="en-GB" dirty="0" smtClean="0"/>
              <a:t> </a:t>
            </a: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err="1" smtClean="0">
                <a:sym typeface="Wingdings" pitchFamily="2" charset="2"/>
              </a:rPr>
              <a:t>Qué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vamos</a:t>
            </a:r>
            <a:r>
              <a:rPr lang="en-GB" dirty="0" smtClean="0">
                <a:sym typeface="Wingdings" pitchFamily="2" charset="2"/>
              </a:rPr>
              <a:t> a </a:t>
            </a:r>
            <a:r>
              <a:rPr lang="en-GB" dirty="0" err="1" smtClean="0">
                <a:sym typeface="Wingdings" pitchFamily="2" charset="2"/>
              </a:rPr>
              <a:t>poder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hacer</a:t>
            </a:r>
            <a:r>
              <a:rPr lang="en-GB" dirty="0" smtClean="0">
                <a:sym typeface="Wingdings" pitchFamily="2" charset="2"/>
              </a:rPr>
              <a:t> (objetivos de la </a:t>
            </a:r>
            <a:r>
              <a:rPr lang="en-GB" dirty="0" err="1" smtClean="0">
                <a:sym typeface="Wingdings" pitchFamily="2" charset="2"/>
              </a:rPr>
              <a:t>biblioteca</a:t>
            </a:r>
            <a:r>
              <a:rPr lang="en-GB" dirty="0" smtClean="0">
                <a:sym typeface="Wingdings" pitchFamily="2" charset="2"/>
              </a:rPr>
              <a:t>)</a:t>
            </a:r>
            <a:endParaRPr lang="en-GB" dirty="0" smtClean="0"/>
          </a:p>
          <a:p>
            <a:pPr lvl="1"/>
            <a:r>
              <a:rPr lang="en-GB" dirty="0" err="1" smtClean="0"/>
              <a:t>Ventajas</a:t>
            </a:r>
            <a:r>
              <a:rPr lang="en-GB" dirty="0" smtClean="0"/>
              <a:t> </a:t>
            </a:r>
            <a:r>
              <a:rPr lang="en-GB" dirty="0" err="1" smtClean="0"/>
              <a:t>funcionales</a:t>
            </a:r>
            <a:r>
              <a:rPr lang="en-GB" dirty="0" smtClean="0"/>
              <a:t> </a:t>
            </a:r>
            <a:r>
              <a:rPr lang="en-GB" dirty="0" smtClean="0">
                <a:sym typeface="Wingdings" pitchFamily="2" charset="2"/>
              </a:rPr>
              <a:t> Con </a:t>
            </a:r>
            <a:r>
              <a:rPr lang="en-GB" dirty="0" err="1" smtClean="0">
                <a:sym typeface="Wingdings" pitchFamily="2" charset="2"/>
              </a:rPr>
              <a:t>menos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recursos</a:t>
            </a:r>
            <a:r>
              <a:rPr lang="en-GB" dirty="0" smtClean="0">
                <a:sym typeface="Wingdings" pitchFamily="2" charset="2"/>
              </a:rPr>
              <a:t> y </a:t>
            </a:r>
            <a:r>
              <a:rPr lang="en-GB" dirty="0" err="1" smtClean="0">
                <a:sym typeface="Wingdings" pitchFamily="2" charset="2"/>
              </a:rPr>
              <a:t>tiempo</a:t>
            </a:r>
            <a:r>
              <a:rPr lang="en-GB" dirty="0" smtClean="0">
                <a:sym typeface="Wingdings" pitchFamily="2" charset="2"/>
              </a:rPr>
              <a:t> (</a:t>
            </a:r>
            <a:r>
              <a:rPr lang="en-GB" dirty="0" err="1" smtClean="0">
                <a:sym typeface="Wingdings" pitchFamily="2" charset="2"/>
              </a:rPr>
              <a:t>eficiencia</a:t>
            </a:r>
            <a:r>
              <a:rPr lang="en-GB" dirty="0" smtClean="0">
                <a:sym typeface="Wingdings" pitchFamily="2" charset="2"/>
              </a:rPr>
              <a:t>)</a:t>
            </a:r>
            <a:endParaRPr lang="en-GB" dirty="0" smtClean="0"/>
          </a:p>
          <a:p>
            <a:pPr lvl="1"/>
            <a:r>
              <a:rPr lang="en-GB" dirty="0" err="1" smtClean="0"/>
              <a:t>Ventajas</a:t>
            </a:r>
            <a:r>
              <a:rPr lang="en-GB" dirty="0" smtClean="0"/>
              <a:t> </a:t>
            </a:r>
            <a:r>
              <a:rPr lang="en-GB" dirty="0" err="1" smtClean="0"/>
              <a:t>económicas</a:t>
            </a:r>
            <a:r>
              <a:rPr lang="en-GB" dirty="0" smtClean="0"/>
              <a:t>  </a:t>
            </a: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err="1" smtClean="0">
                <a:sym typeface="Wingdings" pitchFamily="2" charset="2"/>
              </a:rPr>
              <a:t>Cuánto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en-GB" dirty="0" err="1" smtClean="0">
                <a:sym typeface="Wingdings" pitchFamily="2" charset="2"/>
              </a:rPr>
              <a:t>vamos</a:t>
            </a:r>
            <a:r>
              <a:rPr lang="en-GB" dirty="0" smtClean="0">
                <a:sym typeface="Wingdings" pitchFamily="2" charset="2"/>
              </a:rPr>
              <a:t> a </a:t>
            </a:r>
            <a:r>
              <a:rPr lang="en-GB" dirty="0" err="1" smtClean="0">
                <a:sym typeface="Wingdings" pitchFamily="2" charset="2"/>
              </a:rPr>
              <a:t>ahorrar</a:t>
            </a:r>
            <a:r>
              <a:rPr lang="en-GB" dirty="0" smtClean="0">
                <a:sym typeface="Wingdings" pitchFamily="2" charset="2"/>
              </a:rPr>
              <a:t> (</a:t>
            </a:r>
            <a:r>
              <a:rPr lang="en-GB" dirty="0" err="1" smtClean="0">
                <a:sym typeface="Wingdings" pitchFamily="2" charset="2"/>
              </a:rPr>
              <a:t>realismo</a:t>
            </a:r>
            <a:r>
              <a:rPr lang="en-GB" dirty="0" smtClean="0">
                <a:sym typeface="Wingdings" pitchFamily="2" charset="2"/>
              </a:rPr>
              <a:t>) </a:t>
            </a:r>
          </a:p>
          <a:p>
            <a:pPr lvl="1">
              <a:buNone/>
            </a:pPr>
            <a:endParaRPr lang="en-GB" dirty="0" smtClean="0">
              <a:sym typeface="Wingdings" pitchFamily="2" charset="2"/>
            </a:endParaRPr>
          </a:p>
          <a:p>
            <a:pPr lvl="1"/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Cuando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haya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que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cambiar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servidores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o software</a:t>
            </a:r>
          </a:p>
          <a:p>
            <a:pPr lvl="1"/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Cuando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la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evolución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de  los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productos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se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consolide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(¿?)</a:t>
            </a:r>
          </a:p>
          <a:p>
            <a:pPr lvl="1"/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Cuando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la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utilización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de LOD sea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una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ventaja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necesaria</a:t>
            </a: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en-GB" dirty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606584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Un panorama ilusionante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Gestió</a:t>
            </a:r>
            <a:r>
              <a:rPr lang="en-GB" dirty="0" smtClean="0"/>
              <a:t> global de los </a:t>
            </a:r>
            <a:r>
              <a:rPr lang="en-GB" dirty="0" err="1" smtClean="0"/>
              <a:t>recursos</a:t>
            </a:r>
            <a:endParaRPr lang="en-GB" dirty="0" smtClean="0"/>
          </a:p>
          <a:p>
            <a:r>
              <a:rPr lang="en-GB" dirty="0" err="1" smtClean="0"/>
              <a:t>Definición</a:t>
            </a:r>
            <a:r>
              <a:rPr lang="en-GB" dirty="0" smtClean="0"/>
              <a:t> de workflows </a:t>
            </a:r>
            <a:r>
              <a:rPr lang="en-GB" dirty="0" err="1" smtClean="0"/>
              <a:t>completos</a:t>
            </a:r>
            <a:r>
              <a:rPr lang="en-GB" dirty="0" smtClean="0"/>
              <a:t> </a:t>
            </a:r>
            <a:r>
              <a:rPr lang="en-GB" sz="1800" dirty="0" smtClean="0"/>
              <a:t>(</a:t>
            </a:r>
            <a:r>
              <a:rPr lang="en-GB" sz="1800" dirty="0" err="1" smtClean="0"/>
              <a:t>más</a:t>
            </a:r>
            <a:r>
              <a:rPr lang="en-GB" sz="1800" dirty="0" smtClean="0"/>
              <a:t> </a:t>
            </a:r>
            <a:r>
              <a:rPr lang="en-GB" sz="1800" dirty="0" err="1" smtClean="0"/>
              <a:t>allá</a:t>
            </a:r>
            <a:r>
              <a:rPr lang="en-GB" sz="1800" dirty="0" smtClean="0"/>
              <a:t> de </a:t>
            </a:r>
            <a:r>
              <a:rPr lang="en-GB" sz="1800" dirty="0" err="1" smtClean="0"/>
              <a:t>las</a:t>
            </a:r>
            <a:r>
              <a:rPr lang="en-GB" sz="1800" dirty="0" smtClean="0"/>
              <a:t> </a:t>
            </a:r>
            <a:r>
              <a:rPr lang="en-GB" sz="1800" dirty="0" err="1" smtClean="0"/>
              <a:t>aplicaciones</a:t>
            </a:r>
            <a:r>
              <a:rPr lang="en-GB" sz="1800" dirty="0" smtClean="0"/>
              <a:t> </a:t>
            </a:r>
            <a:r>
              <a:rPr lang="en-GB" sz="1800" dirty="0" err="1" smtClean="0"/>
              <a:t>específicas</a:t>
            </a:r>
            <a:r>
              <a:rPr lang="en-GB" sz="1800" dirty="0" smtClean="0"/>
              <a:t>)</a:t>
            </a:r>
            <a:endParaRPr lang="en-GB" dirty="0" smtClean="0"/>
          </a:p>
          <a:p>
            <a:r>
              <a:rPr lang="en-GB" dirty="0" err="1" smtClean="0"/>
              <a:t>Datos</a:t>
            </a:r>
            <a:r>
              <a:rPr lang="en-GB" dirty="0" smtClean="0"/>
              <a:t> de </a:t>
            </a:r>
            <a:r>
              <a:rPr lang="en-GB" dirty="0" err="1" smtClean="0"/>
              <a:t>rendimiento</a:t>
            </a:r>
            <a:r>
              <a:rPr lang="en-GB" dirty="0" smtClean="0"/>
              <a:t> </a:t>
            </a:r>
            <a:r>
              <a:rPr lang="en-GB" dirty="0" err="1" smtClean="0"/>
              <a:t>amplios</a:t>
            </a:r>
            <a:r>
              <a:rPr lang="en-GB" dirty="0" smtClean="0"/>
              <a:t> y </a:t>
            </a:r>
            <a:r>
              <a:rPr lang="en-GB" dirty="0" err="1" smtClean="0"/>
              <a:t>flexibles</a:t>
            </a:r>
            <a:endParaRPr lang="en-GB" dirty="0" smtClean="0"/>
          </a:p>
          <a:p>
            <a:r>
              <a:rPr lang="en-GB" dirty="0" err="1" smtClean="0"/>
              <a:t>Apertura</a:t>
            </a:r>
            <a:r>
              <a:rPr lang="en-GB" dirty="0" smtClean="0"/>
              <a:t> a </a:t>
            </a:r>
            <a:r>
              <a:rPr lang="en-GB" dirty="0" err="1" smtClean="0"/>
              <a:t>otros</a:t>
            </a:r>
            <a:r>
              <a:rPr lang="en-GB" dirty="0" smtClean="0"/>
              <a:t> </a:t>
            </a:r>
            <a:r>
              <a:rPr lang="en-GB" dirty="0" err="1" smtClean="0"/>
              <a:t>sistemas</a:t>
            </a:r>
            <a:endParaRPr lang="en-GB" dirty="0" smtClean="0"/>
          </a:p>
          <a:p>
            <a:r>
              <a:rPr lang="en-GB" dirty="0" smtClean="0"/>
              <a:t>LOD, </a:t>
            </a:r>
            <a:r>
              <a:rPr lang="en-GB" dirty="0" err="1" smtClean="0"/>
              <a:t>todo</a:t>
            </a:r>
            <a:r>
              <a:rPr lang="en-GB" dirty="0" smtClean="0"/>
              <a:t> un </a:t>
            </a:r>
            <a:r>
              <a:rPr lang="en-GB" dirty="0" err="1" smtClean="0"/>
              <a:t>mundo</a:t>
            </a:r>
            <a:r>
              <a:rPr lang="en-GB" dirty="0" smtClean="0"/>
              <a:t> de </a:t>
            </a:r>
            <a:r>
              <a:rPr lang="en-GB" dirty="0" err="1" smtClean="0"/>
              <a:t>posibilidades</a:t>
            </a:r>
            <a:endParaRPr lang="en-GB" dirty="0" smtClean="0"/>
          </a:p>
          <a:p>
            <a:r>
              <a:rPr lang="en-GB" dirty="0" err="1"/>
              <a:t>Trabajar</a:t>
            </a:r>
            <a:r>
              <a:rPr lang="en-GB" dirty="0"/>
              <a:t> en la </a:t>
            </a:r>
            <a:r>
              <a:rPr lang="en-GB" dirty="0" err="1"/>
              <a:t>nube</a:t>
            </a:r>
            <a:r>
              <a:rPr lang="en-GB" dirty="0"/>
              <a:t>, </a:t>
            </a:r>
            <a:r>
              <a:rPr lang="en-GB" dirty="0" err="1"/>
              <a:t>delegar</a:t>
            </a:r>
            <a:r>
              <a:rPr lang="en-GB" dirty="0"/>
              <a:t> </a:t>
            </a:r>
            <a:r>
              <a:rPr lang="en-GB" dirty="0" err="1"/>
              <a:t>rutinas</a:t>
            </a:r>
            <a:r>
              <a:rPr lang="en-GB" dirty="0"/>
              <a:t> </a:t>
            </a:r>
            <a:r>
              <a:rPr lang="en-GB" dirty="0" err="1"/>
              <a:t>técnicas</a:t>
            </a:r>
            <a:r>
              <a:rPr lang="en-GB" dirty="0"/>
              <a:t> </a:t>
            </a:r>
            <a:r>
              <a:rPr lang="en-GB" sz="2000" dirty="0"/>
              <a:t>(SaaS)</a:t>
            </a:r>
            <a:endParaRPr lang="en-GB" dirty="0"/>
          </a:p>
          <a:p>
            <a:r>
              <a:rPr lang="en-GB" dirty="0" err="1" smtClean="0"/>
              <a:t>Facilidad</a:t>
            </a:r>
            <a:r>
              <a:rPr lang="en-GB" dirty="0" smtClean="0"/>
              <a:t> para </a:t>
            </a:r>
            <a:r>
              <a:rPr lang="en-GB" dirty="0" err="1" smtClean="0"/>
              <a:t>concentrarse</a:t>
            </a:r>
            <a:r>
              <a:rPr lang="en-GB" dirty="0" smtClean="0"/>
              <a:t> en </a:t>
            </a:r>
            <a:r>
              <a:rPr lang="en-GB" dirty="0" err="1" smtClean="0"/>
              <a:t>servicios</a:t>
            </a:r>
            <a:r>
              <a:rPr lang="en-GB" dirty="0" smtClean="0"/>
              <a:t> </a:t>
            </a:r>
            <a:r>
              <a:rPr lang="en-GB" i="1" dirty="0" err="1" smtClean="0"/>
              <a:t>creativos</a:t>
            </a:r>
            <a:r>
              <a:rPr lang="en-GB" i="1" dirty="0" smtClean="0"/>
              <a:t>, </a:t>
            </a:r>
            <a:r>
              <a:rPr lang="en-GB" dirty="0" err="1" smtClean="0"/>
              <a:t>centrados</a:t>
            </a:r>
            <a:r>
              <a:rPr lang="en-GB" dirty="0" smtClean="0"/>
              <a:t> en los </a:t>
            </a:r>
            <a:r>
              <a:rPr lang="en-GB" dirty="0" err="1" smtClean="0"/>
              <a:t>usuarios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6065840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849816" cy="365760"/>
          </a:xfrm>
        </p:spPr>
        <p:txBody>
          <a:bodyPr/>
          <a:lstStyle/>
          <a:p>
            <a:r>
              <a:rPr lang="en-GB" dirty="0" err="1" smtClean="0"/>
              <a:t>Jornadas</a:t>
            </a:r>
            <a:r>
              <a:rPr lang="en-GB" dirty="0" smtClean="0"/>
              <a:t> Expania 2014 - Universidad </a:t>
            </a:r>
            <a:r>
              <a:rPr lang="en-GB" dirty="0" err="1" smtClean="0"/>
              <a:t>Politécnica</a:t>
            </a:r>
            <a:r>
              <a:rPr lang="en-GB" dirty="0" smtClean="0"/>
              <a:t> de Valencia</a:t>
            </a:r>
            <a:endParaRPr lang="en-GB" dirty="0"/>
          </a:p>
        </p:txBody>
      </p:sp>
      <p:sp>
        <p:nvSpPr>
          <p:cNvPr id="7" name="6 CuadroTexto"/>
          <p:cNvSpPr txBox="1"/>
          <p:nvPr/>
        </p:nvSpPr>
        <p:spPr>
          <a:xfrm>
            <a:off x="2555776" y="1916832"/>
            <a:ext cx="28083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err="1" smtClean="0"/>
              <a:t>Muchas</a:t>
            </a:r>
            <a:r>
              <a:rPr lang="en-GB" i="1" dirty="0" smtClean="0"/>
              <a:t> </a:t>
            </a:r>
            <a:r>
              <a:rPr lang="en-GB" i="1" dirty="0" err="1" smtClean="0"/>
              <a:t>gracias</a:t>
            </a:r>
            <a:r>
              <a:rPr lang="en-GB" i="1" dirty="0" smtClean="0"/>
              <a:t> </a:t>
            </a:r>
            <a:r>
              <a:rPr lang="en-GB" dirty="0" smtClean="0"/>
              <a:t>!       </a:t>
            </a:r>
          </a:p>
          <a:p>
            <a:pPr algn="ctr"/>
            <a:endParaRPr lang="en-GB" sz="6600" dirty="0" smtClean="0">
              <a:sym typeface="Wingdings" pitchFamily="2" charset="2"/>
            </a:endParaRPr>
          </a:p>
          <a:p>
            <a:pPr algn="ctr"/>
            <a:r>
              <a:rPr lang="en-GB" sz="6600" dirty="0" smtClean="0">
                <a:sym typeface="Wingdings" pitchFamily="2" charset="2"/>
              </a:rPr>
              <a:t></a:t>
            </a:r>
            <a:endParaRPr lang="en-GB" sz="6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89278D4B813204092B63CA2840E7C3A" ma:contentTypeVersion="0" ma:contentTypeDescription="Crear nuevo documento." ma:contentTypeScope="" ma:versionID="a81684b1ee00223228bb17c341bd6fa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0C4DC6A-729C-4CF3-ACD0-384CCEE80071}"/>
</file>

<file path=customXml/itemProps2.xml><?xml version="1.0" encoding="utf-8"?>
<ds:datastoreItem xmlns:ds="http://schemas.openxmlformats.org/officeDocument/2006/customXml" ds:itemID="{BB4D1E33-DDB9-428C-8600-46C74246BF87}"/>
</file>

<file path=customXml/itemProps3.xml><?xml version="1.0" encoding="utf-8"?>
<ds:datastoreItem xmlns:ds="http://schemas.openxmlformats.org/officeDocument/2006/customXml" ds:itemID="{7E9FD567-DDC9-413C-8815-5263FFA6664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</TotalTime>
  <Words>1197</Words>
  <Application>Microsoft Office PowerPoint</Application>
  <PresentationFormat>Presentación en pantalla (4:3)</PresentationFormat>
  <Paragraphs>315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Origen</vt:lpstr>
      <vt:lpstr>De los ILS a las Plataformas de Servicios: necesidad y dificultades del cambio</vt:lpstr>
      <vt:lpstr>No es un fin en sí mismo</vt:lpstr>
      <vt:lpstr>Cambios en los últimos años</vt:lpstr>
      <vt:lpstr>Pues nos adaptamos ...</vt:lpstr>
      <vt:lpstr>Pues nos adaptamos ...</vt:lpstr>
      <vt:lpstr>Por poner un ejemplo...     El mundo papel</vt:lpstr>
      <vt:lpstr>Por poner un ejemplo...            Los inicios</vt:lpstr>
      <vt:lpstr>Por poner un ejemplo...          Recursos-e</vt:lpstr>
      <vt:lpstr>Por poner un ejemplo...   Servicios-e</vt:lpstr>
      <vt:lpstr>Por poner un ejemplo...       Todos juntos!</vt:lpstr>
      <vt:lpstr>Por poner un ejemplo...             Orden!!!</vt:lpstr>
      <vt:lpstr>Por poner un ejemplo...        En resumen</vt:lpstr>
      <vt:lpstr>Pues nos adaptamos ...</vt:lpstr>
      <vt:lpstr>Son las Plataformas de Servicios la solución?</vt:lpstr>
      <vt:lpstr>La tiranía del mercado</vt:lpstr>
      <vt:lpstr>Contar con lo que hay ....</vt:lpstr>
      <vt:lpstr>Encontrar el momento justo ....</vt:lpstr>
      <vt:lpstr>Un panorama ilusionante</vt:lpstr>
      <vt:lpstr>Presentación de PowerPoint</vt:lpstr>
    </vt:vector>
  </TitlesOfParts>
  <Company>UVEG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los ILS a las Plataformas de Servicios: necesidad y dificultades del cambio</dc:title>
  <dc:creator>Usuario</dc:creator>
  <cp:lastModifiedBy>Inmaculada Ribes Llopes</cp:lastModifiedBy>
  <cp:revision>140</cp:revision>
  <dcterms:created xsi:type="dcterms:W3CDTF">2014-05-26T10:46:29Z</dcterms:created>
  <dcterms:modified xsi:type="dcterms:W3CDTF">2014-06-04T16:11:30Z</dcterms:modified>
</cp:coreProperties>
</file>