
<file path=[Content_Types].xml><?xml version="1.0" encoding="utf-8"?>
<Types xmlns="http://schemas.openxmlformats.org/package/2006/content-types">
  <Default Extension="png" ContentType="image/png"/>
  <Default Extension="tmp"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37"/>
  </p:notesMasterIdLst>
  <p:sldIdLst>
    <p:sldId id="257" r:id="rId5"/>
    <p:sldId id="331" r:id="rId6"/>
    <p:sldId id="258" r:id="rId7"/>
    <p:sldId id="332" r:id="rId8"/>
    <p:sldId id="340" r:id="rId9"/>
    <p:sldId id="333" r:id="rId10"/>
    <p:sldId id="335" r:id="rId11"/>
    <p:sldId id="259" r:id="rId12"/>
    <p:sldId id="260" r:id="rId13"/>
    <p:sldId id="337" r:id="rId14"/>
    <p:sldId id="338" r:id="rId15"/>
    <p:sldId id="341" r:id="rId16"/>
    <p:sldId id="339" r:id="rId17"/>
    <p:sldId id="413" r:id="rId18"/>
    <p:sldId id="261" r:id="rId19"/>
    <p:sldId id="262" r:id="rId20"/>
    <p:sldId id="263" r:id="rId21"/>
    <p:sldId id="264" r:id="rId22"/>
    <p:sldId id="265" r:id="rId23"/>
    <p:sldId id="293" r:id="rId24"/>
    <p:sldId id="342" r:id="rId25"/>
    <p:sldId id="267" r:id="rId26"/>
    <p:sldId id="268" r:id="rId27"/>
    <p:sldId id="269" r:id="rId28"/>
    <p:sldId id="270" r:id="rId29"/>
    <p:sldId id="271" r:id="rId30"/>
    <p:sldId id="272" r:id="rId31"/>
    <p:sldId id="273" r:id="rId32"/>
    <p:sldId id="274" r:id="rId33"/>
    <p:sldId id="275" r:id="rId34"/>
    <p:sldId id="276" r:id="rId35"/>
    <p:sldId id="277" r:id="rId36"/>
    <p:sldId id="278" r:id="rId37"/>
    <p:sldId id="343" r:id="rId38"/>
    <p:sldId id="280" r:id="rId39"/>
    <p:sldId id="281" r:id="rId40"/>
    <p:sldId id="282" r:id="rId41"/>
    <p:sldId id="385" r:id="rId42"/>
    <p:sldId id="414" r:id="rId43"/>
    <p:sldId id="311" r:id="rId44"/>
    <p:sldId id="303" r:id="rId45"/>
    <p:sldId id="301" r:id="rId46"/>
    <p:sldId id="302" r:id="rId47"/>
    <p:sldId id="308" r:id="rId48"/>
    <p:sldId id="384" r:id="rId49"/>
    <p:sldId id="313" r:id="rId50"/>
    <p:sldId id="314" r:id="rId51"/>
    <p:sldId id="283" r:id="rId52"/>
    <p:sldId id="286" r:id="rId53"/>
    <p:sldId id="285" r:id="rId54"/>
    <p:sldId id="354" r:id="rId55"/>
    <p:sldId id="344" r:id="rId56"/>
    <p:sldId id="309" r:id="rId57"/>
    <p:sldId id="352" r:id="rId58"/>
    <p:sldId id="351" r:id="rId59"/>
    <p:sldId id="355" r:id="rId60"/>
    <p:sldId id="298" r:id="rId61"/>
    <p:sldId id="290" r:id="rId62"/>
    <p:sldId id="287" r:id="rId63"/>
    <p:sldId id="386" r:id="rId64"/>
    <p:sldId id="288" r:id="rId65"/>
    <p:sldId id="345" r:id="rId66"/>
    <p:sldId id="346" r:id="rId67"/>
    <p:sldId id="401" r:id="rId68"/>
    <p:sldId id="403" r:id="rId69"/>
    <p:sldId id="402" r:id="rId70"/>
    <p:sldId id="408" r:id="rId71"/>
    <p:sldId id="356" r:id="rId72"/>
    <p:sldId id="404" r:id="rId73"/>
    <p:sldId id="405" r:id="rId74"/>
    <p:sldId id="358" r:id="rId75"/>
    <p:sldId id="399" r:id="rId76"/>
    <p:sldId id="407" r:id="rId77"/>
    <p:sldId id="409" r:id="rId78"/>
    <p:sldId id="360" r:id="rId79"/>
    <p:sldId id="410" r:id="rId80"/>
    <p:sldId id="362" r:id="rId81"/>
    <p:sldId id="411" r:id="rId82"/>
    <p:sldId id="412" r:id="rId83"/>
    <p:sldId id="363" r:id="rId84"/>
    <p:sldId id="364" r:id="rId85"/>
    <p:sldId id="365" r:id="rId86"/>
    <p:sldId id="366" r:id="rId87"/>
    <p:sldId id="367" r:id="rId88"/>
    <p:sldId id="368" r:id="rId89"/>
    <p:sldId id="369" r:id="rId90"/>
    <p:sldId id="391" r:id="rId91"/>
    <p:sldId id="393" r:id="rId92"/>
    <p:sldId id="370" r:id="rId93"/>
    <p:sldId id="371" r:id="rId94"/>
    <p:sldId id="330" r:id="rId95"/>
    <p:sldId id="295" r:id="rId96"/>
    <p:sldId id="312" r:id="rId97"/>
    <p:sldId id="417" r:id="rId98"/>
    <p:sldId id="419" r:id="rId99"/>
    <p:sldId id="420" r:id="rId100"/>
    <p:sldId id="418" r:id="rId101"/>
    <p:sldId id="415" r:id="rId102"/>
    <p:sldId id="416" r:id="rId103"/>
    <p:sldId id="395" r:id="rId104"/>
    <p:sldId id="396" r:id="rId105"/>
    <p:sldId id="397" r:id="rId106"/>
    <p:sldId id="398" r:id="rId107"/>
    <p:sldId id="372" r:id="rId108"/>
    <p:sldId id="380" r:id="rId109"/>
    <p:sldId id="379" r:id="rId110"/>
    <p:sldId id="382" r:id="rId111"/>
    <p:sldId id="383" r:id="rId112"/>
    <p:sldId id="319" r:id="rId113"/>
    <p:sldId id="324" r:id="rId114"/>
    <p:sldId id="322" r:id="rId115"/>
    <p:sldId id="325" r:id="rId116"/>
    <p:sldId id="323" r:id="rId117"/>
    <p:sldId id="388" r:id="rId118"/>
    <p:sldId id="389" r:id="rId119"/>
    <p:sldId id="328" r:id="rId120"/>
    <p:sldId id="329" r:id="rId121"/>
    <p:sldId id="390" r:id="rId122"/>
    <p:sldId id="326" r:id="rId123"/>
    <p:sldId id="327" r:id="rId124"/>
    <p:sldId id="394" r:id="rId125"/>
    <p:sldId id="376" r:id="rId126"/>
    <p:sldId id="421" r:id="rId127"/>
    <p:sldId id="422" r:id="rId128"/>
    <p:sldId id="423" r:id="rId129"/>
    <p:sldId id="424" r:id="rId130"/>
    <p:sldId id="425" r:id="rId131"/>
    <p:sldId id="378" r:id="rId132"/>
    <p:sldId id="377" r:id="rId133"/>
    <p:sldId id="375" r:id="rId134"/>
    <p:sldId id="426" r:id="rId135"/>
    <p:sldId id="289" r:id="rId136"/>
  </p:sldIdLst>
  <p:sldSz cx="9144000" cy="6858000" type="screen4x3"/>
  <p:notesSz cx="6858000" cy="9144000"/>
  <p:defaultTextStyle>
    <a:defPPr>
      <a:defRPr lang="ca-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8578" autoAdjust="0"/>
  </p:normalViewPr>
  <p:slideViewPr>
    <p:cSldViewPr>
      <p:cViewPr>
        <p:scale>
          <a:sx n="80" d="100"/>
          <a:sy n="80" d="100"/>
        </p:scale>
        <p:origin x="-864" y="-546"/>
      </p:cViewPr>
      <p:guideLst>
        <p:guide orient="horz" pos="2160"/>
        <p:guide pos="2880"/>
      </p:guideLst>
    </p:cSldViewPr>
  </p:slideViewPr>
  <p:notesTextViewPr>
    <p:cViewPr>
      <p:scale>
        <a:sx n="1" d="1"/>
        <a:sy n="1" d="1"/>
      </p:scale>
      <p:origin x="0" y="0"/>
    </p:cViewPr>
  </p:notesTextViewPr>
  <p:sorterViewPr>
    <p:cViewPr>
      <p:scale>
        <a:sx n="90" d="100"/>
        <a:sy n="90" d="100"/>
      </p:scale>
      <p:origin x="0" y="10746"/>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117" Type="http://schemas.openxmlformats.org/officeDocument/2006/relationships/slide" Target="slides/slide113.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12" Type="http://schemas.openxmlformats.org/officeDocument/2006/relationships/slide" Target="slides/slide108.xml"/><Relationship Id="rId133" Type="http://schemas.openxmlformats.org/officeDocument/2006/relationships/slide" Target="slides/slide129.xml"/><Relationship Id="rId138" Type="http://schemas.openxmlformats.org/officeDocument/2006/relationships/presProps" Target="presProps.xml"/><Relationship Id="rId16" Type="http://schemas.openxmlformats.org/officeDocument/2006/relationships/slide" Target="slides/slide12.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openxmlformats.org/officeDocument/2006/relationships/slide" Target="slides/slide98.xml"/><Relationship Id="rId123" Type="http://schemas.openxmlformats.org/officeDocument/2006/relationships/slide" Target="slides/slide119.xml"/><Relationship Id="rId128" Type="http://schemas.openxmlformats.org/officeDocument/2006/relationships/slide" Target="slides/slide124.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slide" Target="slides/slide9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113" Type="http://schemas.openxmlformats.org/officeDocument/2006/relationships/slide" Target="slides/slide109.xml"/><Relationship Id="rId118" Type="http://schemas.openxmlformats.org/officeDocument/2006/relationships/slide" Target="slides/slide114.xml"/><Relationship Id="rId134" Type="http://schemas.openxmlformats.org/officeDocument/2006/relationships/slide" Target="slides/slide130.xml"/><Relationship Id="rId139" Type="http://schemas.openxmlformats.org/officeDocument/2006/relationships/viewProps" Target="viewProp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slide" Target="slides/slide76.xml"/><Relationship Id="rId85" Type="http://schemas.openxmlformats.org/officeDocument/2006/relationships/slide" Target="slides/slide81.xml"/><Relationship Id="rId93" Type="http://schemas.openxmlformats.org/officeDocument/2006/relationships/slide" Target="slides/slide89.xml"/><Relationship Id="rId98" Type="http://schemas.openxmlformats.org/officeDocument/2006/relationships/slide" Target="slides/slide94.xml"/><Relationship Id="rId121" Type="http://schemas.openxmlformats.org/officeDocument/2006/relationships/slide" Target="slides/slide11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103" Type="http://schemas.openxmlformats.org/officeDocument/2006/relationships/slide" Target="slides/slide99.xml"/><Relationship Id="rId108" Type="http://schemas.openxmlformats.org/officeDocument/2006/relationships/slide" Target="slides/slide104.xml"/><Relationship Id="rId116" Type="http://schemas.openxmlformats.org/officeDocument/2006/relationships/slide" Target="slides/slide112.xml"/><Relationship Id="rId124" Type="http://schemas.openxmlformats.org/officeDocument/2006/relationships/slide" Target="slides/slide120.xml"/><Relationship Id="rId129" Type="http://schemas.openxmlformats.org/officeDocument/2006/relationships/slide" Target="slides/slide125.xml"/><Relationship Id="rId137" Type="http://schemas.openxmlformats.org/officeDocument/2006/relationships/notesMaster" Target="notesMasters/notesMaster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slide" Target="slides/slide84.xml"/><Relationship Id="rId91" Type="http://schemas.openxmlformats.org/officeDocument/2006/relationships/slide" Target="slides/slide87.xml"/><Relationship Id="rId96" Type="http://schemas.openxmlformats.org/officeDocument/2006/relationships/slide" Target="slides/slide92.xml"/><Relationship Id="rId111" Type="http://schemas.openxmlformats.org/officeDocument/2006/relationships/slide" Target="slides/slide107.xml"/><Relationship Id="rId132" Type="http://schemas.openxmlformats.org/officeDocument/2006/relationships/slide" Target="slides/slide128.xml"/><Relationship Id="rId14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6" Type="http://schemas.openxmlformats.org/officeDocument/2006/relationships/slide" Target="slides/slide102.xml"/><Relationship Id="rId114" Type="http://schemas.openxmlformats.org/officeDocument/2006/relationships/slide" Target="slides/slide110.xml"/><Relationship Id="rId119" Type="http://schemas.openxmlformats.org/officeDocument/2006/relationships/slide" Target="slides/slide115.xml"/><Relationship Id="rId127" Type="http://schemas.openxmlformats.org/officeDocument/2006/relationships/slide" Target="slides/slide12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122" Type="http://schemas.openxmlformats.org/officeDocument/2006/relationships/slide" Target="slides/slide118.xml"/><Relationship Id="rId130" Type="http://schemas.openxmlformats.org/officeDocument/2006/relationships/slide" Target="slides/slide126.xml"/><Relationship Id="rId135" Type="http://schemas.openxmlformats.org/officeDocument/2006/relationships/slide" Target="slides/slide131.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slide" Target="slides/slide10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120" Type="http://schemas.openxmlformats.org/officeDocument/2006/relationships/slide" Target="slides/slide116.xml"/><Relationship Id="rId125" Type="http://schemas.openxmlformats.org/officeDocument/2006/relationships/slide" Target="slides/slide121.xml"/><Relationship Id="rId141" Type="http://schemas.openxmlformats.org/officeDocument/2006/relationships/tableStyles" Target="tableStyles.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15" Type="http://schemas.openxmlformats.org/officeDocument/2006/relationships/slide" Target="slides/slide111.xml"/><Relationship Id="rId131" Type="http://schemas.openxmlformats.org/officeDocument/2006/relationships/slide" Target="slides/slide127.xml"/><Relationship Id="rId136" Type="http://schemas.openxmlformats.org/officeDocument/2006/relationships/slide" Target="slides/slide132.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126" Type="http://schemas.openxmlformats.org/officeDocument/2006/relationships/slide" Target="slides/slide122.xml"/></Relationships>
</file>

<file path=ppt/charts/_rels/chart1.xml.rels><?xml version="1.0" encoding="UTF-8" standalone="yes"?>
<Relationships xmlns="http://schemas.openxmlformats.org/package/2006/relationships"><Relationship Id="rId2" Type="http://schemas.openxmlformats.org/officeDocument/2006/relationships/oleObject" Target="Libro1" TargetMode="External"/><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en-US"/>
              <a:t>Evolución permisos</a:t>
            </a:r>
            <a:r>
              <a:rPr lang="en-US" baseline="0"/>
              <a:t> para depositar</a:t>
            </a:r>
            <a:endParaRPr lang="en-US"/>
          </a:p>
        </c:rich>
      </c:tx>
      <c:layout/>
      <c:overlay val="0"/>
    </c:title>
    <c:autoTitleDeleted val="0"/>
    <c:plotArea>
      <c:layout/>
      <c:barChart>
        <c:barDir val="col"/>
        <c:grouping val="clustered"/>
        <c:varyColors val="0"/>
        <c:ser>
          <c:idx val="0"/>
          <c:order val="0"/>
          <c:tx>
            <c:strRef>
              <c:f>Hoja1!$B$1</c:f>
              <c:strCache>
                <c:ptCount val="1"/>
                <c:pt idx="0">
                  <c:v>2012</c:v>
                </c:pt>
              </c:strCache>
            </c:strRef>
          </c:tx>
          <c:spPr>
            <a:solidFill>
              <a:srgbClr val="FF0000"/>
            </a:solidFill>
          </c:spPr>
          <c:invertIfNegative val="0"/>
          <c:cat>
            <c:strRef>
              <c:f>Hoja1!$A$2:$A$5</c:f>
              <c:strCache>
                <c:ptCount val="4"/>
                <c:pt idx="0">
                  <c:v>verde</c:v>
                </c:pt>
                <c:pt idx="1">
                  <c:v>azul</c:v>
                </c:pt>
                <c:pt idx="2">
                  <c:v>amarillo</c:v>
                </c:pt>
                <c:pt idx="3">
                  <c:v>blanco</c:v>
                </c:pt>
              </c:strCache>
            </c:strRef>
          </c:cat>
          <c:val>
            <c:numRef>
              <c:f>Hoja1!$B$2:$B$5</c:f>
              <c:numCache>
                <c:formatCode>0%</c:formatCode>
                <c:ptCount val="4"/>
                <c:pt idx="0">
                  <c:v>0.26</c:v>
                </c:pt>
                <c:pt idx="1">
                  <c:v>0.31</c:v>
                </c:pt>
                <c:pt idx="2">
                  <c:v>0.08</c:v>
                </c:pt>
                <c:pt idx="3">
                  <c:v>0.35</c:v>
                </c:pt>
              </c:numCache>
            </c:numRef>
          </c:val>
        </c:ser>
        <c:ser>
          <c:idx val="1"/>
          <c:order val="1"/>
          <c:tx>
            <c:strRef>
              <c:f>Hoja1!$C$1</c:f>
              <c:strCache>
                <c:ptCount val="1"/>
                <c:pt idx="0">
                  <c:v>2014</c:v>
                </c:pt>
              </c:strCache>
            </c:strRef>
          </c:tx>
          <c:spPr>
            <a:solidFill>
              <a:srgbClr val="00B050"/>
            </a:solidFill>
          </c:spPr>
          <c:invertIfNegative val="0"/>
          <c:cat>
            <c:strRef>
              <c:f>Hoja1!$A$2:$A$5</c:f>
              <c:strCache>
                <c:ptCount val="4"/>
                <c:pt idx="0">
                  <c:v>verde</c:v>
                </c:pt>
                <c:pt idx="1">
                  <c:v>azul</c:v>
                </c:pt>
                <c:pt idx="2">
                  <c:v>amarillo</c:v>
                </c:pt>
                <c:pt idx="3">
                  <c:v>blanco</c:v>
                </c:pt>
              </c:strCache>
            </c:strRef>
          </c:cat>
          <c:val>
            <c:numRef>
              <c:f>Hoja1!$C$2:$C$5</c:f>
              <c:numCache>
                <c:formatCode>0%</c:formatCode>
                <c:ptCount val="4"/>
                <c:pt idx="0">
                  <c:v>0.34</c:v>
                </c:pt>
                <c:pt idx="1">
                  <c:v>0.34</c:v>
                </c:pt>
                <c:pt idx="2">
                  <c:v>7.0000000000000007E-2</c:v>
                </c:pt>
                <c:pt idx="3">
                  <c:v>0.26</c:v>
                </c:pt>
              </c:numCache>
            </c:numRef>
          </c:val>
        </c:ser>
        <c:dLbls>
          <c:showLegendKey val="0"/>
          <c:showVal val="0"/>
          <c:showCatName val="0"/>
          <c:showSerName val="0"/>
          <c:showPercent val="0"/>
          <c:showBubbleSize val="0"/>
        </c:dLbls>
        <c:gapWidth val="150"/>
        <c:axId val="196407680"/>
        <c:axId val="196409216"/>
      </c:barChart>
      <c:catAx>
        <c:axId val="196407680"/>
        <c:scaling>
          <c:orientation val="minMax"/>
        </c:scaling>
        <c:delete val="0"/>
        <c:axPos val="b"/>
        <c:numFmt formatCode="General" sourceLinked="0"/>
        <c:majorTickMark val="none"/>
        <c:minorTickMark val="none"/>
        <c:tickLblPos val="nextTo"/>
        <c:crossAx val="196409216"/>
        <c:crosses val="autoZero"/>
        <c:auto val="1"/>
        <c:lblAlgn val="ctr"/>
        <c:lblOffset val="100"/>
        <c:noMultiLvlLbl val="0"/>
      </c:catAx>
      <c:valAx>
        <c:axId val="196409216"/>
        <c:scaling>
          <c:orientation val="minMax"/>
        </c:scaling>
        <c:delete val="0"/>
        <c:axPos val="l"/>
        <c:majorGridlines/>
        <c:numFmt formatCode="0%" sourceLinked="1"/>
        <c:majorTickMark val="none"/>
        <c:minorTickMark val="none"/>
        <c:tickLblPos val="nextTo"/>
        <c:crossAx val="196407680"/>
        <c:crosses val="autoZero"/>
        <c:crossBetween val="between"/>
      </c:valAx>
      <c:dTable>
        <c:showHorzBorder val="1"/>
        <c:showVertBorder val="1"/>
        <c:showOutline val="1"/>
        <c:showKeys val="1"/>
      </c:dTable>
    </c:plotArea>
    <c:plotVisOnly val="1"/>
    <c:dispBlanksAs val="gap"/>
    <c:showDLblsOverMax val="0"/>
  </c:chart>
  <c:externalData r:id="rId2">
    <c:autoUpdate val="0"/>
  </c:externalData>
</c:chartSpace>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119B17D-2BDE-4416-B46F-D563223F333B}" type="doc">
      <dgm:prSet loTypeId="urn:microsoft.com/office/officeart/2009/layout/CircleArrowProcess" loCatId="process" qsTypeId="urn:microsoft.com/office/officeart/2005/8/quickstyle/3d5" qsCatId="3D" csTypeId="urn:microsoft.com/office/officeart/2005/8/colors/colorful5" csCatId="colorful" phldr="1"/>
      <dgm:spPr/>
      <dgm:t>
        <a:bodyPr/>
        <a:lstStyle/>
        <a:p>
          <a:endParaRPr lang="es-ES"/>
        </a:p>
      </dgm:t>
    </dgm:pt>
    <dgm:pt modelId="{5FCA28BD-55A6-4891-BF3E-E52BBBC349C8}">
      <dgm:prSet phldrT="[Texto]"/>
      <dgm:spPr/>
      <dgm:t>
        <a:bodyPr/>
        <a:lstStyle/>
        <a:p>
          <a:r>
            <a:rPr lang="es-ES" dirty="0" smtClean="0"/>
            <a:t>Publicación científica con revisión por pares</a:t>
          </a:r>
          <a:endParaRPr lang="es-ES" dirty="0"/>
        </a:p>
      </dgm:t>
    </dgm:pt>
    <dgm:pt modelId="{CF492271-1D28-4497-9D60-1281C12EC0E7}" type="parTrans" cxnId="{5D86AEDC-94C2-4C73-B9A6-18153E47206E}">
      <dgm:prSet/>
      <dgm:spPr/>
      <dgm:t>
        <a:bodyPr/>
        <a:lstStyle/>
        <a:p>
          <a:endParaRPr lang="es-ES"/>
        </a:p>
      </dgm:t>
    </dgm:pt>
    <dgm:pt modelId="{69DEA44C-13F8-486F-8C99-ED76CB52D223}" type="sibTrans" cxnId="{5D86AEDC-94C2-4C73-B9A6-18153E47206E}">
      <dgm:prSet/>
      <dgm:spPr/>
      <dgm:t>
        <a:bodyPr/>
        <a:lstStyle/>
        <a:p>
          <a:endParaRPr lang="es-ES"/>
        </a:p>
      </dgm:t>
    </dgm:pt>
    <dgm:pt modelId="{2D663ADD-0305-48FA-9670-94BA7109A3E4}">
      <dgm:prSet phldrT="[Texto]"/>
      <dgm:spPr/>
      <dgm:t>
        <a:bodyPr/>
        <a:lstStyle/>
        <a:p>
          <a:r>
            <a:rPr lang="es-ES" dirty="0" smtClean="0"/>
            <a:t>Crisis de precios</a:t>
          </a:r>
          <a:endParaRPr lang="es-ES" dirty="0"/>
        </a:p>
      </dgm:t>
    </dgm:pt>
    <dgm:pt modelId="{204B6AD6-382C-41BB-B3D2-8D7B5B5B844E}" type="parTrans" cxnId="{1A16BBFE-8102-4F59-BC34-2738063C0967}">
      <dgm:prSet/>
      <dgm:spPr/>
      <dgm:t>
        <a:bodyPr/>
        <a:lstStyle/>
        <a:p>
          <a:endParaRPr lang="es-ES"/>
        </a:p>
      </dgm:t>
    </dgm:pt>
    <dgm:pt modelId="{655BD210-F82E-4210-BF78-A3467091E0A6}" type="sibTrans" cxnId="{1A16BBFE-8102-4F59-BC34-2738063C0967}">
      <dgm:prSet/>
      <dgm:spPr/>
      <dgm:t>
        <a:bodyPr/>
        <a:lstStyle/>
        <a:p>
          <a:endParaRPr lang="es-ES"/>
        </a:p>
      </dgm:t>
    </dgm:pt>
    <dgm:pt modelId="{CFCD98D8-5696-4968-91A2-5D7596C58B97}">
      <dgm:prSet phldrT="[Texto]"/>
      <dgm:spPr/>
      <dgm:t>
        <a:bodyPr/>
        <a:lstStyle/>
        <a:p>
          <a:r>
            <a:rPr lang="es-ES" dirty="0" smtClean="0"/>
            <a:t>Open </a:t>
          </a:r>
          <a:r>
            <a:rPr lang="es-ES" dirty="0" err="1" smtClean="0"/>
            <a:t>access</a:t>
          </a:r>
          <a:endParaRPr lang="es-ES" dirty="0"/>
        </a:p>
      </dgm:t>
    </dgm:pt>
    <dgm:pt modelId="{88B0BB4C-BC07-461E-9463-1DE508BBD067}" type="parTrans" cxnId="{4D4AAE04-454A-4130-B32D-BAAD3DEE2101}">
      <dgm:prSet/>
      <dgm:spPr/>
      <dgm:t>
        <a:bodyPr/>
        <a:lstStyle/>
        <a:p>
          <a:endParaRPr lang="es-ES"/>
        </a:p>
      </dgm:t>
    </dgm:pt>
    <dgm:pt modelId="{7396AFB4-A320-45BF-9DED-BF32A1B139E6}" type="sibTrans" cxnId="{4D4AAE04-454A-4130-B32D-BAAD3DEE2101}">
      <dgm:prSet/>
      <dgm:spPr/>
      <dgm:t>
        <a:bodyPr/>
        <a:lstStyle/>
        <a:p>
          <a:endParaRPr lang="es-ES"/>
        </a:p>
      </dgm:t>
    </dgm:pt>
    <dgm:pt modelId="{9B43A390-35AC-4627-B538-2A6F3E5A1761}" type="pres">
      <dgm:prSet presAssocID="{E119B17D-2BDE-4416-B46F-D563223F333B}" presName="Name0" presStyleCnt="0">
        <dgm:presLayoutVars>
          <dgm:chMax val="7"/>
          <dgm:chPref val="7"/>
          <dgm:dir/>
          <dgm:animLvl val="lvl"/>
        </dgm:presLayoutVars>
      </dgm:prSet>
      <dgm:spPr/>
      <dgm:t>
        <a:bodyPr/>
        <a:lstStyle/>
        <a:p>
          <a:endParaRPr lang="es-ES"/>
        </a:p>
      </dgm:t>
    </dgm:pt>
    <dgm:pt modelId="{FD6E7CD3-34BA-43B2-B2A6-82B624FF655F}" type="pres">
      <dgm:prSet presAssocID="{5FCA28BD-55A6-4891-BF3E-E52BBBC349C8}" presName="Accent1" presStyleCnt="0"/>
      <dgm:spPr/>
    </dgm:pt>
    <dgm:pt modelId="{4A103EEE-8B51-45F2-BB0C-EDE404920E38}" type="pres">
      <dgm:prSet presAssocID="{5FCA28BD-55A6-4891-BF3E-E52BBBC349C8}" presName="Accent" presStyleLbl="node1" presStyleIdx="0" presStyleCnt="3"/>
      <dgm:spPr>
        <a:solidFill>
          <a:srgbClr val="002060"/>
        </a:solidFill>
      </dgm:spPr>
    </dgm:pt>
    <dgm:pt modelId="{0BF05FDF-79EB-4F71-9F8F-B1F7BD0FF1FF}" type="pres">
      <dgm:prSet presAssocID="{5FCA28BD-55A6-4891-BF3E-E52BBBC349C8}" presName="Parent1" presStyleLbl="revTx" presStyleIdx="0" presStyleCnt="3" custLinFactNeighborY="-11485">
        <dgm:presLayoutVars>
          <dgm:chMax val="1"/>
          <dgm:chPref val="1"/>
          <dgm:bulletEnabled val="1"/>
        </dgm:presLayoutVars>
      </dgm:prSet>
      <dgm:spPr/>
      <dgm:t>
        <a:bodyPr/>
        <a:lstStyle/>
        <a:p>
          <a:endParaRPr lang="es-ES"/>
        </a:p>
      </dgm:t>
    </dgm:pt>
    <dgm:pt modelId="{9B192B2F-163F-4D8A-A7CE-502A0B13CCB3}" type="pres">
      <dgm:prSet presAssocID="{2D663ADD-0305-48FA-9670-94BA7109A3E4}" presName="Accent2" presStyleCnt="0"/>
      <dgm:spPr/>
    </dgm:pt>
    <dgm:pt modelId="{586CDD5B-923A-4390-95CE-29596C0D1D3C}" type="pres">
      <dgm:prSet presAssocID="{2D663ADD-0305-48FA-9670-94BA7109A3E4}" presName="Accent" presStyleLbl="node1" presStyleIdx="1" presStyleCnt="3" custLinFactNeighborX="-1921"/>
      <dgm:spPr/>
    </dgm:pt>
    <dgm:pt modelId="{59B21BCF-3382-44B4-B1A2-642D8198E320}" type="pres">
      <dgm:prSet presAssocID="{2D663ADD-0305-48FA-9670-94BA7109A3E4}" presName="Parent2" presStyleLbl="revTx" presStyleIdx="1" presStyleCnt="3">
        <dgm:presLayoutVars>
          <dgm:chMax val="1"/>
          <dgm:chPref val="1"/>
          <dgm:bulletEnabled val="1"/>
        </dgm:presLayoutVars>
      </dgm:prSet>
      <dgm:spPr/>
      <dgm:t>
        <a:bodyPr/>
        <a:lstStyle/>
        <a:p>
          <a:endParaRPr lang="es-ES"/>
        </a:p>
      </dgm:t>
    </dgm:pt>
    <dgm:pt modelId="{045156D1-4F09-40DA-AF9F-357B12EBF3D0}" type="pres">
      <dgm:prSet presAssocID="{CFCD98D8-5696-4968-91A2-5D7596C58B97}" presName="Accent3" presStyleCnt="0"/>
      <dgm:spPr/>
    </dgm:pt>
    <dgm:pt modelId="{F6E75B5E-37C8-4149-9F5D-F4F38B6A6514}" type="pres">
      <dgm:prSet presAssocID="{CFCD98D8-5696-4968-91A2-5D7596C58B97}" presName="Accent" presStyleLbl="node1" presStyleIdx="2" presStyleCnt="3"/>
      <dgm:spPr>
        <a:solidFill>
          <a:srgbClr val="FF6600"/>
        </a:solidFill>
      </dgm:spPr>
    </dgm:pt>
    <dgm:pt modelId="{B0999F37-3064-40D6-B08E-CD5E4215289B}" type="pres">
      <dgm:prSet presAssocID="{CFCD98D8-5696-4968-91A2-5D7596C58B97}" presName="Parent3" presStyleLbl="revTx" presStyleIdx="2" presStyleCnt="3">
        <dgm:presLayoutVars>
          <dgm:chMax val="1"/>
          <dgm:chPref val="1"/>
          <dgm:bulletEnabled val="1"/>
        </dgm:presLayoutVars>
      </dgm:prSet>
      <dgm:spPr/>
      <dgm:t>
        <a:bodyPr/>
        <a:lstStyle/>
        <a:p>
          <a:endParaRPr lang="es-ES"/>
        </a:p>
      </dgm:t>
    </dgm:pt>
  </dgm:ptLst>
  <dgm:cxnLst>
    <dgm:cxn modelId="{4D4AAE04-454A-4130-B32D-BAAD3DEE2101}" srcId="{E119B17D-2BDE-4416-B46F-D563223F333B}" destId="{CFCD98D8-5696-4968-91A2-5D7596C58B97}" srcOrd="2" destOrd="0" parTransId="{88B0BB4C-BC07-461E-9463-1DE508BBD067}" sibTransId="{7396AFB4-A320-45BF-9DED-BF32A1B139E6}"/>
    <dgm:cxn modelId="{A6B14620-53CD-4878-A050-C25D0D003E92}" type="presOf" srcId="{5FCA28BD-55A6-4891-BF3E-E52BBBC349C8}" destId="{0BF05FDF-79EB-4F71-9F8F-B1F7BD0FF1FF}" srcOrd="0" destOrd="0" presId="urn:microsoft.com/office/officeart/2009/layout/CircleArrowProcess"/>
    <dgm:cxn modelId="{5D86AEDC-94C2-4C73-B9A6-18153E47206E}" srcId="{E119B17D-2BDE-4416-B46F-D563223F333B}" destId="{5FCA28BD-55A6-4891-BF3E-E52BBBC349C8}" srcOrd="0" destOrd="0" parTransId="{CF492271-1D28-4497-9D60-1281C12EC0E7}" sibTransId="{69DEA44C-13F8-486F-8C99-ED76CB52D223}"/>
    <dgm:cxn modelId="{01ABF1FC-4D23-4D00-B2F5-F49FFBBCF076}" type="presOf" srcId="{2D663ADD-0305-48FA-9670-94BA7109A3E4}" destId="{59B21BCF-3382-44B4-B1A2-642D8198E320}" srcOrd="0" destOrd="0" presId="urn:microsoft.com/office/officeart/2009/layout/CircleArrowProcess"/>
    <dgm:cxn modelId="{F3FA668A-7877-4EFE-A549-42512288D3D5}" type="presOf" srcId="{E119B17D-2BDE-4416-B46F-D563223F333B}" destId="{9B43A390-35AC-4627-B538-2A6F3E5A1761}" srcOrd="0" destOrd="0" presId="urn:microsoft.com/office/officeart/2009/layout/CircleArrowProcess"/>
    <dgm:cxn modelId="{1A16BBFE-8102-4F59-BC34-2738063C0967}" srcId="{E119B17D-2BDE-4416-B46F-D563223F333B}" destId="{2D663ADD-0305-48FA-9670-94BA7109A3E4}" srcOrd="1" destOrd="0" parTransId="{204B6AD6-382C-41BB-B3D2-8D7B5B5B844E}" sibTransId="{655BD210-F82E-4210-BF78-A3467091E0A6}"/>
    <dgm:cxn modelId="{36250C54-5E42-4F8C-A423-3BB8A0A2379F}" type="presOf" srcId="{CFCD98D8-5696-4968-91A2-5D7596C58B97}" destId="{B0999F37-3064-40D6-B08E-CD5E4215289B}" srcOrd="0" destOrd="0" presId="urn:microsoft.com/office/officeart/2009/layout/CircleArrowProcess"/>
    <dgm:cxn modelId="{CF044B6E-096E-4BCB-9F46-86F899B2B652}" type="presParOf" srcId="{9B43A390-35AC-4627-B538-2A6F3E5A1761}" destId="{FD6E7CD3-34BA-43B2-B2A6-82B624FF655F}" srcOrd="0" destOrd="0" presId="urn:microsoft.com/office/officeart/2009/layout/CircleArrowProcess"/>
    <dgm:cxn modelId="{8364948C-E3B0-4724-B308-31BE890DE13F}" type="presParOf" srcId="{FD6E7CD3-34BA-43B2-B2A6-82B624FF655F}" destId="{4A103EEE-8B51-45F2-BB0C-EDE404920E38}" srcOrd="0" destOrd="0" presId="urn:microsoft.com/office/officeart/2009/layout/CircleArrowProcess"/>
    <dgm:cxn modelId="{A345741A-2A48-440F-B75A-18C5319DCDB7}" type="presParOf" srcId="{9B43A390-35AC-4627-B538-2A6F3E5A1761}" destId="{0BF05FDF-79EB-4F71-9F8F-B1F7BD0FF1FF}" srcOrd="1" destOrd="0" presId="urn:microsoft.com/office/officeart/2009/layout/CircleArrowProcess"/>
    <dgm:cxn modelId="{B4E72326-64C4-46EE-9ECC-BE5DD9E36D6A}" type="presParOf" srcId="{9B43A390-35AC-4627-B538-2A6F3E5A1761}" destId="{9B192B2F-163F-4D8A-A7CE-502A0B13CCB3}" srcOrd="2" destOrd="0" presId="urn:microsoft.com/office/officeart/2009/layout/CircleArrowProcess"/>
    <dgm:cxn modelId="{CAA4E778-FF3A-4FB7-80FD-85D0C566683E}" type="presParOf" srcId="{9B192B2F-163F-4D8A-A7CE-502A0B13CCB3}" destId="{586CDD5B-923A-4390-95CE-29596C0D1D3C}" srcOrd="0" destOrd="0" presId="urn:microsoft.com/office/officeart/2009/layout/CircleArrowProcess"/>
    <dgm:cxn modelId="{315A06C6-A4EF-463C-8411-ADE9BE2AAD08}" type="presParOf" srcId="{9B43A390-35AC-4627-B538-2A6F3E5A1761}" destId="{59B21BCF-3382-44B4-B1A2-642D8198E320}" srcOrd="3" destOrd="0" presId="urn:microsoft.com/office/officeart/2009/layout/CircleArrowProcess"/>
    <dgm:cxn modelId="{9EEB4E42-44F7-453C-9205-488C470881B3}" type="presParOf" srcId="{9B43A390-35AC-4627-B538-2A6F3E5A1761}" destId="{045156D1-4F09-40DA-AF9F-357B12EBF3D0}" srcOrd="4" destOrd="0" presId="urn:microsoft.com/office/officeart/2009/layout/CircleArrowProcess"/>
    <dgm:cxn modelId="{47CCA16E-7B22-470B-AF4E-389F3898F390}" type="presParOf" srcId="{045156D1-4F09-40DA-AF9F-357B12EBF3D0}" destId="{F6E75B5E-37C8-4149-9F5D-F4F38B6A6514}" srcOrd="0" destOrd="0" presId="urn:microsoft.com/office/officeart/2009/layout/CircleArrowProcess"/>
    <dgm:cxn modelId="{852E83CE-1B28-4F10-96BB-362B2D4AF209}" type="presParOf" srcId="{9B43A390-35AC-4627-B538-2A6F3E5A1761}" destId="{B0999F37-3064-40D6-B08E-CD5E4215289B}" srcOrd="5" destOrd="0" presId="urn:microsoft.com/office/officeart/2009/layout/CircleArrowProcess"/>
  </dgm:cxnLst>
  <dgm:bg>
    <a:effect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2E4A4E4-519C-406E-86F7-CC01B07906F0}" type="doc">
      <dgm:prSet loTypeId="urn:microsoft.com/office/officeart/2005/8/layout/matrix1" loCatId="matrix" qsTypeId="urn:microsoft.com/office/officeart/2005/8/quickstyle/simple1" qsCatId="simple" csTypeId="urn:microsoft.com/office/officeart/2005/8/colors/accent1_2" csCatId="accent1" phldr="1"/>
      <dgm:spPr/>
      <dgm:t>
        <a:bodyPr/>
        <a:lstStyle/>
        <a:p>
          <a:endParaRPr lang="es-ES"/>
        </a:p>
      </dgm:t>
    </dgm:pt>
    <dgm:pt modelId="{0FC348E5-75A7-4272-BACC-98024F6AE173}">
      <dgm:prSet phldrT="[Texto]" custT="1"/>
      <dgm:spPr>
        <a:solidFill>
          <a:srgbClr val="F0FDA1"/>
        </a:solidFill>
      </dgm:spPr>
      <dgm:t>
        <a:bodyPr/>
        <a:lstStyle/>
        <a:p>
          <a:r>
            <a:rPr lang="es-ES" sz="2400" dirty="0" smtClean="0"/>
            <a:t>2,5 millones de artículos científicos al año </a:t>
          </a:r>
        </a:p>
        <a:p>
          <a:r>
            <a:rPr lang="es-ES" sz="2400" dirty="0" smtClean="0"/>
            <a:t>En 25.000 revistas </a:t>
          </a:r>
          <a:r>
            <a:rPr lang="es-ES" sz="2400" i="1" dirty="0" smtClean="0"/>
            <a:t>peer-</a:t>
          </a:r>
          <a:r>
            <a:rPr lang="es-ES" sz="2400" i="1" dirty="0" err="1" smtClean="0"/>
            <a:t>review</a:t>
          </a:r>
          <a:endParaRPr lang="es-ES" sz="2400" i="1" dirty="0"/>
        </a:p>
      </dgm:t>
    </dgm:pt>
    <dgm:pt modelId="{1E06B822-3D1B-42F3-A2CD-2FD68E1C9673}" type="parTrans" cxnId="{B4AA2519-E8F0-4441-9894-1304A178EB25}">
      <dgm:prSet/>
      <dgm:spPr/>
      <dgm:t>
        <a:bodyPr/>
        <a:lstStyle/>
        <a:p>
          <a:endParaRPr lang="es-ES"/>
        </a:p>
      </dgm:t>
    </dgm:pt>
    <dgm:pt modelId="{92B178EF-7E8C-4F93-8A0E-8B8F09E972A6}" type="sibTrans" cxnId="{B4AA2519-E8F0-4441-9894-1304A178EB25}">
      <dgm:prSet/>
      <dgm:spPr/>
      <dgm:t>
        <a:bodyPr/>
        <a:lstStyle/>
        <a:p>
          <a:endParaRPr lang="es-ES"/>
        </a:p>
      </dgm:t>
    </dgm:pt>
    <dgm:pt modelId="{8EED008F-6FFE-4E4F-A3A7-DD7B3CC69416}">
      <dgm:prSet phldrT="[Texto]"/>
      <dgm:spPr>
        <a:solidFill>
          <a:srgbClr val="339933"/>
        </a:solidFill>
      </dgm:spPr>
      <dgm:t>
        <a:bodyPr anchor="t" anchorCtr="0"/>
        <a:lstStyle/>
        <a:p>
          <a:r>
            <a:rPr lang="es-ES" dirty="0" smtClean="0">
              <a:solidFill>
                <a:schemeClr val="bg1"/>
              </a:solidFill>
            </a:rPr>
            <a:t>Acceso</a:t>
          </a:r>
          <a:r>
            <a:rPr lang="es-ES" dirty="0" smtClean="0">
              <a:solidFill>
                <a:srgbClr val="FFC000"/>
              </a:solidFill>
            </a:rPr>
            <a:t> Libre</a:t>
          </a:r>
          <a:endParaRPr lang="es-ES" dirty="0">
            <a:solidFill>
              <a:srgbClr val="FFC000"/>
            </a:solidFill>
          </a:endParaRPr>
        </a:p>
      </dgm:t>
    </dgm:pt>
    <dgm:pt modelId="{2AB475E2-C082-4AC1-888B-6E7CE6712A6B}" type="parTrans" cxnId="{E64928BF-49B2-4BCA-A77A-F3F82F78FDDC}">
      <dgm:prSet/>
      <dgm:spPr/>
      <dgm:t>
        <a:bodyPr/>
        <a:lstStyle/>
        <a:p>
          <a:endParaRPr lang="es-ES"/>
        </a:p>
      </dgm:t>
    </dgm:pt>
    <dgm:pt modelId="{2D64CA32-8593-44CE-84BF-E394813B952D}" type="sibTrans" cxnId="{E64928BF-49B2-4BCA-A77A-F3F82F78FDDC}">
      <dgm:prSet/>
      <dgm:spPr/>
      <dgm:t>
        <a:bodyPr/>
        <a:lstStyle/>
        <a:p>
          <a:endParaRPr lang="es-ES"/>
        </a:p>
      </dgm:t>
    </dgm:pt>
    <dgm:pt modelId="{3739F02C-E8A4-4EF7-80CC-98D34A35ABE9}">
      <dgm:prSet phldrT="[Texto]"/>
      <dgm:spPr>
        <a:solidFill>
          <a:srgbClr val="92D050"/>
        </a:solidFill>
      </dgm:spPr>
      <dgm:t>
        <a:bodyPr anchor="t" anchorCtr="0"/>
        <a:lstStyle/>
        <a:p>
          <a:r>
            <a:rPr lang="es-ES" dirty="0" smtClean="0"/>
            <a:t>Permanente</a:t>
          </a:r>
          <a:endParaRPr lang="es-ES" dirty="0"/>
        </a:p>
      </dgm:t>
    </dgm:pt>
    <dgm:pt modelId="{F564AFFE-FBED-42C8-A7EA-E851645F9981}" type="parTrans" cxnId="{FF3FF0A4-E006-4E97-9832-0A31F527C995}">
      <dgm:prSet/>
      <dgm:spPr/>
      <dgm:t>
        <a:bodyPr/>
        <a:lstStyle/>
        <a:p>
          <a:endParaRPr lang="es-ES"/>
        </a:p>
      </dgm:t>
    </dgm:pt>
    <dgm:pt modelId="{3E1B9018-B283-4C5B-8B9C-B13E873A6447}" type="sibTrans" cxnId="{FF3FF0A4-E006-4E97-9832-0A31F527C995}">
      <dgm:prSet/>
      <dgm:spPr/>
      <dgm:t>
        <a:bodyPr/>
        <a:lstStyle/>
        <a:p>
          <a:endParaRPr lang="es-ES"/>
        </a:p>
      </dgm:t>
    </dgm:pt>
    <dgm:pt modelId="{BA3E116F-7AD9-4DD2-A469-EC319F091AB1}">
      <dgm:prSet phldrT="[Texto]"/>
      <dgm:spPr>
        <a:solidFill>
          <a:srgbClr val="00B050"/>
        </a:solidFill>
      </dgm:spPr>
      <dgm:t>
        <a:bodyPr/>
        <a:lstStyle/>
        <a:p>
          <a:endParaRPr lang="es-ES" dirty="0" smtClean="0"/>
        </a:p>
        <a:p>
          <a:r>
            <a:rPr lang="es-ES" dirty="0" smtClean="0"/>
            <a:t>Inmediato</a:t>
          </a:r>
          <a:endParaRPr lang="es-ES" dirty="0"/>
        </a:p>
      </dgm:t>
    </dgm:pt>
    <dgm:pt modelId="{209C8237-1319-4611-A03C-8F7DEB08DF4B}" type="parTrans" cxnId="{A373D178-DC4B-45F0-8974-5D45D9E69CEA}">
      <dgm:prSet/>
      <dgm:spPr/>
      <dgm:t>
        <a:bodyPr/>
        <a:lstStyle/>
        <a:p>
          <a:endParaRPr lang="es-ES"/>
        </a:p>
      </dgm:t>
    </dgm:pt>
    <dgm:pt modelId="{BCBC5F80-72FD-4FDE-98D1-72A265CDDA9D}" type="sibTrans" cxnId="{A373D178-DC4B-45F0-8974-5D45D9E69CEA}">
      <dgm:prSet/>
      <dgm:spPr/>
      <dgm:t>
        <a:bodyPr/>
        <a:lstStyle/>
        <a:p>
          <a:endParaRPr lang="es-ES"/>
        </a:p>
      </dgm:t>
    </dgm:pt>
    <dgm:pt modelId="{80467F3A-159C-4CD1-BEE9-9547FA98E610}">
      <dgm:prSet phldrT="[Texto]"/>
      <dgm:spPr>
        <a:solidFill>
          <a:srgbClr val="669900"/>
        </a:solidFill>
      </dgm:spPr>
      <dgm:t>
        <a:bodyPr/>
        <a:lstStyle/>
        <a:p>
          <a:endParaRPr lang="es-ES" dirty="0" smtClean="0"/>
        </a:p>
        <a:p>
          <a:r>
            <a:rPr lang="es-ES" dirty="0" smtClean="0"/>
            <a:t>Online</a:t>
          </a:r>
          <a:endParaRPr lang="es-ES" dirty="0"/>
        </a:p>
      </dgm:t>
    </dgm:pt>
    <dgm:pt modelId="{23C5C994-0A97-4CD9-B6F1-F32AFB3FB6B4}" type="parTrans" cxnId="{DC5E0718-C177-403E-91B6-0FF836A5FA8B}">
      <dgm:prSet/>
      <dgm:spPr/>
      <dgm:t>
        <a:bodyPr/>
        <a:lstStyle/>
        <a:p>
          <a:endParaRPr lang="es-ES"/>
        </a:p>
      </dgm:t>
    </dgm:pt>
    <dgm:pt modelId="{E31D8A17-46BA-4F0E-A721-F49CDE5101B8}" type="sibTrans" cxnId="{DC5E0718-C177-403E-91B6-0FF836A5FA8B}">
      <dgm:prSet/>
      <dgm:spPr/>
      <dgm:t>
        <a:bodyPr/>
        <a:lstStyle/>
        <a:p>
          <a:endParaRPr lang="es-ES"/>
        </a:p>
      </dgm:t>
    </dgm:pt>
    <dgm:pt modelId="{39E01952-754C-46B8-AFF5-928C2D64631C}" type="pres">
      <dgm:prSet presAssocID="{22E4A4E4-519C-406E-86F7-CC01B07906F0}" presName="diagram" presStyleCnt="0">
        <dgm:presLayoutVars>
          <dgm:chMax val="1"/>
          <dgm:dir/>
          <dgm:animLvl val="ctr"/>
          <dgm:resizeHandles val="exact"/>
        </dgm:presLayoutVars>
      </dgm:prSet>
      <dgm:spPr/>
      <dgm:t>
        <a:bodyPr/>
        <a:lstStyle/>
        <a:p>
          <a:endParaRPr lang="es-ES"/>
        </a:p>
      </dgm:t>
    </dgm:pt>
    <dgm:pt modelId="{CD906B77-5B9C-408D-9103-AB12170DBD56}" type="pres">
      <dgm:prSet presAssocID="{22E4A4E4-519C-406E-86F7-CC01B07906F0}" presName="matrix" presStyleCnt="0"/>
      <dgm:spPr/>
    </dgm:pt>
    <dgm:pt modelId="{9F89CEAC-0446-4884-8BFE-3C34ED3D2228}" type="pres">
      <dgm:prSet presAssocID="{22E4A4E4-519C-406E-86F7-CC01B07906F0}" presName="tile1" presStyleLbl="node1" presStyleIdx="0" presStyleCnt="4"/>
      <dgm:spPr/>
      <dgm:t>
        <a:bodyPr/>
        <a:lstStyle/>
        <a:p>
          <a:endParaRPr lang="es-ES"/>
        </a:p>
      </dgm:t>
    </dgm:pt>
    <dgm:pt modelId="{BE4027CF-DADD-4CDF-B37E-74EF416528F5}" type="pres">
      <dgm:prSet presAssocID="{22E4A4E4-519C-406E-86F7-CC01B07906F0}" presName="tile1text" presStyleLbl="node1" presStyleIdx="0" presStyleCnt="4">
        <dgm:presLayoutVars>
          <dgm:chMax val="0"/>
          <dgm:chPref val="0"/>
          <dgm:bulletEnabled val="1"/>
        </dgm:presLayoutVars>
      </dgm:prSet>
      <dgm:spPr/>
      <dgm:t>
        <a:bodyPr/>
        <a:lstStyle/>
        <a:p>
          <a:endParaRPr lang="es-ES"/>
        </a:p>
      </dgm:t>
    </dgm:pt>
    <dgm:pt modelId="{CF46FBE4-4BC4-49BF-963C-41FD4DCC5B9F}" type="pres">
      <dgm:prSet presAssocID="{22E4A4E4-519C-406E-86F7-CC01B07906F0}" presName="tile2" presStyleLbl="node1" presStyleIdx="1" presStyleCnt="4"/>
      <dgm:spPr/>
      <dgm:t>
        <a:bodyPr/>
        <a:lstStyle/>
        <a:p>
          <a:endParaRPr lang="es-ES"/>
        </a:p>
      </dgm:t>
    </dgm:pt>
    <dgm:pt modelId="{D75D5A9A-B9CC-4690-87E8-E324E562FB23}" type="pres">
      <dgm:prSet presAssocID="{22E4A4E4-519C-406E-86F7-CC01B07906F0}" presName="tile2text" presStyleLbl="node1" presStyleIdx="1" presStyleCnt="4">
        <dgm:presLayoutVars>
          <dgm:chMax val="0"/>
          <dgm:chPref val="0"/>
          <dgm:bulletEnabled val="1"/>
        </dgm:presLayoutVars>
      </dgm:prSet>
      <dgm:spPr/>
      <dgm:t>
        <a:bodyPr/>
        <a:lstStyle/>
        <a:p>
          <a:endParaRPr lang="es-ES"/>
        </a:p>
      </dgm:t>
    </dgm:pt>
    <dgm:pt modelId="{A63639A9-264D-4CE0-82E3-B09F39F789A4}" type="pres">
      <dgm:prSet presAssocID="{22E4A4E4-519C-406E-86F7-CC01B07906F0}" presName="tile3" presStyleLbl="node1" presStyleIdx="2" presStyleCnt="4"/>
      <dgm:spPr/>
      <dgm:t>
        <a:bodyPr/>
        <a:lstStyle/>
        <a:p>
          <a:endParaRPr lang="es-ES"/>
        </a:p>
      </dgm:t>
    </dgm:pt>
    <dgm:pt modelId="{C839B440-2875-4154-9233-10D783C5901C}" type="pres">
      <dgm:prSet presAssocID="{22E4A4E4-519C-406E-86F7-CC01B07906F0}" presName="tile3text" presStyleLbl="node1" presStyleIdx="2" presStyleCnt="4">
        <dgm:presLayoutVars>
          <dgm:chMax val="0"/>
          <dgm:chPref val="0"/>
          <dgm:bulletEnabled val="1"/>
        </dgm:presLayoutVars>
      </dgm:prSet>
      <dgm:spPr/>
      <dgm:t>
        <a:bodyPr/>
        <a:lstStyle/>
        <a:p>
          <a:endParaRPr lang="es-ES"/>
        </a:p>
      </dgm:t>
    </dgm:pt>
    <dgm:pt modelId="{0771E1AC-69A5-4A40-9A3F-50DD3FAD3942}" type="pres">
      <dgm:prSet presAssocID="{22E4A4E4-519C-406E-86F7-CC01B07906F0}" presName="tile4" presStyleLbl="node1" presStyleIdx="3" presStyleCnt="4"/>
      <dgm:spPr/>
      <dgm:t>
        <a:bodyPr/>
        <a:lstStyle/>
        <a:p>
          <a:endParaRPr lang="es-ES"/>
        </a:p>
      </dgm:t>
    </dgm:pt>
    <dgm:pt modelId="{3204E419-8810-496D-81DB-1053DB93D9C5}" type="pres">
      <dgm:prSet presAssocID="{22E4A4E4-519C-406E-86F7-CC01B07906F0}" presName="tile4text" presStyleLbl="node1" presStyleIdx="3" presStyleCnt="4">
        <dgm:presLayoutVars>
          <dgm:chMax val="0"/>
          <dgm:chPref val="0"/>
          <dgm:bulletEnabled val="1"/>
        </dgm:presLayoutVars>
      </dgm:prSet>
      <dgm:spPr/>
      <dgm:t>
        <a:bodyPr/>
        <a:lstStyle/>
        <a:p>
          <a:endParaRPr lang="es-ES"/>
        </a:p>
      </dgm:t>
    </dgm:pt>
    <dgm:pt modelId="{6615354D-CB6B-4980-84B2-426AFBD9377F}" type="pres">
      <dgm:prSet presAssocID="{22E4A4E4-519C-406E-86F7-CC01B07906F0}" presName="centerTile" presStyleLbl="fgShp" presStyleIdx="0" presStyleCnt="1" custScaleX="250830" custScaleY="165841" custLinFactNeighborX="0" custLinFactNeighborY="0">
        <dgm:presLayoutVars>
          <dgm:chMax val="0"/>
          <dgm:chPref val="0"/>
        </dgm:presLayoutVars>
      </dgm:prSet>
      <dgm:spPr/>
      <dgm:t>
        <a:bodyPr/>
        <a:lstStyle/>
        <a:p>
          <a:endParaRPr lang="es-ES"/>
        </a:p>
      </dgm:t>
    </dgm:pt>
  </dgm:ptLst>
  <dgm:cxnLst>
    <dgm:cxn modelId="{DC5E0718-C177-403E-91B6-0FF836A5FA8B}" srcId="{0FC348E5-75A7-4272-BACC-98024F6AE173}" destId="{80467F3A-159C-4CD1-BEE9-9547FA98E610}" srcOrd="3" destOrd="0" parTransId="{23C5C994-0A97-4CD9-B6F1-F32AFB3FB6B4}" sibTransId="{E31D8A17-46BA-4F0E-A721-F49CDE5101B8}"/>
    <dgm:cxn modelId="{E0D5CB65-536B-49CE-97D4-FEF5EBB25CA6}" type="presOf" srcId="{80467F3A-159C-4CD1-BEE9-9547FA98E610}" destId="{3204E419-8810-496D-81DB-1053DB93D9C5}" srcOrd="1" destOrd="0" presId="urn:microsoft.com/office/officeart/2005/8/layout/matrix1"/>
    <dgm:cxn modelId="{FF3FF0A4-E006-4E97-9832-0A31F527C995}" srcId="{0FC348E5-75A7-4272-BACC-98024F6AE173}" destId="{3739F02C-E8A4-4EF7-80CC-98D34A35ABE9}" srcOrd="1" destOrd="0" parTransId="{F564AFFE-FBED-42C8-A7EA-E851645F9981}" sibTransId="{3E1B9018-B283-4C5B-8B9C-B13E873A6447}"/>
    <dgm:cxn modelId="{4B5F26AE-2B66-4917-BD3D-2B119C5DD0ED}" type="presOf" srcId="{BA3E116F-7AD9-4DD2-A469-EC319F091AB1}" destId="{A63639A9-264D-4CE0-82E3-B09F39F789A4}" srcOrd="0" destOrd="0" presId="urn:microsoft.com/office/officeart/2005/8/layout/matrix1"/>
    <dgm:cxn modelId="{B4AA2519-E8F0-4441-9894-1304A178EB25}" srcId="{22E4A4E4-519C-406E-86F7-CC01B07906F0}" destId="{0FC348E5-75A7-4272-BACC-98024F6AE173}" srcOrd="0" destOrd="0" parTransId="{1E06B822-3D1B-42F3-A2CD-2FD68E1C9673}" sibTransId="{92B178EF-7E8C-4F93-8A0E-8B8F09E972A6}"/>
    <dgm:cxn modelId="{9E42F4A3-D198-4999-A700-4B9B2B3E65CF}" type="presOf" srcId="{3739F02C-E8A4-4EF7-80CC-98D34A35ABE9}" destId="{CF46FBE4-4BC4-49BF-963C-41FD4DCC5B9F}" srcOrd="0" destOrd="0" presId="urn:microsoft.com/office/officeart/2005/8/layout/matrix1"/>
    <dgm:cxn modelId="{2FD23322-38FC-4AFE-9DB4-A64399BE23CA}" type="presOf" srcId="{0FC348E5-75A7-4272-BACC-98024F6AE173}" destId="{6615354D-CB6B-4980-84B2-426AFBD9377F}" srcOrd="0" destOrd="0" presId="urn:microsoft.com/office/officeart/2005/8/layout/matrix1"/>
    <dgm:cxn modelId="{94ED90EA-235C-411C-847E-9600ADD48A95}" type="presOf" srcId="{3739F02C-E8A4-4EF7-80CC-98D34A35ABE9}" destId="{D75D5A9A-B9CC-4690-87E8-E324E562FB23}" srcOrd="1" destOrd="0" presId="urn:microsoft.com/office/officeart/2005/8/layout/matrix1"/>
    <dgm:cxn modelId="{6F6C639C-08C4-4ABF-877E-0B10C70DFF80}" type="presOf" srcId="{22E4A4E4-519C-406E-86F7-CC01B07906F0}" destId="{39E01952-754C-46B8-AFF5-928C2D64631C}" srcOrd="0" destOrd="0" presId="urn:microsoft.com/office/officeart/2005/8/layout/matrix1"/>
    <dgm:cxn modelId="{A373D178-DC4B-45F0-8974-5D45D9E69CEA}" srcId="{0FC348E5-75A7-4272-BACC-98024F6AE173}" destId="{BA3E116F-7AD9-4DD2-A469-EC319F091AB1}" srcOrd="2" destOrd="0" parTransId="{209C8237-1319-4611-A03C-8F7DEB08DF4B}" sibTransId="{BCBC5F80-72FD-4FDE-98D1-72A265CDDA9D}"/>
    <dgm:cxn modelId="{10F8A604-AD27-4400-BAB5-9752FA164FB0}" type="presOf" srcId="{8EED008F-6FFE-4E4F-A3A7-DD7B3CC69416}" destId="{9F89CEAC-0446-4884-8BFE-3C34ED3D2228}" srcOrd="0" destOrd="0" presId="urn:microsoft.com/office/officeart/2005/8/layout/matrix1"/>
    <dgm:cxn modelId="{E64928BF-49B2-4BCA-A77A-F3F82F78FDDC}" srcId="{0FC348E5-75A7-4272-BACC-98024F6AE173}" destId="{8EED008F-6FFE-4E4F-A3A7-DD7B3CC69416}" srcOrd="0" destOrd="0" parTransId="{2AB475E2-C082-4AC1-888B-6E7CE6712A6B}" sibTransId="{2D64CA32-8593-44CE-84BF-E394813B952D}"/>
    <dgm:cxn modelId="{0607B9CA-960B-4E72-A604-2B6E96B80E21}" type="presOf" srcId="{BA3E116F-7AD9-4DD2-A469-EC319F091AB1}" destId="{C839B440-2875-4154-9233-10D783C5901C}" srcOrd="1" destOrd="0" presId="urn:microsoft.com/office/officeart/2005/8/layout/matrix1"/>
    <dgm:cxn modelId="{CB0308C1-EA10-4BC1-8C95-767A6CE93EF7}" type="presOf" srcId="{80467F3A-159C-4CD1-BEE9-9547FA98E610}" destId="{0771E1AC-69A5-4A40-9A3F-50DD3FAD3942}" srcOrd="0" destOrd="0" presId="urn:microsoft.com/office/officeart/2005/8/layout/matrix1"/>
    <dgm:cxn modelId="{A8FFCDAC-EE3F-490F-868C-4A6B0179C0AA}" type="presOf" srcId="{8EED008F-6FFE-4E4F-A3A7-DD7B3CC69416}" destId="{BE4027CF-DADD-4CDF-B37E-74EF416528F5}" srcOrd="1" destOrd="0" presId="urn:microsoft.com/office/officeart/2005/8/layout/matrix1"/>
    <dgm:cxn modelId="{4CF44F32-2138-43DD-BE62-3D2AF3D7329F}" type="presParOf" srcId="{39E01952-754C-46B8-AFF5-928C2D64631C}" destId="{CD906B77-5B9C-408D-9103-AB12170DBD56}" srcOrd="0" destOrd="0" presId="urn:microsoft.com/office/officeart/2005/8/layout/matrix1"/>
    <dgm:cxn modelId="{9E380BCA-C4A7-4B2B-ADC5-F32A7BDF5CB6}" type="presParOf" srcId="{CD906B77-5B9C-408D-9103-AB12170DBD56}" destId="{9F89CEAC-0446-4884-8BFE-3C34ED3D2228}" srcOrd="0" destOrd="0" presId="urn:microsoft.com/office/officeart/2005/8/layout/matrix1"/>
    <dgm:cxn modelId="{8594C1BF-EF2C-4123-98C4-5B19E317DA68}" type="presParOf" srcId="{CD906B77-5B9C-408D-9103-AB12170DBD56}" destId="{BE4027CF-DADD-4CDF-B37E-74EF416528F5}" srcOrd="1" destOrd="0" presId="urn:microsoft.com/office/officeart/2005/8/layout/matrix1"/>
    <dgm:cxn modelId="{53CBCFCE-E94C-4D27-9025-9EA20532C7F1}" type="presParOf" srcId="{CD906B77-5B9C-408D-9103-AB12170DBD56}" destId="{CF46FBE4-4BC4-49BF-963C-41FD4DCC5B9F}" srcOrd="2" destOrd="0" presId="urn:microsoft.com/office/officeart/2005/8/layout/matrix1"/>
    <dgm:cxn modelId="{75A1E205-2105-473D-9EA5-D6334B3C2233}" type="presParOf" srcId="{CD906B77-5B9C-408D-9103-AB12170DBD56}" destId="{D75D5A9A-B9CC-4690-87E8-E324E562FB23}" srcOrd="3" destOrd="0" presId="urn:microsoft.com/office/officeart/2005/8/layout/matrix1"/>
    <dgm:cxn modelId="{050F16C4-339B-41FF-BAAF-5B42ADE4D5E2}" type="presParOf" srcId="{CD906B77-5B9C-408D-9103-AB12170DBD56}" destId="{A63639A9-264D-4CE0-82E3-B09F39F789A4}" srcOrd="4" destOrd="0" presId="urn:microsoft.com/office/officeart/2005/8/layout/matrix1"/>
    <dgm:cxn modelId="{ADBAD47E-86C4-4777-9662-B63077A0180C}" type="presParOf" srcId="{CD906B77-5B9C-408D-9103-AB12170DBD56}" destId="{C839B440-2875-4154-9233-10D783C5901C}" srcOrd="5" destOrd="0" presId="urn:microsoft.com/office/officeart/2005/8/layout/matrix1"/>
    <dgm:cxn modelId="{62B1E253-9BBB-4F8A-873C-B6CF10945503}" type="presParOf" srcId="{CD906B77-5B9C-408D-9103-AB12170DBD56}" destId="{0771E1AC-69A5-4A40-9A3F-50DD3FAD3942}" srcOrd="6" destOrd="0" presId="urn:microsoft.com/office/officeart/2005/8/layout/matrix1"/>
    <dgm:cxn modelId="{C0E23D50-48A5-45FF-8781-23AB1F622157}" type="presParOf" srcId="{CD906B77-5B9C-408D-9103-AB12170DBD56}" destId="{3204E419-8810-496D-81DB-1053DB93D9C5}" srcOrd="7" destOrd="0" presId="urn:microsoft.com/office/officeart/2005/8/layout/matrix1"/>
    <dgm:cxn modelId="{021B53F0-2B65-4E97-B948-91DA36EAF54F}" type="presParOf" srcId="{39E01952-754C-46B8-AFF5-928C2D64631C}" destId="{6615354D-CB6B-4980-84B2-426AFBD9377F}" srcOrd="1" destOrd="0" presId="urn:microsoft.com/office/officeart/2005/8/layout/matrix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103EEE-8B51-45F2-BB0C-EDE404920E38}">
      <dsp:nvSpPr>
        <dsp:cNvPr id="0" name=""/>
        <dsp:cNvSpPr/>
      </dsp:nvSpPr>
      <dsp:spPr>
        <a:xfrm>
          <a:off x="3145173" y="0"/>
          <a:ext cx="2273980" cy="2274326"/>
        </a:xfrm>
        <a:prstGeom prst="circularArrow">
          <a:avLst>
            <a:gd name="adj1" fmla="val 10980"/>
            <a:gd name="adj2" fmla="val 1142322"/>
            <a:gd name="adj3" fmla="val 4500000"/>
            <a:gd name="adj4" fmla="val 10800000"/>
            <a:gd name="adj5" fmla="val 12500"/>
          </a:avLst>
        </a:prstGeom>
        <a:solidFill>
          <a:srgbClr val="002060"/>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sp>
    <dsp:sp modelId="{0BF05FDF-79EB-4F71-9F8F-B1F7BD0FF1FF}">
      <dsp:nvSpPr>
        <dsp:cNvPr id="0" name=""/>
        <dsp:cNvSpPr/>
      </dsp:nvSpPr>
      <dsp:spPr>
        <a:xfrm>
          <a:off x="3647797" y="748555"/>
          <a:ext cx="1263606" cy="6316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es-ES" sz="1300" kern="1200" dirty="0" smtClean="0"/>
            <a:t>Publicación científica con revisión por pares</a:t>
          </a:r>
          <a:endParaRPr lang="es-ES" sz="1300" kern="1200" dirty="0"/>
        </a:p>
      </dsp:txBody>
      <dsp:txXfrm>
        <a:off x="3647797" y="748555"/>
        <a:ext cx="1263606" cy="631652"/>
      </dsp:txXfrm>
    </dsp:sp>
    <dsp:sp modelId="{586CDD5B-923A-4390-95CE-29596C0D1D3C}">
      <dsp:nvSpPr>
        <dsp:cNvPr id="0" name=""/>
        <dsp:cNvSpPr/>
      </dsp:nvSpPr>
      <dsp:spPr>
        <a:xfrm>
          <a:off x="2469900" y="1306769"/>
          <a:ext cx="2273980" cy="2274326"/>
        </a:xfrm>
        <a:prstGeom prst="leftCircularArrow">
          <a:avLst>
            <a:gd name="adj1" fmla="val 10980"/>
            <a:gd name="adj2" fmla="val 1142322"/>
            <a:gd name="adj3" fmla="val 6300000"/>
            <a:gd name="adj4" fmla="val 18900000"/>
            <a:gd name="adj5" fmla="val 12500"/>
          </a:avLst>
        </a:prstGeom>
        <a:solidFill>
          <a:schemeClr val="accent5">
            <a:hueOff val="-4966938"/>
            <a:satOff val="19906"/>
            <a:lumOff val="4314"/>
            <a:alphaOff val="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sp>
    <dsp:sp modelId="{59B21BCF-3382-44B4-B1A2-642D8198E320}">
      <dsp:nvSpPr>
        <dsp:cNvPr id="0" name=""/>
        <dsp:cNvSpPr/>
      </dsp:nvSpPr>
      <dsp:spPr>
        <a:xfrm>
          <a:off x="3018770" y="2135428"/>
          <a:ext cx="1263606" cy="6316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es-ES" sz="1300" kern="1200" dirty="0" smtClean="0"/>
            <a:t>Crisis de precios</a:t>
          </a:r>
          <a:endParaRPr lang="es-ES" sz="1300" kern="1200" dirty="0"/>
        </a:p>
      </dsp:txBody>
      <dsp:txXfrm>
        <a:off x="3018770" y="2135428"/>
        <a:ext cx="1263606" cy="631652"/>
      </dsp:txXfrm>
    </dsp:sp>
    <dsp:sp modelId="{F6E75B5E-37C8-4149-9F5D-F4F38B6A6514}">
      <dsp:nvSpPr>
        <dsp:cNvPr id="0" name=""/>
        <dsp:cNvSpPr/>
      </dsp:nvSpPr>
      <dsp:spPr>
        <a:xfrm>
          <a:off x="3307021" y="2769915"/>
          <a:ext cx="1953701" cy="1954484"/>
        </a:xfrm>
        <a:prstGeom prst="blockArc">
          <a:avLst>
            <a:gd name="adj1" fmla="val 13500000"/>
            <a:gd name="adj2" fmla="val 10800000"/>
            <a:gd name="adj3" fmla="val 12740"/>
          </a:avLst>
        </a:prstGeom>
        <a:solidFill>
          <a:srgbClr val="FF6600"/>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sp>
    <dsp:sp modelId="{B0999F37-3064-40D6-B08E-CD5E4215289B}">
      <dsp:nvSpPr>
        <dsp:cNvPr id="0" name=""/>
        <dsp:cNvSpPr/>
      </dsp:nvSpPr>
      <dsp:spPr>
        <a:xfrm>
          <a:off x="3650787" y="3451646"/>
          <a:ext cx="1263606" cy="6316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es-ES" sz="1300" kern="1200" dirty="0" smtClean="0"/>
            <a:t>Open </a:t>
          </a:r>
          <a:r>
            <a:rPr lang="es-ES" sz="1300" kern="1200" dirty="0" err="1" smtClean="0"/>
            <a:t>access</a:t>
          </a:r>
          <a:endParaRPr lang="es-ES" sz="1300" kern="1200" dirty="0"/>
        </a:p>
      </dsp:txBody>
      <dsp:txXfrm>
        <a:off x="3650787" y="3451646"/>
        <a:ext cx="1263606" cy="63165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F89CEAC-0446-4884-8BFE-3C34ED3D2228}">
      <dsp:nvSpPr>
        <dsp:cNvPr id="0" name=""/>
        <dsp:cNvSpPr/>
      </dsp:nvSpPr>
      <dsp:spPr>
        <a:xfrm rot="16200000">
          <a:off x="925909" y="-925909"/>
          <a:ext cx="2262981" cy="4114799"/>
        </a:xfrm>
        <a:prstGeom prst="round1Rect">
          <a:avLst/>
        </a:prstGeom>
        <a:solidFill>
          <a:srgbClr val="33993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8920" tIns="248920" rIns="248920" bIns="248920" numCol="1" spcCol="1270" anchor="t" anchorCtr="0">
          <a:noAutofit/>
        </a:bodyPr>
        <a:lstStyle/>
        <a:p>
          <a:pPr lvl="0" algn="ctr" defTabSz="1555750">
            <a:lnSpc>
              <a:spcPct val="90000"/>
            </a:lnSpc>
            <a:spcBef>
              <a:spcPct val="0"/>
            </a:spcBef>
            <a:spcAft>
              <a:spcPct val="35000"/>
            </a:spcAft>
          </a:pPr>
          <a:r>
            <a:rPr lang="es-ES" sz="3500" kern="1200" dirty="0" smtClean="0">
              <a:solidFill>
                <a:schemeClr val="bg1"/>
              </a:solidFill>
            </a:rPr>
            <a:t>Acceso</a:t>
          </a:r>
          <a:r>
            <a:rPr lang="es-ES" sz="3500" kern="1200" dirty="0" smtClean="0">
              <a:solidFill>
                <a:srgbClr val="FFC000"/>
              </a:solidFill>
            </a:rPr>
            <a:t> Libre</a:t>
          </a:r>
          <a:endParaRPr lang="es-ES" sz="3500" kern="1200" dirty="0">
            <a:solidFill>
              <a:srgbClr val="FFC000"/>
            </a:solidFill>
          </a:endParaRPr>
        </a:p>
      </dsp:txBody>
      <dsp:txXfrm rot="5400000">
        <a:off x="0" y="0"/>
        <a:ext cx="4114799" cy="1697236"/>
      </dsp:txXfrm>
    </dsp:sp>
    <dsp:sp modelId="{CF46FBE4-4BC4-49BF-963C-41FD4DCC5B9F}">
      <dsp:nvSpPr>
        <dsp:cNvPr id="0" name=""/>
        <dsp:cNvSpPr/>
      </dsp:nvSpPr>
      <dsp:spPr>
        <a:xfrm>
          <a:off x="4114799" y="0"/>
          <a:ext cx="4114799" cy="2262981"/>
        </a:xfrm>
        <a:prstGeom prst="round1Rect">
          <a:avLst/>
        </a:prstGeom>
        <a:solidFill>
          <a:srgbClr val="92D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8920" tIns="248920" rIns="248920" bIns="248920" numCol="1" spcCol="1270" anchor="t" anchorCtr="0">
          <a:noAutofit/>
        </a:bodyPr>
        <a:lstStyle/>
        <a:p>
          <a:pPr lvl="0" algn="ctr" defTabSz="1555750">
            <a:lnSpc>
              <a:spcPct val="90000"/>
            </a:lnSpc>
            <a:spcBef>
              <a:spcPct val="0"/>
            </a:spcBef>
            <a:spcAft>
              <a:spcPct val="35000"/>
            </a:spcAft>
          </a:pPr>
          <a:r>
            <a:rPr lang="es-ES" sz="3500" kern="1200" dirty="0" smtClean="0"/>
            <a:t>Permanente</a:t>
          </a:r>
          <a:endParaRPr lang="es-ES" sz="3500" kern="1200" dirty="0"/>
        </a:p>
      </dsp:txBody>
      <dsp:txXfrm>
        <a:off x="4114799" y="0"/>
        <a:ext cx="4114799" cy="1697236"/>
      </dsp:txXfrm>
    </dsp:sp>
    <dsp:sp modelId="{A63639A9-264D-4CE0-82E3-B09F39F789A4}">
      <dsp:nvSpPr>
        <dsp:cNvPr id="0" name=""/>
        <dsp:cNvSpPr/>
      </dsp:nvSpPr>
      <dsp:spPr>
        <a:xfrm rot="10800000">
          <a:off x="0" y="2262981"/>
          <a:ext cx="4114799" cy="2262981"/>
        </a:xfrm>
        <a:prstGeom prst="round1Rect">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8920" tIns="248920" rIns="248920" bIns="248920" numCol="1" spcCol="1270" anchor="ctr" anchorCtr="0">
          <a:noAutofit/>
        </a:bodyPr>
        <a:lstStyle/>
        <a:p>
          <a:pPr lvl="0" algn="ctr" defTabSz="1555750">
            <a:lnSpc>
              <a:spcPct val="90000"/>
            </a:lnSpc>
            <a:spcBef>
              <a:spcPct val="0"/>
            </a:spcBef>
            <a:spcAft>
              <a:spcPct val="35000"/>
            </a:spcAft>
          </a:pPr>
          <a:endParaRPr lang="es-ES" sz="3500" kern="1200" dirty="0" smtClean="0"/>
        </a:p>
        <a:p>
          <a:pPr lvl="0" algn="ctr" defTabSz="1555750">
            <a:lnSpc>
              <a:spcPct val="90000"/>
            </a:lnSpc>
            <a:spcBef>
              <a:spcPct val="0"/>
            </a:spcBef>
            <a:spcAft>
              <a:spcPct val="35000"/>
            </a:spcAft>
          </a:pPr>
          <a:r>
            <a:rPr lang="es-ES" sz="3500" kern="1200" dirty="0" smtClean="0"/>
            <a:t>Inmediato</a:t>
          </a:r>
          <a:endParaRPr lang="es-ES" sz="3500" kern="1200" dirty="0"/>
        </a:p>
      </dsp:txBody>
      <dsp:txXfrm rot="10800000">
        <a:off x="0" y="2828726"/>
        <a:ext cx="4114799" cy="1697236"/>
      </dsp:txXfrm>
    </dsp:sp>
    <dsp:sp modelId="{0771E1AC-69A5-4A40-9A3F-50DD3FAD3942}">
      <dsp:nvSpPr>
        <dsp:cNvPr id="0" name=""/>
        <dsp:cNvSpPr/>
      </dsp:nvSpPr>
      <dsp:spPr>
        <a:xfrm rot="5400000">
          <a:off x="5040709" y="1337072"/>
          <a:ext cx="2262981" cy="4114799"/>
        </a:xfrm>
        <a:prstGeom prst="round1Rect">
          <a:avLst/>
        </a:prstGeom>
        <a:solidFill>
          <a:srgbClr val="6699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8920" tIns="248920" rIns="248920" bIns="248920" numCol="1" spcCol="1270" anchor="ctr" anchorCtr="0">
          <a:noAutofit/>
        </a:bodyPr>
        <a:lstStyle/>
        <a:p>
          <a:pPr lvl="0" algn="ctr" defTabSz="1555750">
            <a:lnSpc>
              <a:spcPct val="90000"/>
            </a:lnSpc>
            <a:spcBef>
              <a:spcPct val="0"/>
            </a:spcBef>
            <a:spcAft>
              <a:spcPct val="35000"/>
            </a:spcAft>
          </a:pPr>
          <a:endParaRPr lang="es-ES" sz="3500" kern="1200" dirty="0" smtClean="0"/>
        </a:p>
        <a:p>
          <a:pPr lvl="0" algn="ctr" defTabSz="1555750">
            <a:lnSpc>
              <a:spcPct val="90000"/>
            </a:lnSpc>
            <a:spcBef>
              <a:spcPct val="0"/>
            </a:spcBef>
            <a:spcAft>
              <a:spcPct val="35000"/>
            </a:spcAft>
          </a:pPr>
          <a:r>
            <a:rPr lang="es-ES" sz="3500" kern="1200" dirty="0" smtClean="0"/>
            <a:t>Online</a:t>
          </a:r>
          <a:endParaRPr lang="es-ES" sz="3500" kern="1200" dirty="0"/>
        </a:p>
      </dsp:txBody>
      <dsp:txXfrm rot="-5400000">
        <a:off x="4114800" y="2828725"/>
        <a:ext cx="4114799" cy="1697236"/>
      </dsp:txXfrm>
    </dsp:sp>
    <dsp:sp modelId="{6615354D-CB6B-4980-84B2-426AFBD9377F}">
      <dsp:nvSpPr>
        <dsp:cNvPr id="0" name=""/>
        <dsp:cNvSpPr/>
      </dsp:nvSpPr>
      <dsp:spPr>
        <a:xfrm>
          <a:off x="1018454" y="1324743"/>
          <a:ext cx="6192691" cy="1876475"/>
        </a:xfrm>
        <a:prstGeom prst="roundRect">
          <a:avLst/>
        </a:prstGeom>
        <a:solidFill>
          <a:srgbClr val="F0FDA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s-ES" sz="2400" kern="1200" dirty="0" smtClean="0"/>
            <a:t>2,5 millones de artículos científicos al año </a:t>
          </a:r>
        </a:p>
        <a:p>
          <a:pPr lvl="0" algn="ctr" defTabSz="1066800">
            <a:lnSpc>
              <a:spcPct val="90000"/>
            </a:lnSpc>
            <a:spcBef>
              <a:spcPct val="0"/>
            </a:spcBef>
            <a:spcAft>
              <a:spcPct val="35000"/>
            </a:spcAft>
          </a:pPr>
          <a:r>
            <a:rPr lang="es-ES" sz="2400" kern="1200" dirty="0" smtClean="0"/>
            <a:t>En 25.000 revistas </a:t>
          </a:r>
          <a:r>
            <a:rPr lang="es-ES" sz="2400" i="1" kern="1200" dirty="0" smtClean="0"/>
            <a:t>peer-</a:t>
          </a:r>
          <a:r>
            <a:rPr lang="es-ES" sz="2400" i="1" kern="1200" dirty="0" err="1" smtClean="0"/>
            <a:t>review</a:t>
          </a:r>
          <a:endParaRPr lang="es-ES" sz="2400" i="1" kern="1200" dirty="0"/>
        </a:p>
      </dsp:txBody>
      <dsp:txXfrm>
        <a:off x="1110056" y="1416345"/>
        <a:ext cx="6009487" cy="1693271"/>
      </dsp:txXfrm>
    </dsp:sp>
  </dsp:spTree>
</dsp:drawing>
</file>

<file path=ppt/diagrams/layout1.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5">
  <dgm:title val=""/>
  <dgm:desc val=""/>
  <dgm:catLst>
    <dgm:cat type="3D" pri="11500"/>
  </dgm:catLst>
  <dgm:scene3d>
    <a:camera prst="isometricOffAxis2Left" zoom="95000"/>
    <a:lightRig rig="flat" dir="t"/>
  </dgm:scene3d>
  <dgm:styleLbl name="node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381000" contourW="38100" prstMaterial="matte">
      <a:contourClr>
        <a:schemeClr val="lt1"/>
      </a:contourClr>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z="5715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381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52400" extrusionH="1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z="-38100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381000" prstMaterial="matte"/>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400500" extrusionH="6350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150" extrusionH="12700" prstMaterial="flat">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extrusionH="12700" prstMaterial="flat">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63500" extrusionH="6350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400500" extrusionH="63500" contourW="12700" prstMaterial="matte">
      <a:contourClr>
        <a:schemeClr val="lt1"/>
      </a:contourClr>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40050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4005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15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5934D56-9952-4227-8697-44D9F7B3AA4A}" type="datetimeFigureOut">
              <a:rPr lang="es-ES" smtClean="0"/>
              <a:t>20/02/2015</a:t>
            </a:fld>
            <a:endParaRPr lang="es-ES"/>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E84077A-766A-4BC9-8B2D-8E451106FA7D}" type="slidenum">
              <a:rPr lang="es-ES" smtClean="0"/>
              <a:t>‹Nº›</a:t>
            </a:fld>
            <a:endParaRPr lang="es-ES"/>
          </a:p>
        </p:txBody>
      </p:sp>
    </p:spTree>
    <p:extLst>
      <p:ext uri="{BB962C8B-B14F-4D97-AF65-F5344CB8AC3E}">
        <p14:creationId xmlns:p14="http://schemas.microsoft.com/office/powerpoint/2010/main" val="40202269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www2.lse.ac.uk/library/versions/VERSIONS_Toolkit_v1_final.pdf" TargetMode="External"/><Relationship Id="rId2" Type="http://schemas.openxmlformats.org/officeDocument/2006/relationships/slide" Target="../slides/slide45.xml"/><Relationship Id="rId1" Type="http://schemas.openxmlformats.org/officeDocument/2006/relationships/notesMaster" Target="../notesMasters/notesMaster1.xml"/><Relationship Id="rId6" Type="http://schemas.openxmlformats.org/officeDocument/2006/relationships/hyperlink" Target="http://www.jisc.ac.uk/uploaded_documents/RIVER%20Final%20Report.pdf" TargetMode="External"/><Relationship Id="rId5" Type="http://schemas.openxmlformats.org/officeDocument/2006/relationships/hyperlink" Target="http://www.niso.org/publications/rp/RP-8-2008.pdf" TargetMode="External"/><Relationship Id="rId4" Type="http://schemas.openxmlformats.org/officeDocument/2006/relationships/hyperlink" Target="http://www.crossref.org/02publishers/glossary.html" TargetMode="Externa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3" Type="http://schemas.openxmlformats.org/officeDocument/2006/relationships/hyperlink" Target="http://copyrighttoolbox.surf.nl/copyrighttoolbox/authors/licence/" TargetMode="External"/><Relationship Id="rId2" Type="http://schemas.openxmlformats.org/officeDocument/2006/relationships/slide" Target="../slides/slide95.xml"/><Relationship Id="rId1" Type="http://schemas.openxmlformats.org/officeDocument/2006/relationships/notesMaster" Target="../notesMasters/notesMaster1.xml"/><Relationship Id="rId6" Type="http://schemas.openxmlformats.org/officeDocument/2006/relationships/hyperlink" Target="http://oad.simmons.edu/oadwiki/Author_addenda" TargetMode="External"/><Relationship Id="rId5" Type="http://schemas.openxmlformats.org/officeDocument/2006/relationships/hyperlink" Target="http://www.arl.org/sparc/author/addendum.shtml" TargetMode="External"/><Relationship Id="rId4" Type="http://schemas.openxmlformats.org/officeDocument/2006/relationships/hyperlink" Target="http://scholars.sciencecommons.org/" TargetMode="External"/></Relationships>
</file>

<file path=ppt/notesSlides/_rels/notesSlide34.xml.rels><?xml version="1.0" encoding="UTF-8" standalone="yes"?>
<Relationships xmlns="http://schemas.openxmlformats.org/package/2006/relationships"><Relationship Id="rId3" Type="http://schemas.openxmlformats.org/officeDocument/2006/relationships/hyperlink" Target="http://copyrighttoolbox.surf.nl/copyrighttoolbox/authors/licence/" TargetMode="External"/><Relationship Id="rId2" Type="http://schemas.openxmlformats.org/officeDocument/2006/relationships/slide" Target="../slides/slide97.xml"/><Relationship Id="rId1" Type="http://schemas.openxmlformats.org/officeDocument/2006/relationships/notesMaster" Target="../notesMasters/notesMaster1.xml"/><Relationship Id="rId6" Type="http://schemas.openxmlformats.org/officeDocument/2006/relationships/hyperlink" Target="http://oad.simmons.edu/oadwiki/Author_addenda" TargetMode="External"/><Relationship Id="rId5" Type="http://schemas.openxmlformats.org/officeDocument/2006/relationships/hyperlink" Target="http://www.arl.org/sparc/author/addendum.shtml" TargetMode="External"/><Relationship Id="rId4" Type="http://schemas.openxmlformats.org/officeDocument/2006/relationships/hyperlink" Target="http://scholars.sciencecommons.org/" TargetMode="Externa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3" Type="http://schemas.openxmlformats.org/officeDocument/2006/relationships/hyperlink" Target="http://www2.lse.ac.uk/library/versions/VERSIONS_Toolkit_v1_final.pdf" TargetMode="External"/><Relationship Id="rId2" Type="http://schemas.openxmlformats.org/officeDocument/2006/relationships/slide" Target="../slides/slide105.xml"/><Relationship Id="rId1" Type="http://schemas.openxmlformats.org/officeDocument/2006/relationships/notesMaster" Target="../notesMasters/notesMaster1.xml"/><Relationship Id="rId6" Type="http://schemas.openxmlformats.org/officeDocument/2006/relationships/hyperlink" Target="http://www.jisc.ac.uk/uploaded_documents/RIVER%20Final%20Report.pdf" TargetMode="External"/><Relationship Id="rId5" Type="http://schemas.openxmlformats.org/officeDocument/2006/relationships/hyperlink" Target="http://www.niso.org/publications/rp/RP-8-2008.pdf" TargetMode="External"/><Relationship Id="rId4" Type="http://schemas.openxmlformats.org/officeDocument/2006/relationships/hyperlink" Target="http://www.crossref.org/02publishers/glossary.html" TargetMode="Externa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Correo enviado a la comunidad UPV por vicerrectorado en diciembre de 2012</a:t>
            </a:r>
            <a:endParaRPr lang="es-ES" dirty="0"/>
          </a:p>
        </p:txBody>
      </p:sp>
      <p:sp>
        <p:nvSpPr>
          <p:cNvPr id="4" name="3 Marcador de número de diapositiva"/>
          <p:cNvSpPr>
            <a:spLocks noGrp="1"/>
          </p:cNvSpPr>
          <p:nvPr>
            <p:ph type="sldNum" sz="quarter" idx="10"/>
          </p:nvPr>
        </p:nvSpPr>
        <p:spPr/>
        <p:txBody>
          <a:bodyPr/>
          <a:lstStyle/>
          <a:p>
            <a:fld id="{0E84077A-766A-4BC9-8B2D-8E451106FA7D}" type="slidenum">
              <a:rPr lang="es-ES" smtClean="0"/>
              <a:t>4</a:t>
            </a:fld>
            <a:endParaRPr lang="es-ES"/>
          </a:p>
        </p:txBody>
      </p:sp>
    </p:spTree>
    <p:extLst>
      <p:ext uri="{BB962C8B-B14F-4D97-AF65-F5344CB8AC3E}">
        <p14:creationId xmlns:p14="http://schemas.microsoft.com/office/powerpoint/2010/main" val="4784442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2 Marcador de notas"/>
          <p:cNvSpPr>
            <a:spLocks noGrp="1"/>
          </p:cNvSpPr>
          <p:nvPr>
            <p:ph type="body" idx="1"/>
          </p:nvPr>
        </p:nvSpPr>
        <p:spPr bwMode="auto">
          <a:extLst/>
        </p:spPr>
        <p:txBody>
          <a:bodyPr wrap="square" numCol="1" anchor="t" anchorCtr="0" compatLnSpc="1">
            <a:prstTxWarp prst="textNoShape">
              <a:avLst/>
            </a:prstTxWarp>
          </a:bodyPr>
          <a:lstStyle/>
          <a:p>
            <a:pPr eaLnBrk="1" fontAlgn="auto" hangingPunct="1">
              <a:spcBef>
                <a:spcPts val="600"/>
              </a:spcBef>
              <a:spcAft>
                <a:spcPts val="0"/>
              </a:spcAft>
              <a:defRPr/>
            </a:pPr>
            <a:r>
              <a:rPr lang="es-ES" altLang="es-ES" dirty="0" smtClean="0"/>
              <a:t>Estados e instituciones apuestan por el Open Access de las publicaciones científicas, financiadas con fondos públicos. 2 opciones: Línea Dorada (revistas abiertas) o Línea Verde (repositorios) </a:t>
            </a:r>
          </a:p>
          <a:p>
            <a:pPr eaLnBrk="1" fontAlgn="auto" hangingPunct="1">
              <a:spcBef>
                <a:spcPts val="600"/>
              </a:spcBef>
              <a:spcAft>
                <a:spcPts val="0"/>
              </a:spcAft>
              <a:defRPr/>
            </a:pPr>
            <a:endParaRPr lang="es-ES" altLang="es-ES" dirty="0" smtClean="0"/>
          </a:p>
          <a:p>
            <a:pPr marL="171450" indent="-171450" eaLnBrk="1" fontAlgn="auto" hangingPunct="1">
              <a:spcBef>
                <a:spcPts val="600"/>
              </a:spcBef>
              <a:spcAft>
                <a:spcPts val="0"/>
              </a:spcAft>
              <a:buFont typeface="Arial" panose="020B0604020202020204" pitchFamily="34" charset="0"/>
              <a:buChar char="•"/>
              <a:defRPr/>
            </a:pPr>
            <a:r>
              <a:rPr lang="es-ES" altLang="es-ES" dirty="0" smtClean="0"/>
              <a:t>Real Decreto 99/2011, de 28 de enero, por el que se regulan las enseñanzas oficiales de doctorado (artículo 14.5) </a:t>
            </a:r>
          </a:p>
          <a:p>
            <a:pPr marL="171450" indent="-171450" eaLnBrk="1" fontAlgn="auto" hangingPunct="1">
              <a:spcBef>
                <a:spcPts val="600"/>
              </a:spcBef>
              <a:spcAft>
                <a:spcPts val="0"/>
              </a:spcAft>
              <a:buFont typeface="Arial" panose="020B0604020202020204" pitchFamily="34" charset="0"/>
              <a:buChar char="•"/>
              <a:defRPr/>
            </a:pPr>
            <a:r>
              <a:rPr lang="es-ES" altLang="es-ES" dirty="0" smtClean="0"/>
              <a:t>Ley 14/2011 de 1 de Junio, de la Ciencia, la Tecnología </a:t>
            </a:r>
          </a:p>
          <a:p>
            <a:pPr marL="171450" indent="-171450" eaLnBrk="1" fontAlgn="auto" hangingPunct="1">
              <a:spcBef>
                <a:spcPts val="600"/>
              </a:spcBef>
              <a:spcAft>
                <a:spcPts val="0"/>
              </a:spcAft>
              <a:buFont typeface="Arial" panose="020B0604020202020204" pitchFamily="34" charset="0"/>
              <a:buChar char="•"/>
              <a:defRPr/>
            </a:pPr>
            <a:endParaRPr lang="es-ES" altLang="es-ES" dirty="0" smtClean="0"/>
          </a:p>
          <a:p>
            <a:pPr marL="171450" indent="-171450" eaLnBrk="1" fontAlgn="auto" hangingPunct="1">
              <a:spcBef>
                <a:spcPts val="600"/>
              </a:spcBef>
              <a:spcAft>
                <a:spcPts val="0"/>
              </a:spcAft>
              <a:buFont typeface="Arial" panose="020B0604020202020204" pitchFamily="34" charset="0"/>
              <a:buChar char="•"/>
              <a:defRPr/>
            </a:pPr>
            <a:r>
              <a:rPr lang="es-ES" altLang="es-ES" dirty="0" smtClean="0"/>
              <a:t>Las </a:t>
            </a:r>
            <a:r>
              <a:rPr lang="es-ES" altLang="es-ES" b="1" dirty="0" smtClean="0"/>
              <a:t>investigaciones financiadas por la UE dentro del Séptimo Programa Marco (7º PM) y del Consejo Europeo de Investigación (CEI), deben ser depositadas en un repositorio institucional, en el marco del Proyecto </a:t>
            </a:r>
            <a:r>
              <a:rPr lang="es-ES" altLang="es-ES" b="1" dirty="0" err="1" smtClean="0"/>
              <a:t>OpenAIRE</a:t>
            </a:r>
            <a:r>
              <a:rPr lang="es-ES" altLang="es-ES" b="1" dirty="0" smtClean="0"/>
              <a:t> que promueve el acceso abierto en Europa </a:t>
            </a:r>
          </a:p>
        </p:txBody>
      </p:sp>
      <p:sp>
        <p:nvSpPr>
          <p:cNvPr id="6042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11C2CB81-E048-49BD-8174-D954EAFC0BA8}" type="slidenum">
              <a:rPr lang="es-ES" altLang="es-ES" smtClean="0">
                <a:latin typeface="Arial" charset="0"/>
              </a:rPr>
              <a:pPr eaLnBrk="1" hangingPunct="1">
                <a:spcBef>
                  <a:spcPct val="0"/>
                </a:spcBef>
              </a:pPr>
              <a:t>5</a:t>
            </a:fld>
            <a:endParaRPr lang="es-ES" altLang="es-ES" smtClean="0">
              <a:latin typeface="Arial"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9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smtClean="0"/>
              <a:t>La Universitat Politècnica de València apoya la publicación en abierto de la producción científica, docente e institucional, apoyo que ha demostrado con varias acciones:</a:t>
            </a:r>
          </a:p>
          <a:p>
            <a:r>
              <a:rPr lang="es-ES" altLang="es-ES" sz="1100" dirty="0" smtClean="0"/>
              <a:t>Firma de la Declaración de Berlín en 2011</a:t>
            </a:r>
          </a:p>
        </p:txBody>
      </p:sp>
      <p:sp>
        <p:nvSpPr>
          <p:cNvPr id="5939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DFD77E87-0E8B-4324-8AB0-78452FA9B543}" type="slidenum">
              <a:rPr lang="es-ES" altLang="es-ES" smtClean="0">
                <a:latin typeface="Arial" charset="0"/>
              </a:rPr>
              <a:pPr eaLnBrk="1" hangingPunct="1">
                <a:spcBef>
                  <a:spcPct val="0"/>
                </a:spcBef>
              </a:pPr>
              <a:t>6</a:t>
            </a:fld>
            <a:endParaRPr lang="es-ES" altLang="es-ES" smtClean="0">
              <a:latin typeface="Arial"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0E84077A-766A-4BC9-8B2D-8E451106FA7D}" type="slidenum">
              <a:rPr lang="es-ES" smtClean="0"/>
              <a:t>7</a:t>
            </a:fld>
            <a:endParaRPr lang="es-ES"/>
          </a:p>
        </p:txBody>
      </p:sp>
    </p:spTree>
    <p:extLst>
      <p:ext uri="{BB962C8B-B14F-4D97-AF65-F5344CB8AC3E}">
        <p14:creationId xmlns:p14="http://schemas.microsoft.com/office/powerpoint/2010/main" val="15306210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0E84077A-766A-4BC9-8B2D-8E451106FA7D}" type="slidenum">
              <a:rPr lang="es-ES" smtClean="0"/>
              <a:t>9</a:t>
            </a:fld>
            <a:endParaRPr lang="es-ES"/>
          </a:p>
        </p:txBody>
      </p:sp>
    </p:spTree>
    <p:extLst>
      <p:ext uri="{BB962C8B-B14F-4D97-AF65-F5344CB8AC3E}">
        <p14:creationId xmlns:p14="http://schemas.microsoft.com/office/powerpoint/2010/main" val="22712568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Importante para facilitar</a:t>
            </a:r>
            <a:r>
              <a:rPr lang="es-ES" baseline="0" dirty="0" smtClean="0"/>
              <a:t> la recuperación tener una única forma de autor normalizada</a:t>
            </a:r>
            <a:endParaRPr lang="es-ES" dirty="0"/>
          </a:p>
        </p:txBody>
      </p:sp>
      <p:sp>
        <p:nvSpPr>
          <p:cNvPr id="4" name="3 Marcador de número de diapositiva"/>
          <p:cNvSpPr>
            <a:spLocks noGrp="1"/>
          </p:cNvSpPr>
          <p:nvPr>
            <p:ph type="sldNum" sz="quarter" idx="10"/>
          </p:nvPr>
        </p:nvSpPr>
        <p:spPr/>
        <p:txBody>
          <a:bodyPr/>
          <a:lstStyle/>
          <a:p>
            <a:fld id="{0E84077A-766A-4BC9-8B2D-8E451106FA7D}" type="slidenum">
              <a:rPr lang="es-ES" smtClean="0"/>
              <a:t>10</a:t>
            </a:fld>
            <a:endParaRPr lang="es-ES"/>
          </a:p>
        </p:txBody>
      </p:sp>
    </p:spTree>
    <p:extLst>
      <p:ext uri="{BB962C8B-B14F-4D97-AF65-F5344CB8AC3E}">
        <p14:creationId xmlns:p14="http://schemas.microsoft.com/office/powerpoint/2010/main" val="27922649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En la UPV a la</a:t>
            </a:r>
            <a:r>
              <a:rPr lang="es-ES" baseline="0" dirty="0" smtClean="0"/>
              <a:t> firma científica se le llama Nombre Bibliográfico Único</a:t>
            </a:r>
            <a:endParaRPr lang="es-ES" dirty="0"/>
          </a:p>
        </p:txBody>
      </p:sp>
      <p:sp>
        <p:nvSpPr>
          <p:cNvPr id="4" name="3 Marcador de número de diapositiva"/>
          <p:cNvSpPr>
            <a:spLocks noGrp="1"/>
          </p:cNvSpPr>
          <p:nvPr>
            <p:ph type="sldNum" sz="quarter" idx="10"/>
          </p:nvPr>
        </p:nvSpPr>
        <p:spPr/>
        <p:txBody>
          <a:bodyPr/>
          <a:lstStyle/>
          <a:p>
            <a:fld id="{0E84077A-766A-4BC9-8B2D-8E451106FA7D}" type="slidenum">
              <a:rPr lang="es-ES" smtClean="0"/>
              <a:t>11</a:t>
            </a:fld>
            <a:endParaRPr lang="es-ES"/>
          </a:p>
        </p:txBody>
      </p:sp>
    </p:spTree>
    <p:extLst>
      <p:ext uri="{BB962C8B-B14F-4D97-AF65-F5344CB8AC3E}">
        <p14:creationId xmlns:p14="http://schemas.microsoft.com/office/powerpoint/2010/main" val="23083636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Buscar en</a:t>
            </a:r>
            <a:r>
              <a:rPr lang="es-ES" baseline="0" dirty="0" smtClean="0"/>
              <a:t> “todos” busca en todos los registros de Senia</a:t>
            </a:r>
            <a:endParaRPr lang="es-ES" dirty="0"/>
          </a:p>
        </p:txBody>
      </p:sp>
      <p:sp>
        <p:nvSpPr>
          <p:cNvPr id="4" name="3 Marcador de número de diapositiva"/>
          <p:cNvSpPr>
            <a:spLocks noGrp="1"/>
          </p:cNvSpPr>
          <p:nvPr>
            <p:ph type="sldNum" sz="quarter" idx="10"/>
          </p:nvPr>
        </p:nvSpPr>
        <p:spPr/>
        <p:txBody>
          <a:bodyPr/>
          <a:lstStyle/>
          <a:p>
            <a:fld id="{0E84077A-766A-4BC9-8B2D-8E451106FA7D}" type="slidenum">
              <a:rPr lang="es-ES" smtClean="0"/>
              <a:t>17</a:t>
            </a:fld>
            <a:endParaRPr lang="es-ES"/>
          </a:p>
        </p:txBody>
      </p:sp>
    </p:spTree>
    <p:extLst>
      <p:ext uri="{BB962C8B-B14F-4D97-AF65-F5344CB8AC3E}">
        <p14:creationId xmlns:p14="http://schemas.microsoft.com/office/powerpoint/2010/main" val="1542456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Notes Placeholde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ES" altLang="es-E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47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smtClean="0"/>
              <a:t>La información en RiuNet se organiza en comunidades, siendo las principales</a:t>
            </a:r>
          </a:p>
        </p:txBody>
      </p:sp>
      <p:sp>
        <p:nvSpPr>
          <p:cNvPr id="7475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6091ECB4-1AE2-4A75-B40E-A28978DDB92C}" type="slidenum">
              <a:rPr lang="es-ES" smtClean="0"/>
              <a:pPr eaLnBrk="1" hangingPunct="1"/>
              <a:t>44</a:t>
            </a:fld>
            <a:endParaRPr lang="es-E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97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_tradnl" altLang="es-ES" smtClean="0"/>
              <a:t>Otro de los problemas es el relativo al control de versiones. Las diferentes versiones por las que pasa un artículo desde su creación hasta su publicación es un tema que aún no está en absoluto normalizado. Existen propuestas como las recogidas en </a:t>
            </a:r>
            <a:r>
              <a:rPr lang="es-ES_tradnl" altLang="es-ES" u="sng" smtClean="0">
                <a:hlinkClick r:id="rId3"/>
              </a:rPr>
              <a:t>Versions Toolkit</a:t>
            </a:r>
            <a:r>
              <a:rPr lang="es-ES_tradnl" altLang="es-ES" smtClean="0"/>
              <a:t>, </a:t>
            </a:r>
            <a:r>
              <a:rPr lang="es-ES_tradnl" altLang="es-ES" u="sng" smtClean="0">
                <a:hlinkClick r:id="rId4"/>
              </a:rPr>
              <a:t>CrossRef</a:t>
            </a:r>
            <a:r>
              <a:rPr lang="es-ES_tradnl" altLang="es-ES" smtClean="0"/>
              <a:t>, </a:t>
            </a:r>
            <a:r>
              <a:rPr lang="es-ES_tradnl" altLang="es-ES" u="sng" smtClean="0">
                <a:hlinkClick r:id="rId5"/>
              </a:rPr>
              <a:t>NISO/ALPSP</a:t>
            </a:r>
            <a:r>
              <a:rPr lang="es-ES_tradnl" altLang="es-ES" smtClean="0"/>
              <a:t> o </a:t>
            </a:r>
            <a:r>
              <a:rPr lang="es-ES_tradnl" altLang="es-ES" u="sng" smtClean="0">
                <a:hlinkClick r:id="rId6"/>
              </a:rPr>
              <a:t>RIVER Project</a:t>
            </a:r>
            <a:r>
              <a:rPr lang="es-ES_tradnl" altLang="es-ES" smtClean="0"/>
              <a:t>  para intentar normalizar las diferentes versiones de los artículos de revistas. Este aspecto tiene importancia porque cuando se realiza una búsqueda puede que se recupere el mismo documento en sus diferentes versiones (con cambios mínimos entre ellas) y que no se sepa cómo o cual citar o enlazar. </a:t>
            </a:r>
            <a:endParaRPr lang="es-ES" altLang="es-ES" smtClean="0"/>
          </a:p>
          <a:p>
            <a:r>
              <a:rPr lang="es-ES" altLang="es-ES" smtClean="0"/>
              <a:t>Falta de normalización en las denominaciones. Cuando se busca un documento a veces se recuperan muchas versiones del mismo que difieren en detalles mínimos según sean pre-print, post-print (versión del autor, versión de la editorial, etc…) o acceso al documento depositado o en una web, etc…</a:t>
            </a:r>
          </a:p>
          <a:p>
            <a:r>
              <a:rPr lang="es-ES" altLang="es-ES" smtClean="0"/>
              <a:t>Como muchas veces el editor no permite el autoarchivo en repositorios de su versión, es importante que el autor conserve la versión definitiva de sus trabajos.</a:t>
            </a:r>
          </a:p>
          <a:p>
            <a:endParaRPr lang="es-ES" altLang="es-ES" smtClean="0"/>
          </a:p>
        </p:txBody>
      </p:sp>
      <p:sp>
        <p:nvSpPr>
          <p:cNvPr id="15974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6A6ECBD5-74A4-4D0B-8D55-009D13EE639F}" type="slidenum">
              <a:rPr lang="es-ES" altLang="es-ES" smtClean="0">
                <a:latin typeface="Arial" pitchFamily="34" charset="0"/>
              </a:rPr>
              <a:pPr>
                <a:spcBef>
                  <a:spcPct val="0"/>
                </a:spcBef>
              </a:pPr>
              <a:t>45</a:t>
            </a:fld>
            <a:endParaRPr lang="es-ES" altLang="es-ES" smtClean="0">
              <a:latin typeface="Arial" pitchFamily="34" charset="0"/>
            </a:endParaRPr>
          </a:p>
        </p:txBody>
      </p:sp>
      <p:sp>
        <p:nvSpPr>
          <p:cNvPr id="159749" name="1 Marcador de fecha"/>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EAD6C3E9-DB30-41BE-ACD0-F7BF8FF930AE}" type="datetime1">
              <a:rPr lang="es-ES" altLang="es-ES" smtClean="0">
                <a:latin typeface="Arial" pitchFamily="34" charset="0"/>
              </a:rPr>
              <a:pPr>
                <a:spcBef>
                  <a:spcPct val="0"/>
                </a:spcBef>
              </a:pPr>
              <a:t>20/02/2015</a:t>
            </a:fld>
            <a:endParaRPr lang="es-ES" altLang="es-ES" smtClean="0">
              <a:latin typeface="Arial"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smtClean="0"/>
          </a:p>
        </p:txBody>
      </p:sp>
      <p:sp>
        <p:nvSpPr>
          <p:cNvPr id="4506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62B52506-8C6F-43D9-98C9-4B0D83CF830B}" type="slidenum">
              <a:rPr lang="es-ES" smtClean="0"/>
              <a:pPr eaLnBrk="1" hangingPunct="1"/>
              <a:t>53</a:t>
            </a:fld>
            <a:endParaRPr lang="es-E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13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smtClean="0"/>
          </a:p>
        </p:txBody>
      </p:sp>
      <p:sp>
        <p:nvSpPr>
          <p:cNvPr id="14131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EEC61AAE-B59D-4C9E-A61F-38FAC1795F83}" type="slidenum">
              <a:rPr lang="es-ES" altLang="es-ES" smtClean="0">
                <a:latin typeface="Arial" pitchFamily="34" charset="0"/>
              </a:rPr>
              <a:pPr>
                <a:spcBef>
                  <a:spcPct val="0"/>
                </a:spcBef>
              </a:pPr>
              <a:t>54</a:t>
            </a:fld>
            <a:endParaRPr lang="es-ES" altLang="es-ES" smtClean="0">
              <a:latin typeface="Arial"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92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smtClean="0"/>
          </a:p>
        </p:txBody>
      </p:sp>
      <p:sp>
        <p:nvSpPr>
          <p:cNvPr id="13926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DF92EFE3-0BC3-49A0-8E58-E632471011C5}" type="slidenum">
              <a:rPr lang="es-ES" altLang="es-ES" smtClean="0">
                <a:latin typeface="Arial" pitchFamily="34" charset="0"/>
              </a:rPr>
              <a:pPr>
                <a:spcBef>
                  <a:spcPct val="0"/>
                </a:spcBef>
              </a:pPr>
              <a:t>56</a:t>
            </a:fld>
            <a:endParaRPr lang="es-ES" altLang="es-ES" smtClean="0">
              <a:latin typeface="Arial"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69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smtClean="0"/>
          </a:p>
        </p:txBody>
      </p:sp>
      <p:sp>
        <p:nvSpPr>
          <p:cNvPr id="12698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18506428-DAD6-4D6E-AEE4-20A0D8158EE2}" type="slidenum">
              <a:rPr lang="es-ES" altLang="es-ES" smtClean="0">
                <a:latin typeface="Arial" pitchFamily="34" charset="0"/>
              </a:rPr>
              <a:pPr>
                <a:spcBef>
                  <a:spcPct val="0"/>
                </a:spcBef>
              </a:pPr>
              <a:t>65</a:t>
            </a:fld>
            <a:endParaRPr lang="es-ES" altLang="es-ES" smtClean="0">
              <a:latin typeface="Arial"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80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smtClean="0"/>
              <a:t>La </a:t>
            </a:r>
            <a:r>
              <a:rPr lang="es-ES" altLang="es-ES" b="1" smtClean="0"/>
              <a:t>crisis de precios de las publicaciones científicas</a:t>
            </a:r>
            <a:r>
              <a:rPr lang="es-ES" altLang="es-ES" smtClean="0"/>
              <a:t> es considerada como el factor desencadenante del movimiento de acceso abierto</a:t>
            </a:r>
          </a:p>
        </p:txBody>
      </p:sp>
      <p:sp>
        <p:nvSpPr>
          <p:cNvPr id="12800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C191E32E-8A08-42C1-9FD2-8AF9FED8633B}" type="slidenum">
              <a:rPr lang="es-ES" altLang="es-ES" smtClean="0">
                <a:latin typeface="Arial" pitchFamily="34" charset="0"/>
              </a:rPr>
              <a:pPr>
                <a:spcBef>
                  <a:spcPct val="0"/>
                </a:spcBef>
              </a:pPr>
              <a:t>66</a:t>
            </a:fld>
            <a:endParaRPr lang="es-ES" altLang="es-ES" smtClean="0">
              <a:latin typeface="Arial"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smtClean="0"/>
              <a:t>Los principales hitos del Acceso Abierto son las tres declaraciones conocidas como la </a:t>
            </a:r>
            <a:r>
              <a:rPr lang="es-ES" altLang="es-ES" b="1" smtClean="0"/>
              <a:t>Triple B </a:t>
            </a:r>
            <a:r>
              <a:rPr lang="es-ES" altLang="es-ES" smtClean="0"/>
              <a:t>: Budapest, Bethesda y Berlín.</a:t>
            </a:r>
          </a:p>
          <a:p>
            <a:r>
              <a:rPr lang="es-ES" altLang="es-ES" smtClean="0"/>
              <a:t>En Budapest se definió el OA y el que autores e instituciones retuviesen el copyright. Ahora se acaban de cumplir diez años de la misma.</a:t>
            </a:r>
          </a:p>
          <a:p>
            <a:r>
              <a:rPr lang="es-ES" altLang="es-ES" smtClean="0"/>
              <a:t>En Bethesda se decidieron líneas de actuación y se apostó por el autoarchivo en repositorios.</a:t>
            </a:r>
          </a:p>
          <a:p>
            <a:r>
              <a:rPr lang="es-ES" altLang="es-ES" smtClean="0"/>
              <a:t>En Berlín se pidió la implicación de autores e instituciones.</a:t>
            </a:r>
          </a:p>
          <a:p>
            <a:r>
              <a:rPr lang="es-ES" altLang="es-ES" b="1" smtClean="0">
                <a:solidFill>
                  <a:srgbClr val="FF0000"/>
                </a:solidFill>
              </a:rPr>
              <a:t>Arxiv.org</a:t>
            </a:r>
            <a:r>
              <a:rPr lang="es-ES" altLang="es-ES" smtClean="0"/>
              <a:t> fue el primer repositorio temático, modelo de éxito que todos intentan alcanzar</a:t>
            </a:r>
          </a:p>
          <a:p>
            <a:r>
              <a:rPr lang="es-ES" altLang="es-ES" smtClean="0"/>
              <a:t>SPARC: alianza de bibliotecas de investigación, organizaciones de bibliotecas e instituciones de investigación para promover el acceso abierto en Europa.</a:t>
            </a:r>
          </a:p>
          <a:p>
            <a:r>
              <a:rPr lang="es-ES" altLang="es-ES" smtClean="0"/>
              <a:t>OAI: definió el protocolo de intercambio de metadatos que hace que los repositorios sean interoperables</a:t>
            </a:r>
          </a:p>
          <a:p>
            <a:r>
              <a:rPr lang="es-ES" altLang="es-ES" smtClean="0"/>
              <a:t>Plos: carta de petición firmada por más de 30,000 científicos pidiendo una reducción del periodo de embargo de las publicaciones. Más éxito mediático que repercusión  real.</a:t>
            </a:r>
          </a:p>
          <a:p>
            <a:r>
              <a:rPr lang="es-ES" altLang="es-ES" smtClean="0"/>
              <a:t>Universidad do Minho: primer mandato de una universidad a nivel europeo. A nivel internacional, la primera fue la de Queensland (Australia).</a:t>
            </a:r>
          </a:p>
          <a:p>
            <a:r>
              <a:rPr lang="es-ES" altLang="es-ES" smtClean="0"/>
              <a:t>Un mandato de gran repercusión fue el de los NIH de Estados Unidos.</a:t>
            </a:r>
          </a:p>
          <a:p>
            <a:r>
              <a:rPr lang="es-ES" altLang="es-ES" smtClean="0"/>
              <a:t>IFLA (2003): Statement to Open Access to Scholarly literature and research documentation</a:t>
            </a:r>
          </a:p>
          <a:p>
            <a:r>
              <a:rPr lang="es-ES" altLang="es-ES" smtClean="0"/>
              <a:t>La que nos afecta más directamente es la Declaración de la Alhambra para estimular el acceso abierto en los países del sur de Europa.</a:t>
            </a:r>
          </a:p>
        </p:txBody>
      </p:sp>
      <p:sp>
        <p:nvSpPr>
          <p:cNvPr id="13312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CD11CDBC-2F8B-4A4F-956C-7FA8EC54E5C7}" type="slidenum">
              <a:rPr lang="es-ES" altLang="es-ES" smtClean="0">
                <a:latin typeface="Arial" pitchFamily="34" charset="0"/>
              </a:rPr>
              <a:pPr>
                <a:spcBef>
                  <a:spcPct val="0"/>
                </a:spcBef>
              </a:pPr>
              <a:t>67</a:t>
            </a:fld>
            <a:endParaRPr lang="es-ES" altLang="es-ES" smtClean="0">
              <a:latin typeface="Arial" pitchFamily="34" charset="0"/>
            </a:endParaRPr>
          </a:p>
        </p:txBody>
      </p:sp>
      <p:sp>
        <p:nvSpPr>
          <p:cNvPr id="133125" name="1 Marcador de fecha"/>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86D94F5B-C756-4C20-8A26-CB90C359E60D}" type="datetime1">
              <a:rPr lang="es-ES" altLang="es-ES" smtClean="0">
                <a:latin typeface="Arial" pitchFamily="34" charset="0"/>
              </a:rPr>
              <a:pPr>
                <a:spcBef>
                  <a:spcPct val="0"/>
                </a:spcBef>
              </a:pPr>
              <a:t>20/02/2015</a:t>
            </a:fld>
            <a:endParaRPr lang="es-ES" altLang="es-ES" smtClean="0">
              <a:latin typeface="Arial"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90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smtClean="0"/>
              <a:t>Peter Suber lo resume como la desaparición de las barreras económicas y de copyright</a:t>
            </a:r>
          </a:p>
          <a:p>
            <a:r>
              <a:rPr lang="es-ES" altLang="es-ES" smtClean="0"/>
              <a:t>Hay un amplio rango de modalidades para su uso, pero esencialmente se garantizan la autoría y la integridad de la obra</a:t>
            </a:r>
          </a:p>
        </p:txBody>
      </p:sp>
      <p:sp>
        <p:nvSpPr>
          <p:cNvPr id="12902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EA175DE0-47C6-431D-AFCD-DBDDB7E17E27}" type="slidenum">
              <a:rPr lang="es-ES" altLang="es-ES" smtClean="0">
                <a:latin typeface="Arial" pitchFamily="34" charset="0"/>
              </a:rPr>
              <a:pPr>
                <a:spcBef>
                  <a:spcPct val="0"/>
                </a:spcBef>
              </a:pPr>
              <a:t>68</a:t>
            </a:fld>
            <a:endParaRPr lang="es-ES" altLang="es-ES" smtClean="0">
              <a:latin typeface="Arial"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2 Marcador de notas"/>
          <p:cNvSpPr>
            <a:spLocks noGrp="1"/>
          </p:cNvSpPr>
          <p:nvPr>
            <p:ph type="body" idx="1"/>
          </p:nvPr>
        </p:nvSpPr>
        <p:spPr/>
        <p:txBody>
          <a:bodyPr/>
          <a:lstStyle/>
          <a:p>
            <a:pPr marL="171090" indent="-171090">
              <a:buFont typeface="Arial" pitchFamily="34" charset="0"/>
              <a:buChar char="•"/>
              <a:defRPr/>
            </a:pPr>
            <a:r>
              <a:rPr lang="es-ES" dirty="0" smtClean="0"/>
              <a:t>Las obras de acceso abierto están libremente disponibles para todos</a:t>
            </a:r>
          </a:p>
          <a:p>
            <a:pPr marL="171090" indent="-171090">
              <a:buFont typeface="Arial" pitchFamily="34" charset="0"/>
              <a:buChar char="•"/>
              <a:defRPr/>
            </a:pPr>
            <a:r>
              <a:rPr lang="es-ES" dirty="0" smtClean="0"/>
              <a:t>Se refiere fundamentalmente a documentos que están en línea, es decir, digitales y accesibles a través de Internet (brecha digital)</a:t>
            </a:r>
          </a:p>
          <a:p>
            <a:pPr marL="171090" indent="-171090">
              <a:buFont typeface="Arial" pitchFamily="34" charset="0"/>
              <a:buChar char="•"/>
              <a:defRPr/>
            </a:pPr>
            <a:r>
              <a:rPr lang="es-ES" dirty="0" smtClean="0"/>
              <a:t>Se trata exclusivamente de obras científicas</a:t>
            </a:r>
          </a:p>
          <a:p>
            <a:pPr marL="171090" indent="-171090">
              <a:buFont typeface="Arial" pitchFamily="34" charset="0"/>
              <a:buChar char="•"/>
              <a:defRPr/>
            </a:pPr>
            <a:r>
              <a:rPr lang="es-ES" dirty="0" smtClean="0"/>
              <a:t>Los artículos de revista son el principal objeto del movimiento</a:t>
            </a:r>
          </a:p>
          <a:p>
            <a:pPr marL="171090" indent="-171090">
              <a:buFont typeface="Arial" pitchFamily="34" charset="0"/>
              <a:buChar char="•"/>
              <a:defRPr/>
            </a:pPr>
            <a:r>
              <a:rPr lang="es-ES" dirty="0" smtClean="0"/>
              <a:t>Los autores no perciben dinero de las entidades comerciales por su esfuerzo</a:t>
            </a:r>
          </a:p>
          <a:p>
            <a:pPr>
              <a:defRPr/>
            </a:pPr>
            <a:r>
              <a:rPr lang="es-ES" dirty="0" smtClean="0"/>
              <a:t>El interés del OA está básicamente en los artículos científicos. Además, son estos artículos los que los autores suelen ceder a las editoriales sin recibir compensación económica alguna.</a:t>
            </a:r>
          </a:p>
          <a:p>
            <a:pPr>
              <a:defRPr/>
            </a:pPr>
            <a:r>
              <a:rPr lang="es-ES" dirty="0" smtClean="0"/>
              <a:t>Normalmente, cuando se habla de libros sí que suele haber una compensación económica. Por no hablar de los libros de literatura y ensayo, que evidentemente persiguen un fin totalmente lucrativo porque constituyen el medio de vida de los autores (cosa que no pasa con los científicos-investigadores).</a:t>
            </a:r>
          </a:p>
          <a:p>
            <a:pPr>
              <a:defRPr/>
            </a:pPr>
            <a:r>
              <a:rPr lang="es-ES" dirty="0" smtClean="0"/>
              <a:t>GRATIS: se eliminan las barreras económicas. Los demás usos están sujetos al derecho de autor. </a:t>
            </a:r>
            <a:r>
              <a:rPr lang="es-ES" b="1" dirty="0" err="1" smtClean="0"/>
              <a:t>Right</a:t>
            </a:r>
            <a:r>
              <a:rPr lang="es-ES" b="1" dirty="0" smtClean="0"/>
              <a:t> </a:t>
            </a:r>
            <a:r>
              <a:rPr lang="es-ES" b="1" dirty="0" err="1" smtClean="0"/>
              <a:t>to</a:t>
            </a:r>
            <a:r>
              <a:rPr lang="es-ES" b="1" dirty="0" smtClean="0"/>
              <a:t> </a:t>
            </a:r>
            <a:r>
              <a:rPr lang="es-ES" b="1" dirty="0" err="1" smtClean="0"/>
              <a:t>view</a:t>
            </a:r>
            <a:endParaRPr lang="es-ES" b="1" dirty="0" smtClean="0"/>
          </a:p>
          <a:p>
            <a:pPr>
              <a:defRPr/>
            </a:pPr>
            <a:r>
              <a:rPr lang="es-ES" dirty="0" smtClean="0"/>
              <a:t>LIBRE: se eliminan las barreras económicas y al menos algunas derivadas de los derechos de copyright (</a:t>
            </a:r>
            <a:r>
              <a:rPr lang="es-ES" dirty="0" err="1" smtClean="0"/>
              <a:t>gratis+permisos</a:t>
            </a:r>
            <a:r>
              <a:rPr lang="es-ES" dirty="0" smtClean="0"/>
              <a:t>). </a:t>
            </a:r>
            <a:r>
              <a:rPr lang="es-ES" b="1" dirty="0" err="1" smtClean="0"/>
              <a:t>Right</a:t>
            </a:r>
            <a:r>
              <a:rPr lang="es-ES" b="1" dirty="0" smtClean="0"/>
              <a:t> </a:t>
            </a:r>
            <a:r>
              <a:rPr lang="es-ES" b="1" dirty="0" err="1" smtClean="0"/>
              <a:t>to</a:t>
            </a:r>
            <a:r>
              <a:rPr lang="es-ES" b="1" dirty="0" smtClean="0"/>
              <a:t> use.</a:t>
            </a:r>
          </a:p>
        </p:txBody>
      </p:sp>
      <p:sp>
        <p:nvSpPr>
          <p:cNvPr id="13005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E3B0BB71-9CE5-4592-8D88-BC03B647B703}" type="slidenum">
              <a:rPr lang="es-ES" altLang="es-ES" smtClean="0">
                <a:latin typeface="Arial" pitchFamily="34" charset="0"/>
              </a:rPr>
              <a:pPr>
                <a:spcBef>
                  <a:spcPct val="0"/>
                </a:spcBef>
              </a:pPr>
              <a:t>69</a:t>
            </a:fld>
            <a:endParaRPr lang="es-ES" altLang="es-ES" smtClean="0">
              <a:latin typeface="Arial"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2 Marcador de notas"/>
          <p:cNvSpPr>
            <a:spLocks noGrp="1"/>
          </p:cNvSpPr>
          <p:nvPr>
            <p:ph type="body" idx="1"/>
          </p:nvPr>
        </p:nvSpPr>
        <p:spPr/>
        <p:txBody>
          <a:bodyPr/>
          <a:lstStyle/>
          <a:p>
            <a:pPr eaLnBrk="1" fontAlgn="auto" hangingPunct="1">
              <a:spcBef>
                <a:spcPts val="0"/>
              </a:spcBef>
              <a:spcAft>
                <a:spcPts val="0"/>
              </a:spcAft>
              <a:defRPr/>
            </a:pPr>
            <a:r>
              <a:rPr lang="es-ES" dirty="0" smtClean="0"/>
              <a:t>Pero además de las razones económicas del doble pago (a los autores por investigar y a las editoriales por acceder a los resultados de estas investigaciones), existen una serie de razones, digamos, morales que están también detrás del movimiento por el acceso abierto.</a:t>
            </a:r>
          </a:p>
          <a:p>
            <a:pPr eaLnBrk="1" fontAlgn="auto" hangingPunct="1">
              <a:spcBef>
                <a:spcPts val="0"/>
              </a:spcBef>
              <a:spcAft>
                <a:spcPts val="0"/>
              </a:spcAft>
              <a:defRPr/>
            </a:pPr>
            <a:r>
              <a:rPr lang="es-ES" dirty="0" smtClean="0"/>
              <a:t>Todas estas razones son posibles por la evolución de las redes de comunicaciones y de Internet.</a:t>
            </a:r>
          </a:p>
          <a:p>
            <a:pPr marL="171090" indent="-171090">
              <a:buFont typeface="Arial" pitchFamily="34" charset="0"/>
              <a:buChar char="•"/>
              <a:defRPr/>
            </a:pPr>
            <a:r>
              <a:rPr lang="es-ES" dirty="0" smtClean="0"/>
              <a:t>Todo trabajo de investigación se fundamenta en trabajos previos. Ninguna institución puede sufragar el acceso a todas las publicaciones y eso repercute negativamente en la calidad de la producción científica de sus investigaciones. Con el acceso abierto se evita la realización de trabajos duplicados y se rentabilizan las inversiones. Además, los investigadores de los países en desarrollo o de las instituciones con bajo presupuesto pueden también progresar en sus investigaciones.</a:t>
            </a:r>
          </a:p>
          <a:p>
            <a:pPr marL="171090" indent="-171090">
              <a:buFont typeface="Arial" pitchFamily="34" charset="0"/>
              <a:buChar char="•"/>
              <a:defRPr/>
            </a:pPr>
            <a:r>
              <a:rPr lang="es-ES" dirty="0" smtClean="0"/>
              <a:t>Los autores generan el contenido y actúan como revisores sin beneficio económico. Deben, por tanto, retener el derecho de decidir el uso que se da a sus trabajos.</a:t>
            </a:r>
          </a:p>
          <a:p>
            <a:pPr marL="171090" indent="-171090">
              <a:buFont typeface="Arial" pitchFamily="34" charset="0"/>
              <a:buChar char="•"/>
              <a:defRPr/>
            </a:pPr>
            <a:r>
              <a:rPr lang="es-ES" dirty="0" smtClean="0"/>
              <a:t>El conocimiento es un bien público. La mayoría de las investigaciones se pagan con dinero público, procedente de los impuestos que pagan los ciudadanos y por lo tanto, cualquier persona debe tener derecho a acceder a los resultados. El beneficio del acceso abierto es especialmente manifiesto en el ámbito de la medicina.</a:t>
            </a:r>
          </a:p>
        </p:txBody>
      </p:sp>
      <p:sp>
        <p:nvSpPr>
          <p:cNvPr id="13107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72C1A9B7-B946-4086-96AC-D64CD9F15626}" type="slidenum">
              <a:rPr lang="es-ES" altLang="es-ES" smtClean="0">
                <a:latin typeface="Arial" pitchFamily="34" charset="0"/>
              </a:rPr>
              <a:pPr>
                <a:spcBef>
                  <a:spcPct val="0"/>
                </a:spcBef>
              </a:pPr>
              <a:t>70</a:t>
            </a:fld>
            <a:endParaRPr lang="es-ES" altLang="es-ES" smtClean="0">
              <a:latin typeface="Arial"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Notes Placeholde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ES" altLang="es-E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9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smtClean="0"/>
              <a:t>La Universitat Politècnica de València apoya la publicación en abierto de la producción científica, docente e institucional, apoyo que ha demostrado con varias acciones:</a:t>
            </a:r>
          </a:p>
          <a:p>
            <a:r>
              <a:rPr lang="es-ES" altLang="es-ES" sz="1100" smtClean="0"/>
              <a:t>Firma de la Declaración de Berlín en 2011</a:t>
            </a:r>
          </a:p>
        </p:txBody>
      </p:sp>
      <p:sp>
        <p:nvSpPr>
          <p:cNvPr id="5939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DFD77E87-0E8B-4324-8AB0-78452FA9B543}" type="slidenum">
              <a:rPr lang="es-ES" altLang="es-ES" smtClean="0">
                <a:latin typeface="Arial" charset="0"/>
              </a:rPr>
              <a:pPr eaLnBrk="1" hangingPunct="1">
                <a:spcBef>
                  <a:spcPct val="0"/>
                </a:spcBef>
              </a:pPr>
              <a:t>75</a:t>
            </a:fld>
            <a:endParaRPr lang="es-ES" altLang="es-ES" smtClean="0">
              <a:latin typeface="Arial"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smtClean="0"/>
          </a:p>
        </p:txBody>
      </p:sp>
      <p:sp>
        <p:nvSpPr>
          <p:cNvPr id="14234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659868FA-E9D7-4B5E-A410-3478053AEDDC}" type="slidenum">
              <a:rPr lang="es-ES" altLang="es-ES" smtClean="0">
                <a:latin typeface="Arial" pitchFamily="34" charset="0"/>
              </a:rPr>
              <a:pPr>
                <a:spcBef>
                  <a:spcPct val="0"/>
                </a:spcBef>
              </a:pPr>
              <a:t>77</a:t>
            </a:fld>
            <a:endParaRPr lang="es-ES" altLang="es-ES" smtClean="0">
              <a:latin typeface="Arial"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smtClean="0"/>
              <a:t>El mandato puede percibirse como algo autoritario, pero según Stevan Harnad es la única vía para llegar al 100% de acceso abierto. Como ya vimos, la ruta dorada implica un cambio a nivel de edición, publicación, cambio de modelos de negocio… pero la vía verde es la única que puede ser impuesta y, a partir de ahí, generar cambios en el sistema de negocio de las publicaciones científicas: del pago por suscripción/acceso al pago por publicación (en el que los costes serían más por los valores añadidos de la revisión por pares y otros posibles servicios).</a:t>
            </a:r>
          </a:p>
          <a:p>
            <a:r>
              <a:rPr lang="es-ES" altLang="es-ES" smtClean="0"/>
              <a:t>Si hay un mandato el número de autores que depositan sus obras en el repositorio asciende del 15% al 63%</a:t>
            </a:r>
          </a:p>
          <a:p>
            <a:endParaRPr lang="es-ES" altLang="es-ES" smtClean="0"/>
          </a:p>
        </p:txBody>
      </p:sp>
      <p:sp>
        <p:nvSpPr>
          <p:cNvPr id="14336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8C3CB41C-143F-4C5E-BB25-D63BBEA83B61}" type="slidenum">
              <a:rPr lang="es-ES" altLang="es-ES" smtClean="0">
                <a:latin typeface="Arial" pitchFamily="34" charset="0"/>
              </a:rPr>
              <a:pPr>
                <a:spcBef>
                  <a:spcPct val="0"/>
                </a:spcBef>
              </a:pPr>
              <a:t>78</a:t>
            </a:fld>
            <a:endParaRPr lang="es-ES" altLang="es-ES" smtClean="0">
              <a:latin typeface="Arial" pitchFamily="34" charset="0"/>
            </a:endParaRPr>
          </a:p>
        </p:txBody>
      </p:sp>
      <p:sp>
        <p:nvSpPr>
          <p:cNvPr id="143365" name="1 Marcador de fecha"/>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52673927-740A-4EE8-9E5E-9831A0BF0040}" type="datetime1">
              <a:rPr lang="es-ES" altLang="es-ES" smtClean="0">
                <a:latin typeface="Arial" pitchFamily="34" charset="0"/>
              </a:rPr>
              <a:pPr>
                <a:spcBef>
                  <a:spcPct val="0"/>
                </a:spcBef>
              </a:pPr>
              <a:t>20/02/2015</a:t>
            </a:fld>
            <a:endParaRPr lang="es-ES" altLang="es-ES" smtClean="0">
              <a:latin typeface="Arial"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43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ES" altLang="es-ES" smtClean="0"/>
          </a:p>
        </p:txBody>
      </p:sp>
      <p:sp>
        <p:nvSpPr>
          <p:cNvPr id="14438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AA97557A-AB6D-4C63-83C5-4C47C2152373}" type="slidenum">
              <a:rPr lang="es-ES" altLang="es-ES" smtClean="0">
                <a:latin typeface="Arial" pitchFamily="34" charset="0"/>
              </a:rPr>
              <a:pPr>
                <a:spcBef>
                  <a:spcPct val="0"/>
                </a:spcBef>
              </a:pPr>
              <a:t>79</a:t>
            </a:fld>
            <a:endParaRPr lang="es-ES" altLang="es-ES" smtClean="0">
              <a:latin typeface="Arial"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Notes Placeholde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ES" altLang="es-E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Notes Placeholde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ES" altLang="es-E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Notes Placeholde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ES" altLang="es-ES"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Notes Placeholde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ES" altLang="es-ES"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95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ES" altLang="es-ES" smtClean="0"/>
          </a:p>
        </p:txBody>
      </p:sp>
      <p:sp>
        <p:nvSpPr>
          <p:cNvPr id="14950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05AFCC8D-EC58-406D-932D-AAAC1F10F841}" type="slidenum">
              <a:rPr lang="es-ES" altLang="es-ES" smtClean="0">
                <a:latin typeface="Arial" pitchFamily="34" charset="0"/>
              </a:rPr>
              <a:pPr>
                <a:spcBef>
                  <a:spcPct val="0"/>
                </a:spcBef>
              </a:pPr>
              <a:t>84</a:t>
            </a:fld>
            <a:endParaRPr lang="es-ES" altLang="es-ES" smtClean="0">
              <a:latin typeface="Arial" pitchFamily="34"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Notes Placeholde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ES" altLang="es-ES"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17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_tradnl" altLang="es-ES" smtClean="0"/>
              <a:t>Es muy importante que los autores mantengan sus derechos porque así tienen más control sobre el uso de su trabajo. Hay que tener en cuenta que para que un editor pueda explotar comercialmente una obra no es necesaria la transferencia de los derechos de autor.</a:t>
            </a:r>
            <a:endParaRPr lang="es-ES" altLang="es-ES" smtClean="0"/>
          </a:p>
          <a:p>
            <a:r>
              <a:rPr lang="es-ES" altLang="es-ES" smtClean="0"/>
              <a:t>Lo del depósito en RI es muy importante si el autor está sujeto a algún mandato</a:t>
            </a:r>
          </a:p>
          <a:p>
            <a:r>
              <a:rPr lang="es-ES" altLang="es-ES" smtClean="0"/>
              <a:t>Incluir en otro artículo datos, gráficos, imágenes…</a:t>
            </a:r>
          </a:p>
          <a:p>
            <a:r>
              <a:rPr lang="es-ES" altLang="es-ES" smtClean="0"/>
              <a:t>Hemos de tener en cuenta que, a pesar de ser los autores de un trabajo, todas estas cosas no las podemos hacer sin autorización en el caso de que hayamos cedido los derechos a una editorial.</a:t>
            </a:r>
          </a:p>
          <a:p>
            <a:r>
              <a:rPr lang="es-ES" altLang="es-ES" smtClean="0"/>
              <a:t>Reciente denuncia de CEDRO a la UAB y a la Carlos III de Madrid por el supuesto uso indebido de copias de artículos y libros subidos a su campus virtual (abril 2012). Les piden más de un millón de euros…</a:t>
            </a:r>
          </a:p>
          <a:p>
            <a:endParaRPr lang="es-ES" altLang="es-ES" smtClean="0"/>
          </a:p>
        </p:txBody>
      </p:sp>
      <p:sp>
        <p:nvSpPr>
          <p:cNvPr id="16179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24A1FBDC-E486-4935-8742-6BCD032BFBCF}" type="slidenum">
              <a:rPr lang="es-ES" altLang="es-ES" smtClean="0">
                <a:latin typeface="Arial" pitchFamily="34" charset="0"/>
              </a:rPr>
              <a:pPr>
                <a:spcBef>
                  <a:spcPct val="0"/>
                </a:spcBef>
              </a:pPr>
              <a:t>94</a:t>
            </a:fld>
            <a:endParaRPr lang="es-ES" altLang="es-ES" smtClean="0">
              <a:latin typeface="Arial" pitchFamily="34" charset="0"/>
            </a:endParaRPr>
          </a:p>
        </p:txBody>
      </p:sp>
      <p:sp>
        <p:nvSpPr>
          <p:cNvPr id="161797" name="1 Marcador de fecha"/>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6186A313-24B4-4FA8-9EB7-ED7057DBF581}" type="datetime1">
              <a:rPr lang="es-ES" altLang="es-ES" smtClean="0">
                <a:latin typeface="Arial" pitchFamily="34" charset="0"/>
              </a:rPr>
              <a:pPr>
                <a:spcBef>
                  <a:spcPct val="0"/>
                </a:spcBef>
              </a:pPr>
              <a:t>20/02/2015</a:t>
            </a:fld>
            <a:endParaRPr lang="es-ES" altLang="es-ES" smtClean="0">
              <a:latin typeface="Arial" pitchFamily="34"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smtClean="0"/>
              <a:t>Existen proyectos que proporcionan a los autores modelos de contratos de transferencias de derechos o adendas que se pueden añadir para modificar las condiciones de un contrato.</a:t>
            </a:r>
          </a:p>
          <a:p>
            <a:r>
              <a:rPr lang="es-ES_tradnl" altLang="es-ES" smtClean="0"/>
              <a:t>Algunas de estas herramientas de ayuda que facilitan a los autores modelos de adendas como son </a:t>
            </a:r>
            <a:r>
              <a:rPr lang="es-ES_tradnl" altLang="es-ES" u="sng" smtClean="0">
                <a:hlinkClick r:id="rId3"/>
              </a:rPr>
              <a:t>Copyright Toolbox</a:t>
            </a:r>
            <a:r>
              <a:rPr lang="es-ES_tradnl" altLang="es-ES" smtClean="0"/>
              <a:t> del JISC y la SURF Foundation,  </a:t>
            </a:r>
            <a:r>
              <a:rPr lang="es-ES_tradnl" altLang="es-ES" u="sng" smtClean="0">
                <a:hlinkClick r:id="rId4"/>
              </a:rPr>
              <a:t>Scholar’s Copyright Addendum Engine</a:t>
            </a:r>
            <a:r>
              <a:rPr lang="es-ES_tradnl" altLang="es-ES" smtClean="0"/>
              <a:t> del proyecto Science Commons o </a:t>
            </a:r>
            <a:r>
              <a:rPr lang="es-ES_tradnl" altLang="es-ES" u="sng" smtClean="0">
                <a:hlinkClick r:id="rId5"/>
              </a:rPr>
              <a:t>la SPARC Author Addendum</a:t>
            </a:r>
            <a:r>
              <a:rPr lang="es-ES_tradnl" altLang="es-ES" smtClean="0"/>
              <a:t>. Una </a:t>
            </a:r>
            <a:r>
              <a:rPr lang="es-ES_tradnl" altLang="es-ES" u="sng" smtClean="0">
                <a:hlinkClick r:id="rId6"/>
              </a:rPr>
              <a:t>lista ampliada</a:t>
            </a:r>
            <a:r>
              <a:rPr lang="es-ES_tradnl" altLang="es-ES" smtClean="0"/>
              <a:t> en el Open Access Directory.</a:t>
            </a:r>
            <a:endParaRPr lang="es-ES" altLang="es-ES" smtClean="0"/>
          </a:p>
          <a:p>
            <a:endParaRPr lang="es-ES" altLang="es-ES" smtClean="0"/>
          </a:p>
          <a:p>
            <a:r>
              <a:rPr lang="es-ES" altLang="es-ES" smtClean="0"/>
              <a:t>Copyright Toolbox tiene modelo en castellano. Pinchar en el enlace.</a:t>
            </a:r>
          </a:p>
        </p:txBody>
      </p:sp>
      <p:sp>
        <p:nvSpPr>
          <p:cNvPr id="16384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59ED9618-906E-491F-819B-46E0431BDD6C}" type="slidenum">
              <a:rPr lang="es-ES" altLang="es-ES" smtClean="0">
                <a:latin typeface="Arial" pitchFamily="34" charset="0"/>
              </a:rPr>
              <a:pPr>
                <a:spcBef>
                  <a:spcPct val="0"/>
                </a:spcBef>
              </a:pPr>
              <a:t>95</a:t>
            </a:fld>
            <a:endParaRPr lang="es-ES" altLang="es-ES" smtClean="0">
              <a:latin typeface="Arial" pitchFamily="34" charset="0"/>
            </a:endParaRPr>
          </a:p>
        </p:txBody>
      </p:sp>
      <p:sp>
        <p:nvSpPr>
          <p:cNvPr id="163845" name="1 Marcador de fecha"/>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F238E51F-43E2-429B-A3E5-DA2173E9E3C1}" type="datetime1">
              <a:rPr lang="es-ES" altLang="es-ES" smtClean="0">
                <a:latin typeface="Arial" pitchFamily="34" charset="0"/>
              </a:rPr>
              <a:pPr>
                <a:spcBef>
                  <a:spcPct val="0"/>
                </a:spcBef>
              </a:pPr>
              <a:t>20/02/2015</a:t>
            </a:fld>
            <a:endParaRPr lang="es-ES" altLang="es-ES" smtClean="0">
              <a:latin typeface="Arial" pitchFamily="34"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smtClean="0"/>
              <a:t>Existen proyectos que proporcionan a los autores modelos de contratos de transferencias de derechos o adendas que se pueden añadir para modificar las condiciones de un contrato.</a:t>
            </a:r>
          </a:p>
          <a:p>
            <a:r>
              <a:rPr lang="es-ES_tradnl" altLang="es-ES" smtClean="0"/>
              <a:t>Algunas de estas herramientas de ayuda que facilitan a los autores modelos de adendas como son </a:t>
            </a:r>
            <a:r>
              <a:rPr lang="es-ES_tradnl" altLang="es-ES" u="sng" smtClean="0">
                <a:hlinkClick r:id="rId3"/>
              </a:rPr>
              <a:t>Copyright Toolbox</a:t>
            </a:r>
            <a:r>
              <a:rPr lang="es-ES_tradnl" altLang="es-ES" smtClean="0"/>
              <a:t> del JISC y la SURF Foundation,  </a:t>
            </a:r>
            <a:r>
              <a:rPr lang="es-ES_tradnl" altLang="es-ES" u="sng" smtClean="0">
                <a:hlinkClick r:id="rId4"/>
              </a:rPr>
              <a:t>Scholar’s Copyright Addendum Engine</a:t>
            </a:r>
            <a:r>
              <a:rPr lang="es-ES_tradnl" altLang="es-ES" smtClean="0"/>
              <a:t> del proyecto Science Commons o </a:t>
            </a:r>
            <a:r>
              <a:rPr lang="es-ES_tradnl" altLang="es-ES" u="sng" smtClean="0">
                <a:hlinkClick r:id="rId5"/>
              </a:rPr>
              <a:t>la SPARC Author Addendum</a:t>
            </a:r>
            <a:r>
              <a:rPr lang="es-ES_tradnl" altLang="es-ES" smtClean="0"/>
              <a:t>. Una </a:t>
            </a:r>
            <a:r>
              <a:rPr lang="es-ES_tradnl" altLang="es-ES" u="sng" smtClean="0">
                <a:hlinkClick r:id="rId6"/>
              </a:rPr>
              <a:t>lista ampliada</a:t>
            </a:r>
            <a:r>
              <a:rPr lang="es-ES_tradnl" altLang="es-ES" smtClean="0"/>
              <a:t> en el Open Access Directory.</a:t>
            </a:r>
            <a:endParaRPr lang="es-ES" altLang="es-ES" smtClean="0"/>
          </a:p>
          <a:p>
            <a:endParaRPr lang="es-ES" altLang="es-ES" smtClean="0"/>
          </a:p>
          <a:p>
            <a:r>
              <a:rPr lang="es-ES" altLang="es-ES" smtClean="0"/>
              <a:t>Copyright Toolbox tiene modelo en castellano. Pinchar en el enlace.</a:t>
            </a:r>
          </a:p>
        </p:txBody>
      </p:sp>
      <p:sp>
        <p:nvSpPr>
          <p:cNvPr id="16282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6AE0755D-C4A4-4068-8825-C540004F0A26}" type="slidenum">
              <a:rPr lang="es-ES" altLang="es-ES" smtClean="0">
                <a:latin typeface="Arial" pitchFamily="34" charset="0"/>
              </a:rPr>
              <a:pPr>
                <a:spcBef>
                  <a:spcPct val="0"/>
                </a:spcBef>
              </a:pPr>
              <a:t>97</a:t>
            </a:fld>
            <a:endParaRPr lang="es-ES" altLang="es-ES" smtClean="0">
              <a:latin typeface="Arial" pitchFamily="34" charset="0"/>
            </a:endParaRPr>
          </a:p>
        </p:txBody>
      </p:sp>
      <p:sp>
        <p:nvSpPr>
          <p:cNvPr id="162821" name="1 Marcador de fecha"/>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A32628D6-4326-4FDA-85D1-A7B2B52CBA2F}" type="datetime1">
              <a:rPr lang="es-ES" altLang="es-ES" smtClean="0">
                <a:latin typeface="Arial" pitchFamily="34" charset="0"/>
              </a:rPr>
              <a:pPr>
                <a:spcBef>
                  <a:spcPct val="0"/>
                </a:spcBef>
              </a:pPr>
              <a:t>20/02/2015</a:t>
            </a:fld>
            <a:endParaRPr lang="es-ES" altLang="es-ES" smtClean="0">
              <a:latin typeface="Arial" pitchFamily="34"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0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_tradnl" altLang="es-ES" smtClean="0"/>
              <a:t>Es muy importante que los autores mantengan sus derechos porque así tienen más control sobre el uso de su trabajo. Hay que tener en cuenta que para que un editor pueda explotar comercialmente una obra no es necesaria la transferencia de los derechos de autor.</a:t>
            </a:r>
            <a:endParaRPr lang="es-ES" altLang="es-ES" smtClean="0"/>
          </a:p>
          <a:p>
            <a:r>
              <a:rPr lang="es-ES" altLang="es-ES" smtClean="0"/>
              <a:t>Lo del depósito en RI es muy importante si el autor está sujeto a algún mandato</a:t>
            </a:r>
          </a:p>
          <a:p>
            <a:r>
              <a:rPr lang="es-ES" altLang="es-ES" smtClean="0"/>
              <a:t>Incluir en otro artículo datos, gráficos, imágenes…</a:t>
            </a:r>
          </a:p>
          <a:p>
            <a:r>
              <a:rPr lang="es-ES" altLang="es-ES" smtClean="0"/>
              <a:t>Hemos de tener en cuenta que, a pesar de ser los autores de un trabajo, todas estas cosas no las podemos hacer sin autorización en el caso de que hayamos cedido los derechos a una editorial.</a:t>
            </a:r>
          </a:p>
          <a:p>
            <a:r>
              <a:rPr lang="es-ES" altLang="es-ES" smtClean="0"/>
              <a:t>Reciente denuncia de CEDRO a la UAB y a la Carlos III de Madrid por el supuesto uso indebido de copias de artículos y libros subidos a su campus virtual (abril 2012). Les piden más de un millón de euros…</a:t>
            </a:r>
          </a:p>
          <a:p>
            <a:endParaRPr lang="es-ES" altLang="es-ES" smtClean="0"/>
          </a:p>
        </p:txBody>
      </p:sp>
      <p:sp>
        <p:nvSpPr>
          <p:cNvPr id="16077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FC0CBDCC-CC9E-487A-B318-D7F23013E1A5}" type="slidenum">
              <a:rPr lang="es-ES" altLang="es-ES" smtClean="0">
                <a:latin typeface="Arial" pitchFamily="34" charset="0"/>
              </a:rPr>
              <a:pPr>
                <a:spcBef>
                  <a:spcPct val="0"/>
                </a:spcBef>
              </a:pPr>
              <a:t>99</a:t>
            </a:fld>
            <a:endParaRPr lang="es-ES" altLang="es-ES" smtClean="0">
              <a:latin typeface="Arial" pitchFamily="34" charset="0"/>
            </a:endParaRPr>
          </a:p>
        </p:txBody>
      </p:sp>
      <p:sp>
        <p:nvSpPr>
          <p:cNvPr id="160773" name="1 Marcador de fecha"/>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B6E998BE-3BDE-44EC-9C89-471CB88BF4BC}" type="datetime1">
              <a:rPr lang="es-ES" altLang="es-ES" smtClean="0">
                <a:latin typeface="Arial" pitchFamily="34" charset="0"/>
              </a:rPr>
              <a:pPr>
                <a:spcBef>
                  <a:spcPct val="0"/>
                </a:spcBef>
              </a:pPr>
              <a:t>20/02/2015</a:t>
            </a:fld>
            <a:endParaRPr lang="es-ES" altLang="es-ES" smtClean="0">
              <a:latin typeface="Arial" pitchFamily="34"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41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b="1" smtClean="0"/>
              <a:t>Ruta platino</a:t>
            </a:r>
            <a:r>
              <a:rPr lang="es-ES" altLang="es-ES" smtClean="0"/>
              <a:t>: es la considerada como mejor alternativa (Haschack, 2007). En estas revistas los autores retienen los derechos de autor o los comparten con las editoriales. La financiación de este modelo proviene sobre todo de fondos públicos. </a:t>
            </a:r>
            <a:endParaRPr lang="es-ES" altLang="es-ES" b="1" smtClean="0"/>
          </a:p>
          <a:p>
            <a:r>
              <a:rPr lang="es-ES" altLang="es-ES" b="1" smtClean="0"/>
              <a:t>Author pays</a:t>
            </a:r>
            <a:r>
              <a:rPr lang="es-ES" altLang="es-ES" smtClean="0"/>
              <a:t>: BioMed Central, PloS One. Este modelo está suponiendo en ocasiones el cambio de distribución de presupuesto en algunas instituciones. Ya no se piensa tanto en pagar por las suscripciones a las revistas (pagar por el acceso a los contenidos) sino en el pago para que los autores publiquen sus artículos en acceso abierto (pago por publicación) y que de esta manera esté accesible para todo el mundo.</a:t>
            </a:r>
          </a:p>
          <a:p>
            <a:r>
              <a:rPr lang="es-ES" altLang="es-ES" b="1" smtClean="0"/>
              <a:t>Modelo híbrido</a:t>
            </a:r>
            <a:r>
              <a:rPr lang="es-ES" altLang="es-ES" smtClean="0"/>
              <a:t>: pago por suscripción con opción OA. Entre 500 y 3000 dólares. En muchos casos no se reajusta el precio de la suscripción. El Profesional de la Información también utiliza este modelo.</a:t>
            </a:r>
          </a:p>
          <a:p>
            <a:r>
              <a:rPr lang="es-ES" altLang="es-ES" b="1" smtClean="0"/>
              <a:t>Acceso gratuito</a:t>
            </a:r>
            <a:r>
              <a:rPr lang="es-ES" altLang="es-ES" smtClean="0"/>
              <a:t>: la única diferencia con el OA puro es que los derechos de autor los mantiene la editorial. Normalmente difunden los artículos en abierto tras un periodo de embargo.</a:t>
            </a:r>
          </a:p>
          <a:p>
            <a:endParaRPr lang="es-ES" altLang="es-ES" smtClean="0"/>
          </a:p>
          <a:p>
            <a:r>
              <a:rPr lang="es-ES" altLang="es-ES" smtClean="0"/>
              <a:t>El informe Finch. En Uk se financia la totalidad de la publicación científica</a:t>
            </a:r>
          </a:p>
          <a:p>
            <a:endParaRPr lang="es-ES" altLang="es-ES" smtClean="0"/>
          </a:p>
        </p:txBody>
      </p:sp>
      <p:sp>
        <p:nvSpPr>
          <p:cNvPr id="13414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CEDB9D38-2364-4AA2-978D-4C4B4EA61D35}" type="slidenum">
              <a:rPr lang="es-ES" altLang="es-ES" smtClean="0">
                <a:latin typeface="Arial" pitchFamily="34" charset="0"/>
              </a:rPr>
              <a:pPr>
                <a:spcBef>
                  <a:spcPct val="0"/>
                </a:spcBef>
              </a:pPr>
              <a:t>104</a:t>
            </a:fld>
            <a:endParaRPr lang="es-ES" altLang="es-ES" smtClean="0">
              <a:latin typeface="Arial" pitchFamily="34" charset="0"/>
            </a:endParaRPr>
          </a:p>
        </p:txBody>
      </p:sp>
      <p:sp>
        <p:nvSpPr>
          <p:cNvPr id="134149" name="1 Marcador de fecha"/>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A6A73C33-B2B8-4FAA-B21D-27F91E7ED704}" type="datetime1">
              <a:rPr lang="es-ES" altLang="es-ES" smtClean="0">
                <a:latin typeface="Arial" pitchFamily="34" charset="0"/>
              </a:rPr>
              <a:pPr>
                <a:spcBef>
                  <a:spcPct val="0"/>
                </a:spcBef>
              </a:pPr>
              <a:t>20/02/2015</a:t>
            </a:fld>
            <a:endParaRPr lang="es-ES" altLang="es-ES" smtClean="0">
              <a:latin typeface="Arial" pitchFamily="34"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_tradnl" dirty="0" smtClean="0"/>
              <a:t>Otro de los problemas es el relativo al control de versiones. Las diferentes versiones por las que pasa un artículo desde su creación hasta su publicación es un tema que aún no está en absoluto normalizado. Existen propuestas como las recogidas en </a:t>
            </a:r>
            <a:r>
              <a:rPr lang="es-ES_tradnl" u="sng" dirty="0" err="1" smtClean="0">
                <a:hlinkClick r:id="rId3"/>
              </a:rPr>
              <a:t>Versions</a:t>
            </a:r>
            <a:r>
              <a:rPr lang="es-ES_tradnl" u="sng" dirty="0" smtClean="0">
                <a:hlinkClick r:id="rId3"/>
              </a:rPr>
              <a:t> </a:t>
            </a:r>
            <a:r>
              <a:rPr lang="es-ES_tradnl" u="sng" dirty="0" err="1" smtClean="0">
                <a:hlinkClick r:id="rId3"/>
              </a:rPr>
              <a:t>Toolkit</a:t>
            </a:r>
            <a:r>
              <a:rPr lang="es-ES_tradnl" dirty="0" smtClean="0"/>
              <a:t>, </a:t>
            </a:r>
            <a:r>
              <a:rPr lang="es-ES_tradnl" u="sng" dirty="0" err="1" smtClean="0">
                <a:hlinkClick r:id="rId4"/>
              </a:rPr>
              <a:t>CrossRef</a:t>
            </a:r>
            <a:r>
              <a:rPr lang="es-ES_tradnl" dirty="0" smtClean="0"/>
              <a:t>, </a:t>
            </a:r>
            <a:r>
              <a:rPr lang="es-ES_tradnl" u="sng" dirty="0" smtClean="0">
                <a:hlinkClick r:id="rId5"/>
              </a:rPr>
              <a:t>NISO/ALPSP</a:t>
            </a:r>
            <a:r>
              <a:rPr lang="es-ES_tradnl" dirty="0" smtClean="0"/>
              <a:t> o </a:t>
            </a:r>
            <a:r>
              <a:rPr lang="es-ES_tradnl" u="sng" dirty="0" smtClean="0">
                <a:hlinkClick r:id="rId6"/>
              </a:rPr>
              <a:t>RIVER Project</a:t>
            </a:r>
            <a:r>
              <a:rPr lang="es-ES_tradnl" dirty="0" smtClean="0"/>
              <a:t>  para intentar normalizar las diferentes versiones de los artículos de revistas. Este aspecto tiene importancia porque cuando se realiza una búsqueda puede que se recupere el mismo documento en sus diferentes versiones (con cambios mínimos entre ellas) y que no se sepa cómo o cual citar o enlazar. </a:t>
            </a:r>
            <a:endParaRPr lang="es-ES" dirty="0" smtClean="0"/>
          </a:p>
          <a:p>
            <a:r>
              <a:rPr lang="es-ES" dirty="0" smtClean="0"/>
              <a:t>Falta de normalización en las denominaciones. Cuando se busca un documento a veces se recuperan muchas versiones del mismo que difieren en detalles mínimos según sean pre-</a:t>
            </a:r>
            <a:r>
              <a:rPr lang="es-ES" dirty="0" err="1" smtClean="0"/>
              <a:t>print</a:t>
            </a:r>
            <a:r>
              <a:rPr lang="es-ES" dirty="0" smtClean="0"/>
              <a:t>, post-</a:t>
            </a:r>
            <a:r>
              <a:rPr lang="es-ES" dirty="0" err="1" smtClean="0"/>
              <a:t>print</a:t>
            </a:r>
            <a:r>
              <a:rPr lang="es-ES" dirty="0" smtClean="0"/>
              <a:t> (versión del autor, versión de la editorial, etc…) o acceso al documento depositado o en una web, etc…</a:t>
            </a:r>
          </a:p>
          <a:p>
            <a:r>
              <a:rPr lang="es-ES" dirty="0" smtClean="0"/>
              <a:t>Como muchas veces el editor no permite el autoarchivo en repositorios de su versión, es importante que el autor conserve la versión definitiva de sus trabajos.</a:t>
            </a:r>
          </a:p>
          <a:p>
            <a:endParaRPr lang="es-ES" dirty="0" smtClean="0"/>
          </a:p>
        </p:txBody>
      </p:sp>
      <p:sp>
        <p:nvSpPr>
          <p:cNvPr id="11469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96316CB7-EFC7-4F69-9668-875B99ABD9E7}" type="slidenum">
              <a:rPr lang="es-ES" smtClean="0"/>
              <a:pPr eaLnBrk="1" hangingPunct="1"/>
              <a:t>105</a:t>
            </a:fld>
            <a:endParaRPr lang="es-ES" smtClean="0"/>
          </a:p>
        </p:txBody>
      </p:sp>
      <p:sp>
        <p:nvSpPr>
          <p:cNvPr id="114693" name="1 Marcador de fecha"/>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76D77EA4-C570-4F62-B1F9-90345C7B0422}" type="datetime1">
              <a:rPr lang="es-ES" smtClean="0"/>
              <a:pPr eaLnBrk="1" hangingPunct="1"/>
              <a:t>20/02/2015</a:t>
            </a:fld>
            <a:endParaRPr lang="es-ES"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ES" dirty="0" smtClean="0"/>
          </a:p>
        </p:txBody>
      </p:sp>
      <p:sp>
        <p:nvSpPr>
          <p:cNvPr id="11469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96316CB7-EFC7-4F69-9668-875B99ABD9E7}" type="slidenum">
              <a:rPr lang="es-ES" smtClean="0"/>
              <a:pPr eaLnBrk="1" hangingPunct="1"/>
              <a:t>106</a:t>
            </a:fld>
            <a:endParaRPr lang="es-ES" smtClean="0"/>
          </a:p>
        </p:txBody>
      </p:sp>
      <p:sp>
        <p:nvSpPr>
          <p:cNvPr id="114693" name="1 Marcador de fecha"/>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76D77EA4-C570-4F62-B1F9-90345C7B0422}" type="datetime1">
              <a:rPr lang="es-ES" smtClean="0"/>
              <a:pPr eaLnBrk="1" hangingPunct="1"/>
              <a:t>20/02/2015</a:t>
            </a:fld>
            <a:endParaRPr lang="es-ES" smtClean="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smtClean="0"/>
              <a:t>Sherpa RoMEO ahora es consultable en castellano.</a:t>
            </a:r>
          </a:p>
          <a:p>
            <a:r>
              <a:rPr lang="es-ES" altLang="es-ES" smtClean="0"/>
              <a:t>Ahora, la ventana de servicios de SFX muestra un nuevo enlace que lleva a la página de información de esa revista en el sitio Sherpa/RoMEO o en Dulcinea.</a:t>
            </a:r>
          </a:p>
          <a:p>
            <a:r>
              <a:rPr lang="es-ES" altLang="es-ES" smtClean="0"/>
              <a:t>Según Sherpa RoMeo, el 94 % de las revistas permite realizar algún tipo de autoarchivo. Depositar no es publicar, el acceso abierto es un complemento, no una sustitución de la publicación. Clasificación por colores según el nivel de permiso</a:t>
            </a:r>
          </a:p>
          <a:p>
            <a:r>
              <a:rPr lang="es-ES" altLang="es-ES" smtClean="0"/>
              <a:t>Dulcinea ha incorporado recientemente la herramienta Gráficos. Viene a completar la escasa presencia de revistas españolas en RoMEO.</a:t>
            </a:r>
          </a:p>
          <a:p>
            <a:endParaRPr lang="es-ES" altLang="es-ES" smtClean="0"/>
          </a:p>
        </p:txBody>
      </p:sp>
      <p:sp>
        <p:nvSpPr>
          <p:cNvPr id="15872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CA30AFF0-25CC-498F-8C10-767AB11CD840}" type="slidenum">
              <a:rPr lang="es-ES" altLang="es-ES" smtClean="0">
                <a:latin typeface="Arial" pitchFamily="34" charset="0"/>
              </a:rPr>
              <a:pPr>
                <a:spcBef>
                  <a:spcPct val="0"/>
                </a:spcBef>
              </a:pPr>
              <a:t>108</a:t>
            </a:fld>
            <a:endParaRPr lang="es-ES" altLang="es-ES" smtClean="0">
              <a:latin typeface="Arial" pitchFamily="34"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58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ES" altLang="es-ES" smtClean="0"/>
          </a:p>
        </p:txBody>
      </p:sp>
      <p:sp>
        <p:nvSpPr>
          <p:cNvPr id="16589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23148863-0496-47D5-89F8-6AE0DEBAF6D4}" type="slidenum">
              <a:rPr lang="es-ES" altLang="es-ES" smtClean="0">
                <a:latin typeface="Arial" pitchFamily="34" charset="0"/>
              </a:rPr>
              <a:pPr>
                <a:spcBef>
                  <a:spcPct val="0"/>
                </a:spcBef>
              </a:pPr>
              <a:t>122</a:t>
            </a:fld>
            <a:endParaRPr lang="es-ES" altLang="es-ES" smtClean="0">
              <a:latin typeface="Arial"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hasCustomPrompt="1"/>
          </p:nvPr>
        </p:nvSpPr>
        <p:spPr>
          <a:xfrm>
            <a:off x="685800" y="2130425"/>
            <a:ext cx="7772400" cy="1470025"/>
          </a:xfrm>
        </p:spPr>
        <p:txBody>
          <a:bodyPr/>
          <a:lstStyle>
            <a:lvl1pPr>
              <a:defRPr>
                <a:latin typeface="Arial" pitchFamily="34" charset="0"/>
                <a:cs typeface="Arial" pitchFamily="34" charset="0"/>
              </a:defRPr>
            </a:lvl1pPr>
          </a:lstStyle>
          <a:p>
            <a:r>
              <a:rPr lang="es-ES" dirty="0" smtClean="0"/>
              <a:t>HAGA CLIC PARA MODIFICAR EL ESTILO DE TÍTULO DEL PATRÓN</a:t>
            </a:r>
            <a:endParaRPr lang="ca-ES" dirty="0"/>
          </a:p>
        </p:txBody>
      </p:sp>
      <p:sp>
        <p:nvSpPr>
          <p:cNvPr id="3" name="2 Subtítulo"/>
          <p:cNvSpPr>
            <a:spLocks noGrp="1"/>
          </p:cNvSpPr>
          <p:nvPr>
            <p:ph type="subTitle" idx="1"/>
          </p:nvPr>
        </p:nvSpPr>
        <p:spPr>
          <a:xfrm>
            <a:off x="1371600" y="3886200"/>
            <a:ext cx="6400800" cy="1752600"/>
          </a:xfrm>
        </p:spPr>
        <p:txBody>
          <a:bodyPr>
            <a:normAutofit/>
          </a:bodyPr>
          <a:lstStyle>
            <a:lvl1pPr marL="0" indent="0" algn="ctr">
              <a:buNone/>
              <a:defRPr sz="3200">
                <a:solidFill>
                  <a:schemeClr val="tx1">
                    <a:tint val="75000"/>
                  </a:schemeClr>
                </a:solidFill>
                <a:latin typeface="Arial" pitchFamily="34" charset="0"/>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ca-ES" dirty="0"/>
          </a:p>
        </p:txBody>
      </p:sp>
      <p:pic>
        <p:nvPicPr>
          <p:cNvPr id="9" name="8 Imagen"/>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9144000" cy="526526"/>
          </a:xfrm>
          <a:prstGeom prst="rect">
            <a:avLst/>
          </a:prstGeom>
        </p:spPr>
      </p:pic>
    </p:spTree>
    <p:extLst>
      <p:ext uri="{BB962C8B-B14F-4D97-AF65-F5344CB8AC3E}">
        <p14:creationId xmlns:p14="http://schemas.microsoft.com/office/powerpoint/2010/main" val="37471772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764704"/>
            <a:ext cx="8229600" cy="652934"/>
          </a:xfrm>
        </p:spPr>
        <p:txBody>
          <a:bodyPr>
            <a:noAutofit/>
          </a:bodyPr>
          <a:lstStyle>
            <a:lvl1pPr>
              <a:defRPr sz="3600">
                <a:latin typeface="Arial" pitchFamily="34" charset="0"/>
                <a:cs typeface="Arial" pitchFamily="34" charset="0"/>
              </a:defRPr>
            </a:lvl1pPr>
          </a:lstStyle>
          <a:p>
            <a:r>
              <a:rPr lang="es-ES" smtClean="0"/>
              <a:t>Haga clic para modificar el estilo de título del patrón</a:t>
            </a:r>
            <a:endParaRPr lang="ca-ES" dirty="0"/>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ca-ES" dirty="0"/>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2D81D204-C9B0-478F-8425-DB1D81E773DB}" type="slidenum">
              <a:rPr lang="ca-ES" smtClean="0"/>
              <a:t>‹Nº›</a:t>
            </a:fld>
            <a:endParaRPr lang="ca-ES" dirty="0"/>
          </a:p>
        </p:txBody>
      </p:sp>
    </p:spTree>
    <p:extLst>
      <p:ext uri="{BB962C8B-B14F-4D97-AF65-F5344CB8AC3E}">
        <p14:creationId xmlns:p14="http://schemas.microsoft.com/office/powerpoint/2010/main" val="1528143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normAutofit/>
          </a:bodyPr>
          <a:lstStyle>
            <a:lvl1pPr algn="l">
              <a:defRPr sz="3600" b="1" cap="all">
                <a:latin typeface="Arial" pitchFamily="34" charset="0"/>
                <a:cs typeface="Arial" pitchFamily="34" charset="0"/>
              </a:defRPr>
            </a:lvl1pPr>
          </a:lstStyle>
          <a:p>
            <a:r>
              <a:rPr lang="es-ES" smtClean="0"/>
              <a:t>Haga clic para modificar el estilo de título del patrón</a:t>
            </a:r>
            <a:endParaRPr lang="ca-ES" dirty="0"/>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Tree>
    <p:extLst>
      <p:ext uri="{BB962C8B-B14F-4D97-AF65-F5344CB8AC3E}">
        <p14:creationId xmlns:p14="http://schemas.microsoft.com/office/powerpoint/2010/main" val="29672497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ca-ES" dirty="0"/>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ca-ES" dirty="0"/>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ca-ES" dirty="0"/>
          </a:p>
        </p:txBody>
      </p:sp>
      <p:sp>
        <p:nvSpPr>
          <p:cNvPr id="7" name="6 Marcador de número de diapositiva"/>
          <p:cNvSpPr>
            <a:spLocks noGrp="1"/>
          </p:cNvSpPr>
          <p:nvPr>
            <p:ph type="sldNum" sz="quarter" idx="12"/>
          </p:nvPr>
        </p:nvSpPr>
        <p:spPr>
          <a:xfrm>
            <a:off x="6553200" y="6356350"/>
            <a:ext cx="2133600" cy="365125"/>
          </a:xfrm>
          <a:prstGeom prst="rect">
            <a:avLst/>
          </a:prstGeom>
        </p:spPr>
        <p:txBody>
          <a:bodyPr/>
          <a:lstStyle/>
          <a:p>
            <a:fld id="{2D81D204-C9B0-478F-8425-DB1D81E773DB}" type="slidenum">
              <a:rPr lang="ca-ES" smtClean="0"/>
              <a:t>‹Nº›</a:t>
            </a:fld>
            <a:endParaRPr lang="ca-ES" dirty="0"/>
          </a:p>
        </p:txBody>
      </p:sp>
    </p:spTree>
    <p:extLst>
      <p:ext uri="{BB962C8B-B14F-4D97-AF65-F5344CB8AC3E}">
        <p14:creationId xmlns:p14="http://schemas.microsoft.com/office/powerpoint/2010/main" val="21233060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ca-ES" dirty="0"/>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ca-ES" dirty="0"/>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ca-ES"/>
          </a:p>
        </p:txBody>
      </p:sp>
      <p:sp>
        <p:nvSpPr>
          <p:cNvPr id="9" name="8 Marcador de número de diapositiva"/>
          <p:cNvSpPr>
            <a:spLocks noGrp="1"/>
          </p:cNvSpPr>
          <p:nvPr>
            <p:ph type="sldNum" sz="quarter" idx="12"/>
          </p:nvPr>
        </p:nvSpPr>
        <p:spPr>
          <a:xfrm>
            <a:off x="6553200" y="6356350"/>
            <a:ext cx="2133600" cy="365125"/>
          </a:xfrm>
          <a:prstGeom prst="rect">
            <a:avLst/>
          </a:prstGeom>
        </p:spPr>
        <p:txBody>
          <a:bodyPr/>
          <a:lstStyle/>
          <a:p>
            <a:fld id="{2D81D204-C9B0-478F-8425-DB1D81E773DB}" type="slidenum">
              <a:rPr lang="ca-ES" smtClean="0"/>
              <a:t>‹Nº›</a:t>
            </a:fld>
            <a:endParaRPr lang="ca-ES" dirty="0"/>
          </a:p>
        </p:txBody>
      </p:sp>
    </p:spTree>
    <p:extLst>
      <p:ext uri="{BB962C8B-B14F-4D97-AF65-F5344CB8AC3E}">
        <p14:creationId xmlns:p14="http://schemas.microsoft.com/office/powerpoint/2010/main" val="32381716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ca-ES" dirty="0"/>
          </a:p>
        </p:txBody>
      </p:sp>
      <p:sp>
        <p:nvSpPr>
          <p:cNvPr id="5" name="4 Marcador de número de diapositiva"/>
          <p:cNvSpPr>
            <a:spLocks noGrp="1"/>
          </p:cNvSpPr>
          <p:nvPr>
            <p:ph type="sldNum" sz="quarter" idx="12"/>
          </p:nvPr>
        </p:nvSpPr>
        <p:spPr>
          <a:xfrm>
            <a:off x="6553200" y="6356350"/>
            <a:ext cx="2133600" cy="365125"/>
          </a:xfrm>
          <a:prstGeom prst="rect">
            <a:avLst/>
          </a:prstGeom>
        </p:spPr>
        <p:txBody>
          <a:bodyPr/>
          <a:lstStyle/>
          <a:p>
            <a:fld id="{2D81D204-C9B0-478F-8425-DB1D81E773DB}" type="slidenum">
              <a:rPr lang="ca-ES" smtClean="0"/>
              <a:t>‹Nº›</a:t>
            </a:fld>
            <a:endParaRPr lang="ca-ES" dirty="0"/>
          </a:p>
        </p:txBody>
      </p:sp>
    </p:spTree>
    <p:extLst>
      <p:ext uri="{BB962C8B-B14F-4D97-AF65-F5344CB8AC3E}">
        <p14:creationId xmlns:p14="http://schemas.microsoft.com/office/powerpoint/2010/main" val="5550277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a:xfrm>
            <a:off x="457200" y="6356350"/>
            <a:ext cx="2133600" cy="365125"/>
          </a:xfrm>
          <a:prstGeom prst="rect">
            <a:avLst/>
          </a:prstGeom>
        </p:spPr>
        <p:txBody>
          <a:bodyPr/>
          <a:lstStyle/>
          <a:p>
            <a:fld id="{1B39AA11-5ECF-4096-BC18-37831E6B8451}" type="datetimeFigureOut">
              <a:rPr lang="ca-ES" smtClean="0"/>
              <a:t>20/02/2015</a:t>
            </a:fld>
            <a:endParaRPr lang="ca-ES" dirty="0"/>
          </a:p>
        </p:txBody>
      </p:sp>
      <p:sp>
        <p:nvSpPr>
          <p:cNvPr id="3" name="2 Marcador de pie de página"/>
          <p:cNvSpPr>
            <a:spLocks noGrp="1"/>
          </p:cNvSpPr>
          <p:nvPr>
            <p:ph type="ftr" sz="quarter" idx="11"/>
          </p:nvPr>
        </p:nvSpPr>
        <p:spPr>
          <a:xfrm>
            <a:off x="3124200" y="6356350"/>
            <a:ext cx="2895600" cy="365125"/>
          </a:xfrm>
          <a:prstGeom prst="rect">
            <a:avLst/>
          </a:prstGeom>
        </p:spPr>
        <p:txBody>
          <a:bodyPr/>
          <a:lstStyle/>
          <a:p>
            <a:endParaRPr lang="ca-ES" dirty="0"/>
          </a:p>
        </p:txBody>
      </p:sp>
      <p:sp>
        <p:nvSpPr>
          <p:cNvPr id="4" name="3 Marcador de número de diapositiva"/>
          <p:cNvSpPr>
            <a:spLocks noGrp="1"/>
          </p:cNvSpPr>
          <p:nvPr>
            <p:ph type="sldNum" sz="quarter" idx="12"/>
          </p:nvPr>
        </p:nvSpPr>
        <p:spPr>
          <a:xfrm>
            <a:off x="6553200" y="6356350"/>
            <a:ext cx="2133600" cy="365125"/>
          </a:xfrm>
          <a:prstGeom prst="rect">
            <a:avLst/>
          </a:prstGeom>
        </p:spPr>
        <p:txBody>
          <a:bodyPr/>
          <a:lstStyle/>
          <a:p>
            <a:fld id="{2D81D204-C9B0-478F-8425-DB1D81E773DB}" type="slidenum">
              <a:rPr lang="ca-ES" smtClean="0"/>
              <a:t>‹Nº›</a:t>
            </a:fld>
            <a:endParaRPr lang="ca-ES" dirty="0"/>
          </a:p>
        </p:txBody>
      </p:sp>
    </p:spTree>
    <p:extLst>
      <p:ext uri="{BB962C8B-B14F-4D97-AF65-F5344CB8AC3E}">
        <p14:creationId xmlns:p14="http://schemas.microsoft.com/office/powerpoint/2010/main" val="13834035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ca-ES" dirty="0"/>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ca-ES" dirty="0"/>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7" name="6 Marcador de número de diapositiva"/>
          <p:cNvSpPr>
            <a:spLocks noGrp="1"/>
          </p:cNvSpPr>
          <p:nvPr>
            <p:ph type="sldNum" sz="quarter" idx="12"/>
          </p:nvPr>
        </p:nvSpPr>
        <p:spPr>
          <a:xfrm>
            <a:off x="6553200" y="6356350"/>
            <a:ext cx="2133600" cy="365125"/>
          </a:xfrm>
          <a:prstGeom prst="rect">
            <a:avLst/>
          </a:prstGeom>
        </p:spPr>
        <p:txBody>
          <a:bodyPr/>
          <a:lstStyle/>
          <a:p>
            <a:fld id="{2D81D204-C9B0-478F-8425-DB1D81E773DB}" type="slidenum">
              <a:rPr lang="ca-ES" smtClean="0"/>
              <a:t>‹Nº›</a:t>
            </a:fld>
            <a:endParaRPr lang="ca-ES" dirty="0"/>
          </a:p>
        </p:txBody>
      </p:sp>
    </p:spTree>
    <p:extLst>
      <p:ext uri="{BB962C8B-B14F-4D97-AF65-F5344CB8AC3E}">
        <p14:creationId xmlns:p14="http://schemas.microsoft.com/office/powerpoint/2010/main" val="1785195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ca-ES" dirty="0"/>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dirty="0" smtClean="0"/>
              <a:t>Haga clic en el icono para agregar una imagen</a:t>
            </a:r>
            <a:endParaRPr lang="ca-ES" dirty="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7" name="6 Marcador de número de diapositiva"/>
          <p:cNvSpPr>
            <a:spLocks noGrp="1"/>
          </p:cNvSpPr>
          <p:nvPr>
            <p:ph type="sldNum" sz="quarter" idx="12"/>
          </p:nvPr>
        </p:nvSpPr>
        <p:spPr>
          <a:xfrm>
            <a:off x="6553200" y="6356350"/>
            <a:ext cx="2133600" cy="365125"/>
          </a:xfrm>
          <a:prstGeom prst="rect">
            <a:avLst/>
          </a:prstGeom>
        </p:spPr>
        <p:txBody>
          <a:bodyPr/>
          <a:lstStyle/>
          <a:p>
            <a:fld id="{2D81D204-C9B0-478F-8425-DB1D81E773DB}" type="slidenum">
              <a:rPr lang="ca-ES" smtClean="0"/>
              <a:t>‹Nº›</a:t>
            </a:fld>
            <a:endParaRPr lang="ca-ES" dirty="0"/>
          </a:p>
        </p:txBody>
      </p:sp>
    </p:spTree>
    <p:extLst>
      <p:ext uri="{BB962C8B-B14F-4D97-AF65-F5344CB8AC3E}">
        <p14:creationId xmlns:p14="http://schemas.microsoft.com/office/powerpoint/2010/main" val="19565793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ca-ES" dirty="0"/>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ca-ES" dirty="0"/>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2D81D204-C9B0-478F-8425-DB1D81E773DB}" type="slidenum">
              <a:rPr lang="ca-ES" smtClean="0"/>
              <a:t>‹Nº›</a:t>
            </a:fld>
            <a:endParaRPr lang="ca-ES" dirty="0"/>
          </a:p>
        </p:txBody>
      </p:sp>
    </p:spTree>
    <p:extLst>
      <p:ext uri="{BB962C8B-B14F-4D97-AF65-F5344CB8AC3E}">
        <p14:creationId xmlns:p14="http://schemas.microsoft.com/office/powerpoint/2010/main" val="2288361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ca-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ca-ES"/>
          </a:p>
        </p:txBody>
      </p:sp>
      <p:sp>
        <p:nvSpPr>
          <p:cNvPr id="4" name="3 Marcador de fecha"/>
          <p:cNvSpPr>
            <a:spLocks noGrp="1"/>
          </p:cNvSpPr>
          <p:nvPr>
            <p:ph type="dt" sz="half" idx="10"/>
          </p:nvPr>
        </p:nvSpPr>
        <p:spPr>
          <a:xfrm>
            <a:off x="457200" y="6356350"/>
            <a:ext cx="2133600" cy="365125"/>
          </a:xfrm>
          <a:prstGeom prst="rect">
            <a:avLst/>
          </a:prstGeom>
        </p:spPr>
        <p:txBody>
          <a:bodyPr/>
          <a:lstStyle/>
          <a:p>
            <a:fld id="{1B39AA11-5ECF-4096-BC18-37831E6B8451}" type="datetimeFigureOut">
              <a:rPr lang="ca-ES" smtClean="0"/>
              <a:t>20/02/2015</a:t>
            </a:fld>
            <a:endParaRPr lang="ca-ES" dirty="0"/>
          </a:p>
        </p:txBody>
      </p:sp>
      <p:sp>
        <p:nvSpPr>
          <p:cNvPr id="5" name="4 Marcador de pie de página"/>
          <p:cNvSpPr>
            <a:spLocks noGrp="1"/>
          </p:cNvSpPr>
          <p:nvPr>
            <p:ph type="ftr" sz="quarter" idx="11"/>
          </p:nvPr>
        </p:nvSpPr>
        <p:spPr>
          <a:xfrm>
            <a:off x="3124200" y="6356350"/>
            <a:ext cx="2895600" cy="365125"/>
          </a:xfrm>
          <a:prstGeom prst="rect">
            <a:avLst/>
          </a:prstGeom>
        </p:spPr>
        <p:txBody>
          <a:bodyPr/>
          <a:lstStyle/>
          <a:p>
            <a:endParaRPr lang="ca-ES" dirty="0"/>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2D81D204-C9B0-478F-8425-DB1D81E773DB}" type="slidenum">
              <a:rPr lang="ca-ES" smtClean="0"/>
              <a:t>‹Nº›</a:t>
            </a:fld>
            <a:endParaRPr lang="ca-ES" dirty="0"/>
          </a:p>
        </p:txBody>
      </p:sp>
    </p:spTree>
    <p:extLst>
      <p:ext uri="{BB962C8B-B14F-4D97-AF65-F5344CB8AC3E}">
        <p14:creationId xmlns:p14="http://schemas.microsoft.com/office/powerpoint/2010/main" val="23162651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764704"/>
            <a:ext cx="8229600" cy="652934"/>
          </a:xfrm>
          <a:prstGeom prst="rect">
            <a:avLst/>
          </a:prstGeom>
        </p:spPr>
        <p:txBody>
          <a:bodyPr vert="horz" lIns="91440" tIns="45720" rIns="91440" bIns="45720" rtlCol="0" anchor="ctr">
            <a:noAutofit/>
          </a:bodyPr>
          <a:lstStyle/>
          <a:p>
            <a:r>
              <a:rPr lang="es-ES" dirty="0" smtClean="0"/>
              <a:t>Haga clic para modificar el estilo de título del patrón</a:t>
            </a:r>
            <a:endParaRPr lang="ca-ES" dirty="0"/>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dirty="0" smtClean="0"/>
              <a:t>Haga clic para modificar el estilo de texto del patrón</a:t>
            </a:r>
          </a:p>
          <a:p>
            <a:pPr lvl="1"/>
            <a:r>
              <a:rPr lang="es-ES" dirty="0" smtClean="0"/>
              <a:t>Segundo nivel</a:t>
            </a:r>
          </a:p>
          <a:p>
            <a:pPr lvl="2"/>
            <a:r>
              <a:rPr lang="es-ES" dirty="0" smtClean="0"/>
              <a:t>Tercer nivel</a:t>
            </a:r>
          </a:p>
          <a:p>
            <a:pPr lvl="3"/>
            <a:r>
              <a:rPr lang="es-ES" dirty="0" smtClean="0"/>
              <a:t>Cuarto nivel</a:t>
            </a:r>
          </a:p>
          <a:p>
            <a:pPr lvl="4"/>
            <a:r>
              <a:rPr lang="es-ES" dirty="0" smtClean="0"/>
              <a:t>Quinto nivel</a:t>
            </a:r>
            <a:endParaRPr lang="ca-ES" dirty="0"/>
          </a:p>
        </p:txBody>
      </p:sp>
      <p:pic>
        <p:nvPicPr>
          <p:cNvPr id="7" name="6 Imagen"/>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0" y="0"/>
            <a:ext cx="9144000" cy="526526"/>
          </a:xfrm>
          <a:prstGeom prst="rect">
            <a:avLst/>
          </a:prstGeom>
        </p:spPr>
      </p:pic>
      <p:pic>
        <p:nvPicPr>
          <p:cNvPr id="8" name="7 Imagen"/>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 y="6800135"/>
            <a:ext cx="9158808" cy="57967"/>
          </a:xfrm>
          <a:prstGeom prst="rect">
            <a:avLst/>
          </a:prstGeom>
        </p:spPr>
      </p:pic>
    </p:spTree>
    <p:extLst>
      <p:ext uri="{BB962C8B-B14F-4D97-AF65-F5344CB8AC3E}">
        <p14:creationId xmlns:p14="http://schemas.microsoft.com/office/powerpoint/2010/main" val="35559384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3600" kern="1200">
          <a:solidFill>
            <a:schemeClr val="tx1"/>
          </a:solidFill>
          <a:latin typeface="Arial" pitchFamily="34" charset="0"/>
          <a:ea typeface="+mj-ea"/>
          <a:cs typeface="Arial"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ca-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riunet.upv.es/handle/10251/46634" TargetMode="Externa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tmp"/><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ttp://hdl.handle.net/10251/11342" TargetMode="External"/></Relationships>
</file>

<file path=ppt/slides/_rels/slide6.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0.png"/><Relationship Id="rId3" Type="http://schemas.openxmlformats.org/officeDocument/2006/relationships/hyperlink" Target="http://riunet.upv.es/" TargetMode="External"/><Relationship Id="rId7" Type="http://schemas.openxmlformats.org/officeDocument/2006/relationships/hyperlink" Target="http://ojs.upv.es/" TargetMode="External"/><Relationship Id="rId12" Type="http://schemas.openxmlformats.org/officeDocument/2006/relationships/hyperlink" Target="http://riunet.upv.es/bitstream/handle/10251/11342/Politica%20acceso%20abierto_UPV.pdf"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6.png"/><Relationship Id="rId11" Type="http://schemas.openxmlformats.org/officeDocument/2006/relationships/image" Target="../media/image9.png"/><Relationship Id="rId5" Type="http://schemas.openxmlformats.org/officeDocument/2006/relationships/hyperlink" Target="http://www.upv.es/contenidos/OCW/info/824272solocontenidoc.html" TargetMode="External"/><Relationship Id="rId10" Type="http://schemas.openxmlformats.org/officeDocument/2006/relationships/image" Target="../media/image8.png"/><Relationship Id="rId4" Type="http://schemas.openxmlformats.org/officeDocument/2006/relationships/image" Target="../media/image5.png"/><Relationship Id="rId9" Type="http://schemas.openxmlformats.org/officeDocument/2006/relationships/hyperlink" Target="http://poliscience.blogs.upv.es/"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poliscience.blogs.upv.es/riunet/depositar-trabajos-en-riunet/subir-publicaciones-a-senia/" TargetMode="External"/><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www.upv.es/pls/soarc/sic_prensa.GetFichero?p_id=485109&amp;p_html=0&amp;p_dossier=510344"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hyperlink" Target="http://www.eurocris.org/Uploads/Web%20pages/members_meetings/201211%20-%20Madrid,%20Spain/Topic%20Identifiers%20-%202.%20Consol%20Garcia%20(Launching%20ORCID%20service).pdf" TargetMode="External"/><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2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3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hyperlink" Target="http://poliscience.blogs.upv.es/derechos-de-autor/version-del-autor-y-version-del-editor/" TargetMode="External"/><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hyperlink" Target="http://riunet.upv.es/handle/10251/34848" TargetMode="External"/><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hyperlink" Target="http://riunet.upv.es/handle/10251/34793" TargetMode="Externa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8" Type="http://schemas.openxmlformats.org/officeDocument/2006/relationships/image" Target="../media/image45.png"/><Relationship Id="rId13" Type="http://schemas.openxmlformats.org/officeDocument/2006/relationships/image" Target="../media/image50.png"/><Relationship Id="rId18" Type="http://schemas.openxmlformats.org/officeDocument/2006/relationships/image" Target="../media/image55.png"/><Relationship Id="rId3" Type="http://schemas.openxmlformats.org/officeDocument/2006/relationships/image" Target="../media/image40.png"/><Relationship Id="rId21" Type="http://schemas.openxmlformats.org/officeDocument/2006/relationships/image" Target="../media/image58.png"/><Relationship Id="rId7" Type="http://schemas.openxmlformats.org/officeDocument/2006/relationships/image" Target="../media/image44.png"/><Relationship Id="rId12" Type="http://schemas.openxmlformats.org/officeDocument/2006/relationships/image" Target="../media/image49.png"/><Relationship Id="rId17" Type="http://schemas.openxmlformats.org/officeDocument/2006/relationships/image" Target="../media/image54.png"/><Relationship Id="rId2" Type="http://schemas.openxmlformats.org/officeDocument/2006/relationships/notesSlide" Target="../notesSlides/notesSlide9.xml"/><Relationship Id="rId16" Type="http://schemas.openxmlformats.org/officeDocument/2006/relationships/image" Target="../media/image53.png"/><Relationship Id="rId20" Type="http://schemas.openxmlformats.org/officeDocument/2006/relationships/image" Target="../media/image57.png"/><Relationship Id="rId1" Type="http://schemas.openxmlformats.org/officeDocument/2006/relationships/slideLayout" Target="../slideLayouts/slideLayout2.xml"/><Relationship Id="rId6" Type="http://schemas.openxmlformats.org/officeDocument/2006/relationships/image" Target="../media/image43.png"/><Relationship Id="rId11" Type="http://schemas.openxmlformats.org/officeDocument/2006/relationships/image" Target="../media/image48.png"/><Relationship Id="rId5" Type="http://schemas.openxmlformats.org/officeDocument/2006/relationships/image" Target="../media/image42.png"/><Relationship Id="rId15" Type="http://schemas.openxmlformats.org/officeDocument/2006/relationships/image" Target="../media/image52.png"/><Relationship Id="rId10" Type="http://schemas.openxmlformats.org/officeDocument/2006/relationships/image" Target="../media/image47.png"/><Relationship Id="rId19" Type="http://schemas.openxmlformats.org/officeDocument/2006/relationships/image" Target="../media/image56.png"/><Relationship Id="rId4" Type="http://schemas.openxmlformats.org/officeDocument/2006/relationships/image" Target="../media/image41.png"/><Relationship Id="rId9" Type="http://schemas.openxmlformats.org/officeDocument/2006/relationships/image" Target="../media/image46.png"/><Relationship Id="rId14" Type="http://schemas.openxmlformats.org/officeDocument/2006/relationships/image" Target="../media/image51.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hyperlink" Target="http://poliscience.blogs.upv.es/riunet/depositar-trabajos-en-riunet/pasarela-senia-riunet/" TargetMode="External"/><Relationship Id="rId2" Type="http://schemas.openxmlformats.org/officeDocument/2006/relationships/image" Target="../media/image59.tmp"/><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hyperlink" Target="http://riunet.upv.es/handle/10251/17458" TargetMode="External"/></Relationships>
</file>

<file path=ppt/slides/_rels/slide45.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chart" Target="../charts/chart1.xml"/><Relationship Id="rId4" Type="http://schemas.openxmlformats.org/officeDocument/2006/relationships/image" Target="../media/image62.jpeg"/></Relationships>
</file>

<file path=ppt/slides/_rels/slide46.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65.tmp"/><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66.tmp"/><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69.tmp"/><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71.png"/></Relationships>
</file>

<file path=ppt/slides/_rels/slide54.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72.png"/></Relationships>
</file>

<file path=ppt/slides/_rels/slide55.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76.png"/></Relationships>
</file>

<file path=ppt/slides/_rels/slide57.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hyperlink" Target="http://riunet.upv.es/browse?value=Universitat+Polit%C3%A8cnica+de+Val%C3%A8ncia.+Instituto+de+Investigaci%C3%B3n+para+la+Gesti%C3%B3n+Integral+de+Zonas+Costeras+-+Institut++d'Investigaci%C3%B3+per+a+la+Gesti%C3%B3+Integral+de+Zones+Costaneres&amp;type=affiliation" TargetMode="External"/><Relationship Id="rId2" Type="http://schemas.openxmlformats.org/officeDocument/2006/relationships/image" Target="../media/image78.tmp"/><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81.tmp"/><Relationship Id="rId2" Type="http://schemas.openxmlformats.org/officeDocument/2006/relationships/hyperlink" Target="http://poliscience.blogs.upv.es/riunet/autores-en-riunet/" TargetMode="Externa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6.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8" Type="http://schemas.openxmlformats.org/officeDocument/2006/relationships/image" Target="../media/image87.png"/><Relationship Id="rId13" Type="http://schemas.openxmlformats.org/officeDocument/2006/relationships/hyperlink" Target="http://www.plos.org/" TargetMode="External"/><Relationship Id="rId3" Type="http://schemas.openxmlformats.org/officeDocument/2006/relationships/image" Target="../media/image83.png"/><Relationship Id="rId7" Type="http://schemas.openxmlformats.org/officeDocument/2006/relationships/hyperlink" Target="http://www.sparceurope.org/" TargetMode="External"/><Relationship Id="rId12" Type="http://schemas.openxmlformats.org/officeDocument/2006/relationships/image" Target="../media/image89.png"/><Relationship Id="rId2" Type="http://schemas.openxmlformats.org/officeDocument/2006/relationships/notesSlide" Target="../notesSlides/notesSlide17.xml"/><Relationship Id="rId16" Type="http://schemas.openxmlformats.org/officeDocument/2006/relationships/image" Target="../media/image92.png"/><Relationship Id="rId1" Type="http://schemas.openxmlformats.org/officeDocument/2006/relationships/slideLayout" Target="../slideLayouts/slideLayout2.xml"/><Relationship Id="rId6" Type="http://schemas.openxmlformats.org/officeDocument/2006/relationships/image" Target="../media/image86.png"/><Relationship Id="rId11" Type="http://schemas.openxmlformats.org/officeDocument/2006/relationships/hyperlink" Target="http://www.openarchives.org/" TargetMode="External"/><Relationship Id="rId5" Type="http://schemas.openxmlformats.org/officeDocument/2006/relationships/image" Target="../media/image85.png"/><Relationship Id="rId15" Type="http://schemas.openxmlformats.org/officeDocument/2006/relationships/image" Target="../media/image91.png"/><Relationship Id="rId10" Type="http://schemas.openxmlformats.org/officeDocument/2006/relationships/image" Target="../media/image88.png"/><Relationship Id="rId4" Type="http://schemas.openxmlformats.org/officeDocument/2006/relationships/image" Target="../media/image84.png"/><Relationship Id="rId9" Type="http://schemas.openxmlformats.org/officeDocument/2006/relationships/hyperlink" Target="http://arxiv.org/" TargetMode="External"/><Relationship Id="rId14" Type="http://schemas.openxmlformats.org/officeDocument/2006/relationships/image" Target="../media/image90.png"/></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hyperlink" Target="http://www.necobelac.eu/en/index.php"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93.png"/></Relationships>
</file>

<file path=ppt/slides/_rels/slide72.xml.rels><?xml version="1.0" encoding="UTF-8" standalone="yes"?>
<Relationships xmlns="http://schemas.openxmlformats.org/package/2006/relationships"><Relationship Id="rId2" Type="http://schemas.openxmlformats.org/officeDocument/2006/relationships/hyperlink" Target="http://eprints.soton.ac.uk/268516/2/Citation_advantage_paper.pdf" TargetMode="Externa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hyperlink" Target="http://poliscience.blogs.upv.es/open-access/entorno-oa/politicas-de-acceso-abierto/" TargetMode="Externa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0.png"/><Relationship Id="rId3" Type="http://schemas.openxmlformats.org/officeDocument/2006/relationships/hyperlink" Target="http://riunet.upv.es/" TargetMode="External"/><Relationship Id="rId7" Type="http://schemas.openxmlformats.org/officeDocument/2006/relationships/hyperlink" Target="http://ojs.upv.es/" TargetMode="External"/><Relationship Id="rId12" Type="http://schemas.openxmlformats.org/officeDocument/2006/relationships/hyperlink" Target="http://riunet.upv.es/bitstream/handle/10251/11342/Politica%20acceso%20abierto_UPV.pdf"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6.png"/><Relationship Id="rId11" Type="http://schemas.openxmlformats.org/officeDocument/2006/relationships/image" Target="../media/image9.png"/><Relationship Id="rId5" Type="http://schemas.openxmlformats.org/officeDocument/2006/relationships/hyperlink" Target="http://www.upv.es/contenidos/OCW/info/824272solocontenidoc.html" TargetMode="External"/><Relationship Id="rId10" Type="http://schemas.openxmlformats.org/officeDocument/2006/relationships/image" Target="../media/image8.png"/><Relationship Id="rId4" Type="http://schemas.openxmlformats.org/officeDocument/2006/relationships/image" Target="../media/image5.png"/><Relationship Id="rId9" Type="http://schemas.openxmlformats.org/officeDocument/2006/relationships/hyperlink" Target="http://poliscience.blogs.upv.es/" TargetMode="External"/><Relationship Id="rId14" Type="http://schemas.openxmlformats.org/officeDocument/2006/relationships/image" Target="../media/image4.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hyperlink" Target="http://roarmap.eprints.org/" TargetMode="External"/><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95.png"/></Relationships>
</file>

<file path=ppt/slides/_rels/slide78.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hyperlink" Target="http://openaccess.eprints.org/index.php?/archives/865-Public-Access-to-Federally-Funded-Research-Harnad-Response-to-US-OSTP-RFI-Part-1-of-2.html" TargetMode="External"/></Relationships>
</file>

<file path=ppt/slides/_rels/slide79.xml.rels><?xml version="1.0" encoding="UTF-8" standalone="yes"?>
<Relationships xmlns="http://schemas.openxmlformats.org/package/2006/relationships"><Relationship Id="rId3" Type="http://schemas.openxmlformats.org/officeDocument/2006/relationships/hyperlink" Target="http://www.boe.es/boe/dias/2011/02/10/pdfs/BOE-A-2011-2541.pdf" TargetMode="External"/><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hyperlink" Target="http://www.boe.es/boe/dias/2011/02/10/pdfs/BOE-A-2011-2541.pdf" TargetMode="External"/><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hyperlink" Target="http://www.boe.es/boe/dias/2011/06/02/pdfs/BOE-A-2011-9617.pdf" TargetMode="External"/><Relationship Id="rId4" Type="http://schemas.openxmlformats.org/officeDocument/2006/relationships/hyperlink" Target="http://www.upv.es/entidades/EDOCTORADO/info/U0674883.pdf" TargetMode="Externa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hyperlink" Target="http://www.boe.es/boe/dias/2013/11/06/pdfs/BOE-A-2013-11616.pdf" TargetMode="External"/><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hyperlink" Target="http://www.boe.es/boe/dias/2013/11/06/pdfs/BOE-A-2013-11617.pdf" TargetMode="External"/><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98.png"/></Relationships>
</file>

<file path=ppt/slides/_rels/slide85.xml.rels><?xml version="1.0" encoding="UTF-8" standalone="yes"?>
<Relationships xmlns="http://schemas.openxmlformats.org/package/2006/relationships"><Relationship Id="rId2" Type="http://schemas.openxmlformats.org/officeDocument/2006/relationships/image" Target="../media/image99.jpe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101.tmp"/><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102.pn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103.pn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hyperlink" Target="http://www.necobelac.eu/en/index.php" TargetMode="External"/><Relationship Id="rId2" Type="http://schemas.openxmlformats.org/officeDocument/2006/relationships/image" Target="../media/image104.pn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hyperlink" Target="doaj:http://www.doaj.org/doaj?func=browse&amp;uiLanguage=en" TargetMode="External"/><Relationship Id="rId7" Type="http://schemas.openxmlformats.org/officeDocument/2006/relationships/image" Target="../media/image8.png"/><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hyperlink" Target="http://poliscience.blogs.upv.es/derechos-de-autor/recomendaciones/" TargetMode="External"/><Relationship Id="rId5" Type="http://schemas.openxmlformats.org/officeDocument/2006/relationships/image" Target="../media/image105.png"/><Relationship Id="rId4" Type="http://schemas.openxmlformats.org/officeDocument/2006/relationships/hyperlink" Target="http://www.arl.org/sparc/bm~doc/Access-Reuse_Addendum.pdf" TargetMode="External"/></Relationships>
</file>

<file path=ppt/slides/_rels/slide96.xml.rels><?xml version="1.0" encoding="UTF-8" standalone="yes"?>
<Relationships xmlns="http://schemas.openxmlformats.org/package/2006/relationships"><Relationship Id="rId2" Type="http://schemas.openxmlformats.org/officeDocument/2006/relationships/image" Target="../media/image106.pn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hyperlink" Target="http://copyrighttoolbox.surf.nl/copyrighttoolbox/authors/licence/" TargetMode="External"/><Relationship Id="rId7" Type="http://schemas.openxmlformats.org/officeDocument/2006/relationships/image" Target="../media/image109.png"/><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image" Target="../media/image108.png"/><Relationship Id="rId5" Type="http://schemas.openxmlformats.org/officeDocument/2006/relationships/hyperlink" Target="http://scholars.sciencecommons.org/" TargetMode="External"/><Relationship Id="rId4" Type="http://schemas.openxmlformats.org/officeDocument/2006/relationships/image" Target="../media/image107.png"/></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hyperlink" Target="http://www.hindawi.com/journals/aess/guidelines" TargetMode="External"/><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hyperlink" Target="http://scholars.sciencecommons.org/" TargetMode="Externa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image" Target="../media/image110.jpg"/><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2" Type="http://schemas.openxmlformats.org/officeDocument/2006/relationships/image" Target="../media/image111.jpg"/><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2" Type="http://schemas.openxmlformats.org/officeDocument/2006/relationships/image" Target="../media/image112.jpg"/><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8" Type="http://schemas.openxmlformats.org/officeDocument/2006/relationships/image" Target="../media/image115.png"/><Relationship Id="rId13" Type="http://schemas.openxmlformats.org/officeDocument/2006/relationships/hyperlink" Target="http://www.journalofelectronicpublishing.org/" TargetMode="External"/><Relationship Id="rId3" Type="http://schemas.openxmlformats.org/officeDocument/2006/relationships/hyperlink" Target="http://www.springeropen.com/" TargetMode="External"/><Relationship Id="rId7" Type="http://schemas.openxmlformats.org/officeDocument/2006/relationships/hyperlink" Target="http://www.biomedcentral.com/" TargetMode="External"/><Relationship Id="rId12" Type="http://schemas.openxmlformats.org/officeDocument/2006/relationships/image" Target="../media/image117.png"/><Relationship Id="rId2" Type="http://schemas.openxmlformats.org/officeDocument/2006/relationships/notesSlide" Target="../notesSlides/notesSlide36.xml"/><Relationship Id="rId16" Type="http://schemas.openxmlformats.org/officeDocument/2006/relationships/image" Target="../media/image119.png"/><Relationship Id="rId1" Type="http://schemas.openxmlformats.org/officeDocument/2006/relationships/slideLayout" Target="../slideLayouts/slideLayout2.xml"/><Relationship Id="rId6" Type="http://schemas.openxmlformats.org/officeDocument/2006/relationships/image" Target="../media/image114.png"/><Relationship Id="rId11" Type="http://schemas.openxmlformats.org/officeDocument/2006/relationships/hyperlink" Target="http://www.elprofesionaldelainformacion.com/" TargetMode="External"/><Relationship Id="rId5" Type="http://schemas.openxmlformats.org/officeDocument/2006/relationships/hyperlink" Target="http://www.springer.com/open+access/open+choice?SGWID=0-40359-0-0-0" TargetMode="External"/><Relationship Id="rId15" Type="http://schemas.openxmlformats.org/officeDocument/2006/relationships/hyperlink" Target="http://www.cobdc.org/publica/item/sumaris.html" TargetMode="External"/><Relationship Id="rId10" Type="http://schemas.openxmlformats.org/officeDocument/2006/relationships/image" Target="../media/image116.png"/><Relationship Id="rId4" Type="http://schemas.openxmlformats.org/officeDocument/2006/relationships/image" Target="../media/image113.png"/><Relationship Id="rId9" Type="http://schemas.openxmlformats.org/officeDocument/2006/relationships/hyperlink" Target="http://firstmonday.org/htbin/cgiwrap/bin/ojs/index.php/fm/index" TargetMode="External"/><Relationship Id="rId14" Type="http://schemas.openxmlformats.org/officeDocument/2006/relationships/image" Target="../media/image118.png"/></Relationships>
</file>

<file path=ppt/slides/_rels/slide105.xml.rels><?xml version="1.0" encoding="UTF-8" standalone="yes"?>
<Relationships xmlns="http://schemas.openxmlformats.org/package/2006/relationships"><Relationship Id="rId3" Type="http://schemas.openxmlformats.org/officeDocument/2006/relationships/hyperlink" Target="http://www2.lse.ac.uk/library/versions/VERSIONS_Toolkit_v1_final.pdf" TargetMode="External"/><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120.png"/></Relationships>
</file>

<file path=ppt/slides/_rels/slide106.xml.rels><?xml version="1.0" encoding="UTF-8" standalone="yes"?>
<Relationships xmlns="http://schemas.openxmlformats.org/package/2006/relationships"><Relationship Id="rId3" Type="http://schemas.openxmlformats.org/officeDocument/2006/relationships/hyperlink" Target="http://ec.europa.eu/research/sciencesociety/document_library/pdf_06/model-cover-letter-foramendment_en.zip" TargetMode="External"/><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hyperlink" Target="http://ec.europa.eu/research/sciencesociety/document_library/pdf_06/model-amendment-topublishing-agreement_en.zip" TargetMode="External"/></Relationships>
</file>

<file path=ppt/slides/_rels/slide107.xml.rels><?xml version="1.0" encoding="UTF-8" standalone="yes"?>
<Relationships xmlns="http://schemas.openxmlformats.org/package/2006/relationships"><Relationship Id="rId2" Type="http://schemas.openxmlformats.org/officeDocument/2006/relationships/image" Target="../media/image121.pn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8" Type="http://schemas.openxmlformats.org/officeDocument/2006/relationships/image" Target="../media/image125.png"/><Relationship Id="rId3" Type="http://schemas.openxmlformats.org/officeDocument/2006/relationships/hyperlink" Target="http://www.accesoabierto.net/dulcinea/default.php" TargetMode="External"/><Relationship Id="rId7" Type="http://schemas.openxmlformats.org/officeDocument/2006/relationships/image" Target="../media/image124.png"/><Relationship Id="rId2" Type="http://schemas.openxmlformats.org/officeDocument/2006/relationships/notesSlide" Target="../notesSlides/notesSlide39.xml"/><Relationship Id="rId1" Type="http://schemas.openxmlformats.org/officeDocument/2006/relationships/slideLayout" Target="../slideLayouts/slideLayout2.xml"/><Relationship Id="rId6" Type="http://schemas.openxmlformats.org/officeDocument/2006/relationships/image" Target="../media/image123.png"/><Relationship Id="rId5" Type="http://schemas.openxmlformats.org/officeDocument/2006/relationships/hyperlink" Target="http://www.sherpa.ac.uk/romeo/index.php?la=es&amp;id=&amp;fIDnum=|&amp;mode=simple&amp;type=&amp;search=&amp;prule=&amp;jrule=" TargetMode="External"/><Relationship Id="rId4" Type="http://schemas.openxmlformats.org/officeDocument/2006/relationships/image" Target="../media/image122.png"/></Relationships>
</file>

<file path=ppt/slides/_rels/slide109.xml.rels><?xml version="1.0" encoding="UTF-8" standalone="yes"?>
<Relationships xmlns="http://schemas.openxmlformats.org/package/2006/relationships"><Relationship Id="rId3" Type="http://schemas.openxmlformats.org/officeDocument/2006/relationships/hyperlink" Target="http://riunet.upv.es/handle/10251/17458" TargetMode="External"/><Relationship Id="rId2" Type="http://schemas.openxmlformats.org/officeDocument/2006/relationships/image" Target="../media/image126.png"/><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3" Type="http://schemas.openxmlformats.org/officeDocument/2006/relationships/image" Target="../media/image127.tmp"/><Relationship Id="rId2" Type="http://schemas.openxmlformats.org/officeDocument/2006/relationships/hyperlink" Target="http://www.sherpa.ac.uk/romeo/search.php" TargetMode="External"/><Relationship Id="rId1" Type="http://schemas.openxmlformats.org/officeDocument/2006/relationships/slideLayout" Target="../slideLayouts/slideLayout2.xml"/><Relationship Id="rId4" Type="http://schemas.openxmlformats.org/officeDocument/2006/relationships/hyperlink" Target="http://riunet.upv.es/handle/10251/17458" TargetMode="External"/></Relationships>
</file>

<file path=ppt/slides/_rels/slide111.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3" Type="http://schemas.openxmlformats.org/officeDocument/2006/relationships/image" Target="../media/image128.tmp"/><Relationship Id="rId2" Type="http://schemas.openxmlformats.org/officeDocument/2006/relationships/hyperlink" Target="http://www.accesoabierto.net/dulcinea/default.php" TargetMode="Externa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3" Type="http://schemas.openxmlformats.org/officeDocument/2006/relationships/image" Target="../media/image129.tmp"/><Relationship Id="rId2" Type="http://schemas.openxmlformats.org/officeDocument/2006/relationships/hyperlink" Target="http://poliscience.blogs.upv.es/open-access/revista-acceso-abierto/" TargetMode="Externa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30.tmp"/><Relationship Id="rId2" Type="http://schemas.openxmlformats.org/officeDocument/2006/relationships/hyperlink" Target="http://science.thomsonreuters.com/cgi-bin/linksj/opensearch.cgi" TargetMode="Externa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2" Type="http://schemas.openxmlformats.org/officeDocument/2006/relationships/image" Target="../media/image131.tmp"/><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32.tmp"/><Relationship Id="rId2" Type="http://schemas.openxmlformats.org/officeDocument/2006/relationships/hyperlink" Target="http://www.doaj.org/search?source=%7b%22query%22:%7b%22filtered%22:%7b%22query%22:%7b%22query_string%22:%7b%22query%22:%22architecture%22,%22default_operator%22:%22AND%22%7d%7d,%22filter%22:%7b%22bool%22:%7b%22must%22:%5b%7b%22term%22:%7b%22_type%22:%22journal%22%7d%7d%5d%7d%7d%7d%7d%7d" TargetMode="External"/><Relationship Id="rId1" Type="http://schemas.openxmlformats.org/officeDocument/2006/relationships/slideLayout" Target="../slideLayouts/slideLayout7.xml"/><Relationship Id="rId4" Type="http://schemas.openxmlformats.org/officeDocument/2006/relationships/hyperlink" Target="http://riunet.upv.es/handle/10251/17458" TargetMode="External"/></Relationships>
</file>

<file path=ppt/slides/_rels/slide118.xml.rels><?xml version="1.0" encoding="UTF-8" standalone="yes"?>
<Relationships xmlns="http://schemas.openxmlformats.org/package/2006/relationships"><Relationship Id="rId3" Type="http://schemas.openxmlformats.org/officeDocument/2006/relationships/image" Target="../media/image133.tmp"/><Relationship Id="rId2" Type="http://schemas.openxmlformats.org/officeDocument/2006/relationships/hyperlink" Target="http://labs.biblioteca.uoc.edu/test/doaj/" TargetMode="Externa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34.tmp"/><Relationship Id="rId2" Type="http://schemas.openxmlformats.org/officeDocument/2006/relationships/hyperlink" Target="http://bibliotecnica.upc.edu/es/accesobert/revistes-amb-factor-dimpacte" TargetMode="Externa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3" Type="http://schemas.openxmlformats.org/officeDocument/2006/relationships/image" Target="../media/image135.tmp"/><Relationship Id="rId2" Type="http://schemas.openxmlformats.org/officeDocument/2006/relationships/hyperlink" Target="http://cataleg.upc.edu/search~S1*cat/?searchtype=X&amp;searcharg=%22%C3%80rea+tem%C3%A0tica+UPC+arquitectura%22+(%22factor+jcr%22+or++%22scopus%22+or+%22indicador+scopus%22+or+%22indicador+MIAR%22+or+%22indicador+CARHUS%22+or+%22indicador+ERIH%22+or+%22indicador+EAAE%22)&amp;searchtype_aux=X&amp;searchscope=1&amp;SORT=D&amp;sortdropdown=-" TargetMode="Externa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36.tmp"/><Relationship Id="rId2" Type="http://schemas.openxmlformats.org/officeDocument/2006/relationships/hyperlink" Target="http://poliscience.blogs.upv.es/open-access/publicar/donde-no-publicar-editores-depredadores/" TargetMode="External"/><Relationship Id="rId1" Type="http://schemas.openxmlformats.org/officeDocument/2006/relationships/slideLayout" Target="../slideLayouts/slideLayout6.xml"/></Relationships>
</file>

<file path=ppt/slides/_rels/slide122.xml.rels><?xml version="1.0" encoding="UTF-8" standalone="yes"?>
<Relationships xmlns="http://schemas.openxmlformats.org/package/2006/relationships"><Relationship Id="rId3" Type="http://schemas.openxmlformats.org/officeDocument/2006/relationships/hyperlink" Target="http://www.coar-repositories.org/files/Horizon_2020_Open_Data_Pilot_20130703_final.pdf" TargetMode="External"/><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3" Type="http://schemas.openxmlformats.org/officeDocument/2006/relationships/hyperlink" Target="http://www.fecyt.es/" TargetMode="External"/><Relationship Id="rId2" Type="http://schemas.openxmlformats.org/officeDocument/2006/relationships/hyperlink" Target="http://libraries.mit.edu/guides/subjects/data-management/" TargetMode="Externa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3" Type="http://schemas.openxmlformats.org/officeDocument/2006/relationships/hyperlink" Target="http://www.fecyt.es/" TargetMode="External"/><Relationship Id="rId2" Type="http://schemas.openxmlformats.org/officeDocument/2006/relationships/hyperlink" Target="http://libraries.mit.edu/guides/subjects/data-management/" TargetMode="Externa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hyperlink" Target="http://www.nsf.gov/bfa/dias/policy/dmp.jsp" TargetMode="Externa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3" Type="http://schemas.openxmlformats.org/officeDocument/2006/relationships/hyperlink" Target="http://www.necobelac.eu/en/index.php" TargetMode="External"/><Relationship Id="rId2" Type="http://schemas.openxmlformats.org/officeDocument/2006/relationships/image" Target="../media/image137.jpeg"/><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3" Type="http://schemas.openxmlformats.org/officeDocument/2006/relationships/hyperlink" Target="http://databib.org/" TargetMode="External"/><Relationship Id="rId7" Type="http://schemas.openxmlformats.org/officeDocument/2006/relationships/image" Target="../media/image138.gif"/><Relationship Id="rId2" Type="http://schemas.openxmlformats.org/officeDocument/2006/relationships/hyperlink" Target="http://odisea.ciepi.org/es" TargetMode="External"/><Relationship Id="rId1" Type="http://schemas.openxmlformats.org/officeDocument/2006/relationships/slideLayout" Target="../slideLayouts/slideLayout2.xml"/><Relationship Id="rId6" Type="http://schemas.openxmlformats.org/officeDocument/2006/relationships/hyperlink" Target="https://www.openaire.eu/" TargetMode="External"/><Relationship Id="rId5" Type="http://schemas.openxmlformats.org/officeDocument/2006/relationships/hyperlink" Target="http://www.dfg.de/" TargetMode="External"/><Relationship Id="rId4" Type="http://schemas.openxmlformats.org/officeDocument/2006/relationships/hyperlink" Target="http://www.re3data.org/" TargetMode="External"/></Relationships>
</file>

<file path=ppt/slides/_rels/slide128.xml.rels><?xml version="1.0" encoding="UTF-8" standalone="yes"?>
<Relationships xmlns="http://schemas.openxmlformats.org/package/2006/relationships"><Relationship Id="rId3" Type="http://schemas.openxmlformats.org/officeDocument/2006/relationships/hyperlink" Target="https://explore.data.gov/" TargetMode="External"/><Relationship Id="rId2" Type="http://schemas.openxmlformats.org/officeDocument/2006/relationships/hyperlink" Target="http://datadryad.org/" TargetMode="External"/><Relationship Id="rId1" Type="http://schemas.openxmlformats.org/officeDocument/2006/relationships/slideLayout" Target="../slideLayouts/slideLayout2.xml"/><Relationship Id="rId4" Type="http://schemas.openxmlformats.org/officeDocument/2006/relationships/hyperlink" Target="http://www.ed.ac.uk/schools-departments/information-services/research-support/data-library/research-data-mgmt/how-to-share" TargetMode="External"/></Relationships>
</file>

<file path=ppt/slides/_rels/slide129.xml.rels><?xml version="1.0" encoding="UTF-8" standalone="yes"?>
<Relationships xmlns="http://schemas.openxmlformats.org/package/2006/relationships"><Relationship Id="rId2" Type="http://schemas.openxmlformats.org/officeDocument/2006/relationships/image" Target="../media/image139.jpeg"/><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3" Type="http://schemas.openxmlformats.org/officeDocument/2006/relationships/hyperlink" Target="http://riunet.upv.es/handle/10251/34292" TargetMode="External"/><Relationship Id="rId2" Type="http://schemas.openxmlformats.org/officeDocument/2006/relationships/image" Target="../media/image140.png"/><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3" Type="http://schemas.openxmlformats.org/officeDocument/2006/relationships/hyperlink" Target="http://cdiac.ornl.gov/trends/emis/spa.html" TargetMode="External"/><Relationship Id="rId2" Type="http://schemas.openxmlformats.org/officeDocument/2006/relationships/image" Target="../media/image141.png"/><Relationship Id="rId1" Type="http://schemas.openxmlformats.org/officeDocument/2006/relationships/slideLayout" Target="../slideLayouts/slideLayout2.xml"/><Relationship Id="rId5" Type="http://schemas.openxmlformats.org/officeDocument/2006/relationships/hyperlink" Target="http://cdiac.ornl.gov/ftp/trends/emissions/spa.dat" TargetMode="External"/><Relationship Id="rId4" Type="http://schemas.openxmlformats.org/officeDocument/2006/relationships/image" Target="../media/image142.png"/></Relationships>
</file>

<file path=ppt/slides/_rels/slide132.xml.rels><?xml version="1.0" encoding="UTF-8" standalone="yes"?>
<Relationships xmlns="http://schemas.openxmlformats.org/package/2006/relationships"><Relationship Id="rId2" Type="http://schemas.openxmlformats.org/officeDocument/2006/relationships/hyperlink" Target="mailto:riunet@bib.upv.es"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4294967295"/>
          </p:nvPr>
        </p:nvSpPr>
        <p:spPr>
          <a:xfrm>
            <a:off x="683568" y="1340768"/>
            <a:ext cx="7920880" cy="4929413"/>
          </a:xfrm>
          <a:noFill/>
        </p:spPr>
        <p:txBody>
          <a:bodyPr>
            <a:normAutofit fontScale="70000" lnSpcReduction="20000"/>
          </a:bodyPr>
          <a:lstStyle/>
          <a:p>
            <a:pPr marL="0" lvl="0" indent="0" algn="ctr">
              <a:buNone/>
            </a:pPr>
            <a:r>
              <a:rPr lang="es-ES" sz="4400" dirty="0" smtClean="0"/>
              <a:t>Formación para investigadores </a:t>
            </a:r>
          </a:p>
          <a:p>
            <a:pPr marL="0" indent="0" algn="ctr">
              <a:buNone/>
            </a:pPr>
            <a:r>
              <a:rPr lang="es-ES" sz="4400" dirty="0"/>
              <a:t>IAIP-VAIP </a:t>
            </a:r>
            <a:r>
              <a:rPr lang="es-ES" sz="4400" dirty="0" smtClean="0"/>
              <a:t>2014</a:t>
            </a:r>
          </a:p>
          <a:p>
            <a:pPr marL="0" indent="0" algn="ctr">
              <a:buNone/>
            </a:pPr>
            <a:endParaRPr lang="es-ES" sz="4400" dirty="0" smtClean="0"/>
          </a:p>
          <a:p>
            <a:pPr marL="0" indent="0" algn="ctr">
              <a:buNone/>
            </a:pPr>
            <a:r>
              <a:rPr lang="es-ES" sz="4400" dirty="0" smtClean="0"/>
              <a:t>Material disponible en: </a:t>
            </a:r>
            <a:r>
              <a:rPr lang="es-ES" sz="4400" dirty="0" smtClean="0">
                <a:hlinkClick r:id="rId2"/>
              </a:rPr>
              <a:t>https</a:t>
            </a:r>
            <a:r>
              <a:rPr lang="es-ES" sz="4400" dirty="0">
                <a:hlinkClick r:id="rId2"/>
              </a:rPr>
              <a:t>://</a:t>
            </a:r>
            <a:r>
              <a:rPr lang="es-ES" sz="4400" dirty="0" smtClean="0">
                <a:hlinkClick r:id="rId2"/>
              </a:rPr>
              <a:t>riunet.upv.es/handle/10251/46634</a:t>
            </a:r>
            <a:r>
              <a:rPr lang="es-ES" sz="4400" dirty="0" smtClean="0"/>
              <a:t> </a:t>
            </a:r>
          </a:p>
          <a:p>
            <a:pPr marL="0" lvl="0" indent="0" algn="ctr">
              <a:buNone/>
            </a:pPr>
            <a:endParaRPr lang="es-ES" sz="4000" dirty="0" smtClean="0"/>
          </a:p>
          <a:p>
            <a:pPr marL="0" lvl="0" indent="0" algn="ctr">
              <a:buNone/>
            </a:pPr>
            <a:endParaRPr lang="es-ES" sz="4000" dirty="0"/>
          </a:p>
          <a:p>
            <a:pPr marL="0" lvl="0" indent="0" algn="ctr">
              <a:buNone/>
            </a:pPr>
            <a:endParaRPr lang="es-ES" sz="4000" dirty="0" smtClean="0"/>
          </a:p>
          <a:p>
            <a:pPr marL="0" lvl="0" indent="0" algn="ctr">
              <a:buNone/>
            </a:pPr>
            <a:endParaRPr lang="es-ES" sz="4000" dirty="0"/>
          </a:p>
          <a:p>
            <a:pPr marL="0" lvl="0" indent="0" algn="ctr">
              <a:buNone/>
            </a:pPr>
            <a:r>
              <a:rPr lang="es-ES" sz="4000" dirty="0" smtClean="0"/>
              <a:t>ADE</a:t>
            </a:r>
            <a:r>
              <a:rPr lang="es-ES" sz="4000" dirty="0" smtClean="0"/>
              <a:t> 26 </a:t>
            </a:r>
            <a:r>
              <a:rPr lang="es-ES" sz="4000" dirty="0" smtClean="0"/>
              <a:t>de febrero 2015</a:t>
            </a:r>
            <a:endParaRPr lang="es-ES" sz="4000" dirty="0"/>
          </a:p>
        </p:txBody>
      </p:sp>
    </p:spTree>
    <p:extLst>
      <p:ext uri="{BB962C8B-B14F-4D97-AF65-F5344CB8AC3E}">
        <p14:creationId xmlns:p14="http://schemas.microsoft.com/office/powerpoint/2010/main" val="374738172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323528" y="1594678"/>
            <a:ext cx="8604448" cy="3277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457200" lvl="0" indent="-457200">
              <a:spcBef>
                <a:spcPts val="1200"/>
              </a:spcBef>
              <a:spcAft>
                <a:spcPts val="600"/>
              </a:spcAft>
              <a:buFont typeface="Arial" panose="020B0604020202020204" pitchFamily="34" charset="0"/>
              <a:buChar char="•"/>
            </a:pPr>
            <a:r>
              <a:rPr lang="es-ES" sz="3200" dirty="0"/>
              <a:t>IAIP-VAIP </a:t>
            </a:r>
            <a:r>
              <a:rPr lang="es-ES" sz="3200" dirty="0" smtClean="0"/>
              <a:t>2014. Recomendaciones </a:t>
            </a:r>
            <a:r>
              <a:rPr lang="es-ES" sz="3200" dirty="0"/>
              <a:t>para la introducción de datos en Senia </a:t>
            </a:r>
            <a:r>
              <a:rPr lang="es-ES" sz="3200" dirty="0" smtClean="0"/>
              <a:t>y </a:t>
            </a:r>
            <a:r>
              <a:rPr lang="es-ES" sz="3200" dirty="0"/>
              <a:t>su optima difusión en </a:t>
            </a:r>
            <a:r>
              <a:rPr lang="es-ES" sz="3200" dirty="0" smtClean="0"/>
              <a:t>RiuNet</a:t>
            </a:r>
          </a:p>
          <a:p>
            <a:pPr marL="457200" indent="-457200">
              <a:spcBef>
                <a:spcPts val="1200"/>
              </a:spcBef>
              <a:spcAft>
                <a:spcPts val="600"/>
              </a:spcAft>
              <a:buFont typeface="Arial" panose="020B0604020202020204" pitchFamily="34" charset="0"/>
              <a:buChar char="•"/>
            </a:pPr>
            <a:r>
              <a:rPr lang="es-ES" sz="3200" dirty="0"/>
              <a:t>“Cómo la UPV </a:t>
            </a:r>
            <a:r>
              <a:rPr lang="es-ES" sz="3200" dirty="0" smtClean="0"/>
              <a:t>ayuda </a:t>
            </a:r>
            <a:r>
              <a:rPr lang="es-ES" sz="3200" dirty="0"/>
              <a:t>a cumplir con los mandatos de la Ley de la ciencia y el Programa Horizonte 2020”  </a:t>
            </a:r>
          </a:p>
        </p:txBody>
      </p:sp>
    </p:spTree>
    <p:extLst>
      <p:ext uri="{BB962C8B-B14F-4D97-AF65-F5344CB8AC3E}">
        <p14:creationId xmlns:p14="http://schemas.microsoft.com/office/powerpoint/2010/main" val="117855914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251521" y="2276866"/>
            <a:ext cx="8496944" cy="31393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457200" marR="0" lvl="0" indent="-457200" defTabSz="914400" rtl="0" eaLnBrk="1" fontAlgn="base" latinLnBrk="0" hangingPunct="1">
              <a:lnSpc>
                <a:spcPct val="100000"/>
              </a:lnSpc>
              <a:spcBef>
                <a:spcPts val="600"/>
              </a:spcBef>
              <a:spcAft>
                <a:spcPts val="600"/>
              </a:spcAft>
              <a:buClrTx/>
              <a:buSzTx/>
              <a:buFont typeface="Arial" panose="020B0604020202020204" pitchFamily="34" charset="0"/>
              <a:buChar char="•"/>
              <a:tabLst/>
            </a:pPr>
            <a:r>
              <a:rPr kumimoji="0" lang="es-ES" altLang="es-ES" sz="2800" b="0" i="0" u="none" strike="noStrike" cap="none" normalizeH="0" baseline="0" dirty="0" smtClean="0">
                <a:ln>
                  <a:noFill/>
                </a:ln>
                <a:effectLst/>
                <a:ea typeface="Times New Roman" pitchFamily="18" charset="0"/>
              </a:rPr>
              <a:t>La pasarela Senia - RiuNet</a:t>
            </a:r>
            <a:endParaRPr kumimoji="0" lang="es-ES" altLang="es-ES" sz="2800" b="0" i="0" u="none" strike="noStrike" cap="none" normalizeH="0" baseline="0" dirty="0" smtClean="0">
              <a:ln>
                <a:noFill/>
              </a:ln>
              <a:effectLst/>
            </a:endParaRPr>
          </a:p>
          <a:p>
            <a:pPr marL="457200" marR="0" lvl="0" indent="-457200" defTabSz="914400" rtl="0" eaLnBrk="0" fontAlgn="base" latinLnBrk="0" hangingPunct="0">
              <a:lnSpc>
                <a:spcPct val="100000"/>
              </a:lnSpc>
              <a:spcBef>
                <a:spcPts val="600"/>
              </a:spcBef>
              <a:spcAft>
                <a:spcPts val="600"/>
              </a:spcAft>
              <a:buClrTx/>
              <a:buSzTx/>
              <a:buFont typeface="Arial" panose="020B0604020202020204" pitchFamily="34" charset="0"/>
              <a:buChar char="•"/>
              <a:tabLst/>
            </a:pPr>
            <a:r>
              <a:rPr kumimoji="0" lang="es-ES" altLang="es-ES" sz="2800" b="0" i="0" u="none" strike="noStrike" cap="none" normalizeH="0" baseline="0" dirty="0" smtClean="0">
                <a:ln>
                  <a:noFill/>
                </a:ln>
                <a:effectLst/>
                <a:ea typeface="Times New Roman" pitchFamily="18" charset="0"/>
              </a:rPr>
              <a:t>Forma óptima de introducir un registro en Senia. </a:t>
            </a:r>
          </a:p>
          <a:p>
            <a:pPr marL="457200" lvl="0" indent="-457200" eaLnBrk="0" hangingPunct="0">
              <a:spcBef>
                <a:spcPts val="600"/>
              </a:spcBef>
              <a:spcAft>
                <a:spcPts val="600"/>
              </a:spcAft>
              <a:buFont typeface="Arial" panose="020B0604020202020204" pitchFamily="34" charset="0"/>
              <a:buChar char="•"/>
            </a:pPr>
            <a:r>
              <a:rPr lang="es-ES" altLang="es-ES" sz="2800" dirty="0" smtClean="0">
                <a:ea typeface="Times New Roman" pitchFamily="18" charset="0"/>
              </a:rPr>
              <a:t>Tipología de elementos</a:t>
            </a:r>
            <a:r>
              <a:rPr kumimoji="0" lang="es-ES" altLang="es-ES" sz="2800" b="0" i="0" u="none" strike="noStrike" cap="none" normalizeH="0" baseline="0" dirty="0" smtClean="0">
                <a:ln>
                  <a:noFill/>
                </a:ln>
                <a:effectLst/>
                <a:ea typeface="Times New Roman" pitchFamily="18" charset="0"/>
              </a:rPr>
              <a:t> digitales: </a:t>
            </a:r>
            <a:r>
              <a:rPr lang="es-ES" altLang="es-ES" sz="2800" dirty="0">
                <a:ea typeface="Times New Roman" pitchFamily="18" charset="0"/>
              </a:rPr>
              <a:t>Versión editorial, Versión editorial en acceso </a:t>
            </a:r>
            <a:r>
              <a:rPr lang="es-ES" altLang="es-ES" sz="2800" dirty="0" smtClean="0">
                <a:ea typeface="Times New Roman" pitchFamily="18" charset="0"/>
              </a:rPr>
              <a:t>abierto </a:t>
            </a:r>
            <a:r>
              <a:rPr kumimoji="0" lang="es-ES" altLang="es-ES" sz="2800" b="0" i="0" u="none" strike="noStrike" cap="none" normalizeH="0" baseline="0" dirty="0" smtClean="0">
                <a:ln>
                  <a:noFill/>
                </a:ln>
                <a:effectLst/>
                <a:ea typeface="Times New Roman" pitchFamily="18" charset="0"/>
              </a:rPr>
              <a:t>y versión de autor. </a:t>
            </a:r>
          </a:p>
          <a:p>
            <a:pPr marL="457200" marR="0" lvl="0" indent="-457200" defTabSz="914400" rtl="0" eaLnBrk="0" fontAlgn="base" latinLnBrk="0" hangingPunct="0">
              <a:lnSpc>
                <a:spcPct val="100000"/>
              </a:lnSpc>
              <a:spcBef>
                <a:spcPts val="600"/>
              </a:spcBef>
              <a:spcAft>
                <a:spcPts val="600"/>
              </a:spcAft>
              <a:buClrTx/>
              <a:buSzTx/>
              <a:buFont typeface="Arial" panose="020B0604020202020204" pitchFamily="34" charset="0"/>
              <a:buChar char="•"/>
              <a:tabLst/>
            </a:pPr>
            <a:r>
              <a:rPr kumimoji="0" lang="es-ES" altLang="es-ES" sz="2800" b="0" i="0" u="none" strike="noStrike" cap="none" normalizeH="0" baseline="0" dirty="0" smtClean="0">
                <a:ln>
                  <a:noFill/>
                </a:ln>
                <a:effectLst/>
                <a:ea typeface="Times New Roman" pitchFamily="18" charset="0"/>
              </a:rPr>
              <a:t>Difusión a través RiuNet</a:t>
            </a:r>
          </a:p>
        </p:txBody>
      </p:sp>
      <p:sp>
        <p:nvSpPr>
          <p:cNvPr id="3" name="2 Rectángulo"/>
          <p:cNvSpPr/>
          <p:nvPr/>
        </p:nvSpPr>
        <p:spPr>
          <a:xfrm>
            <a:off x="2483768" y="188640"/>
            <a:ext cx="3347327" cy="707886"/>
          </a:xfrm>
          <a:prstGeom prst="rect">
            <a:avLst/>
          </a:prstGeom>
        </p:spPr>
        <p:txBody>
          <a:bodyPr wrap="none">
            <a:spAutoFit/>
          </a:bodyPr>
          <a:lstStyle/>
          <a:p>
            <a:r>
              <a:rPr lang="es-ES" sz="4000" b="1" dirty="0"/>
              <a:t>IAIP-VAIP 2014</a:t>
            </a:r>
            <a:endParaRPr lang="es-ES" sz="4000" dirty="0"/>
          </a:p>
        </p:txBody>
      </p:sp>
    </p:spTree>
    <p:extLst>
      <p:ext uri="{BB962C8B-B14F-4D97-AF65-F5344CB8AC3E}">
        <p14:creationId xmlns:p14="http://schemas.microsoft.com/office/powerpoint/2010/main" val="365970349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Marcador de contenido" descr="Recorte de pantalla"/>
          <p:cNvPicPr>
            <a:picLocks noGrp="1" noChangeAspect="1"/>
          </p:cNvPicPr>
          <p:nvPr>
            <p:ph idx="1"/>
          </p:nvPr>
        </p:nvPicPr>
        <p:blipFill rotWithShape="1">
          <a:blip r:embed="rId3">
            <a:extLst>
              <a:ext uri="{28A0092B-C50C-407E-A947-70E740481C1C}">
                <a14:useLocalDpi xmlns:a14="http://schemas.microsoft.com/office/drawing/2010/main" val="0"/>
              </a:ext>
            </a:extLst>
          </a:blip>
          <a:srcRect l="11645" t="9315"/>
          <a:stretch/>
        </p:blipFill>
        <p:spPr>
          <a:xfrm>
            <a:off x="1475656" y="620688"/>
            <a:ext cx="5277150" cy="6085724"/>
          </a:xfrm>
        </p:spPr>
      </p:pic>
      <p:sp>
        <p:nvSpPr>
          <p:cNvPr id="5" name="4 Rectángulo"/>
          <p:cNvSpPr/>
          <p:nvPr/>
        </p:nvSpPr>
        <p:spPr>
          <a:xfrm>
            <a:off x="2051720" y="116632"/>
            <a:ext cx="4587090" cy="584775"/>
          </a:xfrm>
          <a:prstGeom prst="rect">
            <a:avLst/>
          </a:prstGeom>
        </p:spPr>
        <p:txBody>
          <a:bodyPr wrap="none">
            <a:spAutoFit/>
          </a:bodyPr>
          <a:lstStyle/>
          <a:p>
            <a:pPr lvl="0" fontAlgn="base">
              <a:spcBef>
                <a:spcPts val="600"/>
              </a:spcBef>
              <a:spcAft>
                <a:spcPts val="600"/>
              </a:spcAft>
            </a:pPr>
            <a:r>
              <a:rPr lang="es-ES" altLang="es-ES" sz="3200" b="1" dirty="0">
                <a:ea typeface="Times New Roman" pitchFamily="18" charset="0"/>
              </a:rPr>
              <a:t>La pasarela Senia - RiuNet</a:t>
            </a:r>
            <a:endParaRPr lang="es-ES" altLang="es-ES" sz="3200" b="1" dirty="0"/>
          </a:p>
        </p:txBody>
      </p:sp>
    </p:spTree>
    <p:extLst>
      <p:ext uri="{BB962C8B-B14F-4D97-AF65-F5344CB8AC3E}">
        <p14:creationId xmlns:p14="http://schemas.microsoft.com/office/powerpoint/2010/main" val="236642300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1249" y="2060848"/>
            <a:ext cx="8807078" cy="4032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1" name="1 Título"/>
          <p:cNvSpPr>
            <a:spLocks noGrp="1"/>
          </p:cNvSpPr>
          <p:nvPr>
            <p:ph type="title"/>
          </p:nvPr>
        </p:nvSpPr>
        <p:spPr>
          <a:xfrm>
            <a:off x="741003" y="404664"/>
            <a:ext cx="7647421" cy="1143000"/>
          </a:xfrm>
        </p:spPr>
        <p:txBody>
          <a:bodyPr/>
          <a:lstStyle/>
          <a:p>
            <a:r>
              <a:rPr lang="es-ES" altLang="es-ES" sz="3200" b="1" dirty="0">
                <a:solidFill>
                  <a:srgbClr val="FF9900"/>
                </a:solidFill>
                <a:latin typeface="Calibri" pitchFamily="34" charset="0"/>
                <a:cs typeface="Arial" charset="0"/>
                <a:hlinkClick r:id="rId4"/>
              </a:rPr>
              <a:t>Política institucional de la UPV sobre acceso abierto</a:t>
            </a:r>
            <a:endParaRPr lang="es-ES" altLang="es-ES" sz="3200" dirty="0">
              <a:solidFill>
                <a:srgbClr val="FF9900"/>
              </a:solidFill>
            </a:endParaRPr>
          </a:p>
        </p:txBody>
      </p:sp>
    </p:spTree>
    <p:extLst>
      <p:ext uri="{BB962C8B-B14F-4D97-AF65-F5344CB8AC3E}">
        <p14:creationId xmlns:p14="http://schemas.microsoft.com/office/powerpoint/2010/main" val="4168828984"/>
      </p:ext>
    </p:extLst>
  </p:cSld>
  <p:clrMapOvr>
    <a:masterClrMapping/>
  </p:clrMapOvr>
  <p:transition spd="slow">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a:hlinkClick r:id="rId3"/>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058478" y="1340611"/>
            <a:ext cx="2946977" cy="864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7" name="Picture 3">
            <a:hlinkClick r:id="rId5"/>
          </p:cNvPr>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171172" y="2241385"/>
            <a:ext cx="1721715" cy="6835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8" name="Picture 6">
            <a:hlinkClick r:id="rId7"/>
          </p:cNvPr>
          <p:cNvPicPr>
            <a:picLocks noChangeAspect="1" noChangeArrowheads="1"/>
          </p:cNvPicPr>
          <p:nvPr/>
        </p:nvPicPr>
        <p:blipFill>
          <a:blip r:embed="rId8">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821921" y="3851915"/>
            <a:ext cx="2143125" cy="801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9" name="Picture 4">
            <a:hlinkClick r:id="rId9"/>
          </p:cNvPr>
          <p:cNvPicPr>
            <a:picLocks noChangeAspect="1" noChangeArrowheads="1"/>
          </p:cNvPicPr>
          <p:nvPr/>
        </p:nvPicPr>
        <p:blipFill>
          <a:blip r:embed="rId10">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175375" y="4909578"/>
            <a:ext cx="2717511" cy="733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0" name="1 Imagen"/>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7348682" y="3212508"/>
            <a:ext cx="1399886" cy="648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91" name="1 Título"/>
          <p:cNvSpPr>
            <a:spLocks noGrp="1"/>
          </p:cNvSpPr>
          <p:nvPr>
            <p:ph type="title"/>
          </p:nvPr>
        </p:nvSpPr>
        <p:spPr>
          <a:xfrm>
            <a:off x="457489" y="67235"/>
            <a:ext cx="8229023" cy="801221"/>
          </a:xfrm>
        </p:spPr>
        <p:txBody>
          <a:bodyPr/>
          <a:lstStyle/>
          <a:p>
            <a:r>
              <a:rPr lang="es-ES" altLang="es-ES" sz="3200" b="1" dirty="0">
                <a:solidFill>
                  <a:srgbClr val="C00000"/>
                </a:solidFill>
              </a:rPr>
              <a:t>Acceso abierto en la UPV</a:t>
            </a:r>
          </a:p>
        </p:txBody>
      </p:sp>
      <p:pic>
        <p:nvPicPr>
          <p:cNvPr id="16392" name="Picture 9">
            <a:hlinkClick r:id="rId12"/>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51520" y="1412776"/>
            <a:ext cx="5951255" cy="423078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2292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4294967295"/>
          </p:nvPr>
        </p:nvSpPr>
        <p:spPr>
          <a:xfrm>
            <a:off x="467544" y="1556792"/>
            <a:ext cx="8057456" cy="4525963"/>
          </a:xfrm>
        </p:spPr>
        <p:txBody>
          <a:bodyPr>
            <a:normAutofit/>
          </a:bodyPr>
          <a:lstStyle/>
          <a:p>
            <a:pPr marL="0" indent="0">
              <a:buNone/>
            </a:pPr>
            <a:r>
              <a:rPr lang="es-ES" altLang="es-ES" sz="5400" dirty="0">
                <a:ea typeface="Times New Roman" pitchFamily="18" charset="0"/>
              </a:rPr>
              <a:t>La pasarela Senia RiuNet</a:t>
            </a:r>
            <a:endParaRPr lang="es-ES" altLang="es-ES" sz="5400" dirty="0"/>
          </a:p>
          <a:p>
            <a:pPr marL="0" lvl="0" indent="0" algn="ctr">
              <a:spcBef>
                <a:spcPts val="1800"/>
              </a:spcBef>
              <a:buNone/>
            </a:pPr>
            <a:r>
              <a:rPr lang="es-ES" dirty="0" smtClean="0"/>
              <a:t>Introducir una publicación</a:t>
            </a:r>
          </a:p>
          <a:p>
            <a:pPr marL="0" lvl="0" indent="0" algn="ctr">
              <a:spcBef>
                <a:spcPts val="1800"/>
              </a:spcBef>
              <a:buNone/>
            </a:pPr>
            <a:endParaRPr lang="es-ES" dirty="0" smtClean="0"/>
          </a:p>
          <a:p>
            <a:pPr marL="0" lvl="0" indent="0" algn="ctr">
              <a:spcBef>
                <a:spcPts val="1800"/>
              </a:spcBef>
              <a:buNone/>
            </a:pPr>
            <a:r>
              <a:rPr lang="es-ES" dirty="0" smtClean="0"/>
              <a:t>Guía rápida:</a:t>
            </a:r>
          </a:p>
          <a:p>
            <a:pPr marL="0" lvl="0" indent="0" algn="ctr">
              <a:spcBef>
                <a:spcPts val="1800"/>
              </a:spcBef>
              <a:buNone/>
            </a:pPr>
            <a:r>
              <a:rPr lang="es-ES" sz="2800" dirty="0">
                <a:hlinkClick r:id="rId3"/>
              </a:rPr>
              <a:t>http://poliscience.blogs.upv.es/riunet/depositar-trabajos-en-riunet/subir-publicaciones-a-senia</a:t>
            </a:r>
            <a:r>
              <a:rPr lang="es-ES" sz="2800" dirty="0" smtClean="0">
                <a:hlinkClick r:id="rId3"/>
              </a:rPr>
              <a:t>/</a:t>
            </a:r>
            <a:r>
              <a:rPr lang="es-ES" sz="2800" dirty="0" smtClean="0"/>
              <a:t> </a:t>
            </a:r>
            <a:endParaRPr lang="es-ES" sz="2800" dirty="0"/>
          </a:p>
        </p:txBody>
      </p:sp>
    </p:spTree>
    <p:extLst>
      <p:ext uri="{BB962C8B-B14F-4D97-AF65-F5344CB8AC3E}">
        <p14:creationId xmlns:p14="http://schemas.microsoft.com/office/powerpoint/2010/main" val="297246323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4294967295"/>
          </p:nvPr>
        </p:nvSpPr>
        <p:spPr>
          <a:xfrm>
            <a:off x="467544" y="1556792"/>
            <a:ext cx="8057456" cy="4525963"/>
          </a:xfrm>
        </p:spPr>
        <p:txBody>
          <a:bodyPr>
            <a:normAutofit/>
          </a:bodyPr>
          <a:lstStyle/>
          <a:p>
            <a:pPr marL="0" indent="0" algn="ctr">
              <a:buNone/>
            </a:pPr>
            <a:r>
              <a:rPr lang="es-ES" altLang="es-ES" sz="5400" dirty="0" smtClean="0">
                <a:ea typeface="Times New Roman" pitchFamily="18" charset="0"/>
              </a:rPr>
              <a:t>Senia</a:t>
            </a:r>
            <a:endParaRPr lang="es-ES" altLang="es-ES" sz="5400" dirty="0"/>
          </a:p>
          <a:p>
            <a:pPr marL="0" lvl="0" indent="0">
              <a:spcBef>
                <a:spcPts val="1800"/>
              </a:spcBef>
              <a:buNone/>
            </a:pPr>
            <a:r>
              <a:rPr lang="es-ES" dirty="0" smtClean="0"/>
              <a:t>Acceder a la plataforma para introducir una publicación</a:t>
            </a:r>
            <a:endParaRPr lang="es-ES" dirty="0"/>
          </a:p>
        </p:txBody>
      </p:sp>
    </p:spTree>
    <p:extLst>
      <p:ext uri="{BB962C8B-B14F-4D97-AF65-F5344CB8AC3E}">
        <p14:creationId xmlns:p14="http://schemas.microsoft.com/office/powerpoint/2010/main" val="368105116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 dirty="0"/>
          </a:p>
        </p:txBody>
      </p:sp>
      <p:sp>
        <p:nvSpPr>
          <p:cNvPr id="3" name="2 Marcador de contenido"/>
          <p:cNvSpPr>
            <a:spLocks noGrp="1"/>
          </p:cNvSpPr>
          <p:nvPr>
            <p:ph idx="1"/>
          </p:nvPr>
        </p:nvSpPr>
        <p:spPr/>
        <p:txBody>
          <a:bodyPr/>
          <a:lstStyle/>
          <a:p>
            <a:endParaRPr lang="es-ES" dirty="0"/>
          </a:p>
        </p:txBody>
      </p:sp>
      <p:pic>
        <p:nvPicPr>
          <p:cNvPr id="4" name="3 Imagen"/>
          <p:cNvPicPr/>
          <p:nvPr/>
        </p:nvPicPr>
        <p:blipFill rotWithShape="1">
          <a:blip r:embed="rId3" cstate="print"/>
          <a:srcRect l="24123" t="23242" r="34176" b="22696"/>
          <a:stretch/>
        </p:blipFill>
        <p:spPr bwMode="auto">
          <a:xfrm>
            <a:off x="0" y="1"/>
            <a:ext cx="9144000" cy="6857999"/>
          </a:xfrm>
          <a:prstGeom prst="rect">
            <a:avLst/>
          </a:prstGeom>
          <a:ln>
            <a:noFill/>
          </a:ln>
          <a:extLst>
            <a:ext uri="{53640926-AAD7-44D8-BBD7-CCE9431645EC}">
              <a14:shadowObscured xmlns:a14="http://schemas.microsoft.com/office/drawing/2010/main"/>
            </a:ext>
          </a:extLst>
        </p:spPr>
      </p:pic>
      <p:sp>
        <p:nvSpPr>
          <p:cNvPr id="5" name="4 CuadroTexto"/>
          <p:cNvSpPr txBox="1"/>
          <p:nvPr/>
        </p:nvSpPr>
        <p:spPr>
          <a:xfrm>
            <a:off x="2051720" y="1"/>
            <a:ext cx="1296144" cy="461665"/>
          </a:xfrm>
          <a:prstGeom prst="rect">
            <a:avLst/>
          </a:prstGeom>
          <a:noFill/>
        </p:spPr>
        <p:txBody>
          <a:bodyPr wrap="square" rtlCol="0">
            <a:spAutoFit/>
          </a:bodyPr>
          <a:lstStyle/>
          <a:p>
            <a:r>
              <a:rPr lang="es-ES" sz="2400" b="1" dirty="0" smtClean="0">
                <a:solidFill>
                  <a:srgbClr val="FF0000"/>
                </a:solidFill>
                <a:latin typeface="Arial" pitchFamily="34" charset="0"/>
                <a:cs typeface="Arial" pitchFamily="34" charset="0"/>
              </a:rPr>
              <a:t>SENIA</a:t>
            </a:r>
            <a:endParaRPr lang="es-ES" sz="2400" b="1" dirty="0">
              <a:solidFill>
                <a:srgbClr val="FF0000"/>
              </a:solidFill>
              <a:latin typeface="Arial" pitchFamily="34" charset="0"/>
              <a:cs typeface="Arial" pitchFamily="34" charset="0"/>
            </a:endParaRPr>
          </a:p>
        </p:txBody>
      </p:sp>
    </p:spTree>
    <p:extLst>
      <p:ext uri="{BB962C8B-B14F-4D97-AF65-F5344CB8AC3E}">
        <p14:creationId xmlns:p14="http://schemas.microsoft.com/office/powerpoint/2010/main" val="238144481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Marcador de contenido"/>
          <p:cNvPicPr>
            <a:picLocks noGrp="1" noChangeAspect="1"/>
          </p:cNvPicPr>
          <p:nvPr>
            <p:ph idx="1"/>
          </p:nvPr>
        </p:nvPicPr>
        <p:blipFill rotWithShape="1">
          <a:blip r:embed="rId3">
            <a:extLst>
              <a:ext uri="{28A0092B-C50C-407E-A947-70E740481C1C}">
                <a14:useLocalDpi xmlns:a14="http://schemas.microsoft.com/office/drawing/2010/main" val="0"/>
              </a:ext>
            </a:extLst>
          </a:blip>
          <a:srcRect l="1609" t="3100" r="3105" b="16692"/>
          <a:stretch/>
        </p:blipFill>
        <p:spPr>
          <a:xfrm>
            <a:off x="37173" y="836712"/>
            <a:ext cx="9072701" cy="5727861"/>
          </a:xfrm>
        </p:spPr>
      </p:pic>
      <p:sp>
        <p:nvSpPr>
          <p:cNvPr id="3" name="2 Rectángulo"/>
          <p:cNvSpPr/>
          <p:nvPr/>
        </p:nvSpPr>
        <p:spPr>
          <a:xfrm>
            <a:off x="1066083" y="116632"/>
            <a:ext cx="6314229" cy="461665"/>
          </a:xfrm>
          <a:prstGeom prst="rect">
            <a:avLst/>
          </a:prstGeom>
        </p:spPr>
        <p:txBody>
          <a:bodyPr wrap="none">
            <a:spAutoFit/>
          </a:bodyPr>
          <a:lstStyle/>
          <a:p>
            <a:pPr algn="ctr"/>
            <a:r>
              <a:rPr lang="es-ES" sz="2400" b="1" dirty="0" smtClean="0"/>
              <a:t>Paso previo: Normalización </a:t>
            </a:r>
            <a:r>
              <a:rPr lang="es-ES" sz="2400" b="1" dirty="0"/>
              <a:t>de la firma científica</a:t>
            </a:r>
          </a:p>
        </p:txBody>
      </p:sp>
    </p:spTree>
    <p:extLst>
      <p:ext uri="{BB962C8B-B14F-4D97-AF65-F5344CB8AC3E}">
        <p14:creationId xmlns:p14="http://schemas.microsoft.com/office/powerpoint/2010/main" val="235244754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Marcador de contenido"/>
          <p:cNvSpPr>
            <a:spLocks noGrp="1"/>
          </p:cNvSpPr>
          <p:nvPr>
            <p:ph idx="1"/>
          </p:nvPr>
        </p:nvSpPr>
        <p:spPr>
          <a:xfrm>
            <a:off x="518864" y="620688"/>
            <a:ext cx="8229600" cy="6048672"/>
          </a:xfrm>
        </p:spPr>
        <p:txBody>
          <a:bodyPr>
            <a:normAutofit/>
          </a:bodyPr>
          <a:lstStyle/>
          <a:p>
            <a:pPr marL="0" indent="0">
              <a:buNone/>
            </a:pPr>
            <a:r>
              <a:rPr lang="es-ES" dirty="0"/>
              <a:t>Los autores UPV han de introducir su firma en </a:t>
            </a:r>
            <a:r>
              <a:rPr lang="es-ES" dirty="0" smtClean="0"/>
              <a:t>Senia. </a:t>
            </a:r>
            <a:r>
              <a:rPr lang="es-ES" dirty="0"/>
              <a:t>“</a:t>
            </a:r>
            <a:r>
              <a:rPr lang="es-ES" u="sng" dirty="0">
                <a:hlinkClick r:id="rId3"/>
              </a:rPr>
              <a:t>Normativa de publicación de los resultados científicos en la UPV</a:t>
            </a:r>
            <a:r>
              <a:rPr lang="es-ES" dirty="0"/>
              <a:t>” </a:t>
            </a:r>
            <a:endParaRPr lang="es-ES" dirty="0" smtClean="0"/>
          </a:p>
        </p:txBody>
      </p:sp>
      <p:pic>
        <p:nvPicPr>
          <p:cNvPr id="4" name="3 Imagen"/>
          <p:cNvPicPr/>
          <p:nvPr/>
        </p:nvPicPr>
        <p:blipFill>
          <a:blip r:embed="rId4">
            <a:extLst>
              <a:ext uri="{28A0092B-C50C-407E-A947-70E740481C1C}">
                <a14:useLocalDpi xmlns:a14="http://schemas.microsoft.com/office/drawing/2010/main" val="0"/>
              </a:ext>
            </a:extLst>
          </a:blip>
          <a:srcRect/>
          <a:stretch>
            <a:fillRect/>
          </a:stretch>
        </p:blipFill>
        <p:spPr bwMode="auto">
          <a:xfrm>
            <a:off x="611560" y="2204864"/>
            <a:ext cx="7200800" cy="4260572"/>
          </a:xfrm>
          <a:prstGeom prst="rect">
            <a:avLst/>
          </a:prstGeom>
          <a:noFill/>
          <a:ln>
            <a:noFill/>
          </a:ln>
        </p:spPr>
      </p:pic>
    </p:spTree>
    <p:extLst>
      <p:ext uri="{BB962C8B-B14F-4D97-AF65-F5344CB8AC3E}">
        <p14:creationId xmlns:p14="http://schemas.microsoft.com/office/powerpoint/2010/main" val="56715021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539552" y="908720"/>
            <a:ext cx="7776864" cy="2520280"/>
          </a:xfrm>
          <a:prstGeom prst="rect">
            <a:avLst/>
          </a:prstGeom>
          <a:solidFill>
            <a:schemeClr val="accent2">
              <a:lumMod val="20000"/>
              <a:lumOff val="80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6" name="5 Rectángulo"/>
          <p:cNvSpPr/>
          <p:nvPr/>
        </p:nvSpPr>
        <p:spPr>
          <a:xfrm>
            <a:off x="539552" y="2996952"/>
            <a:ext cx="8136904" cy="1800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4 Marcador de contenido"/>
          <p:cNvSpPr>
            <a:spLocks noGrp="1"/>
          </p:cNvSpPr>
          <p:nvPr>
            <p:ph idx="1"/>
          </p:nvPr>
        </p:nvSpPr>
        <p:spPr>
          <a:xfrm>
            <a:off x="518864" y="980728"/>
            <a:ext cx="8229600" cy="5760640"/>
          </a:xfrm>
        </p:spPr>
        <p:txBody>
          <a:bodyPr>
            <a:normAutofit/>
          </a:bodyPr>
          <a:lstStyle/>
          <a:p>
            <a:pPr marL="0" indent="0">
              <a:spcBef>
                <a:spcPts val="1800"/>
              </a:spcBef>
              <a:buNone/>
            </a:pPr>
            <a:r>
              <a:rPr lang="es-ES" b="1" dirty="0" smtClean="0"/>
              <a:t>Formato recomendado</a:t>
            </a:r>
            <a:r>
              <a:rPr lang="es-ES" dirty="0" smtClean="0"/>
              <a:t>:</a:t>
            </a:r>
          </a:p>
          <a:p>
            <a:pPr marL="0" indent="0" algn="ctr">
              <a:buNone/>
            </a:pPr>
            <a:r>
              <a:rPr lang="es-ES" b="1" dirty="0" smtClean="0"/>
              <a:t>apellido1-apellido2, nombre</a:t>
            </a:r>
          </a:p>
          <a:p>
            <a:pPr marL="0" indent="0">
              <a:buNone/>
            </a:pPr>
            <a:r>
              <a:rPr lang="es-ES" dirty="0" smtClean="0"/>
              <a:t>En el caso de nombres compuestos (</a:t>
            </a:r>
            <a:r>
              <a:rPr lang="es-ES" dirty="0" err="1" smtClean="0"/>
              <a:t>nc</a:t>
            </a:r>
            <a:r>
              <a:rPr lang="es-ES" dirty="0" smtClean="0"/>
              <a:t>)</a:t>
            </a:r>
          </a:p>
          <a:p>
            <a:pPr marL="0" indent="0" algn="ctr">
              <a:buNone/>
            </a:pPr>
            <a:r>
              <a:rPr lang="es-ES" dirty="0" smtClean="0"/>
              <a:t>apellido1-apellido2, nc1-nc2</a:t>
            </a:r>
          </a:p>
          <a:p>
            <a:pPr marL="0" indent="0">
              <a:spcBef>
                <a:spcPts val="1800"/>
              </a:spcBef>
              <a:buNone/>
            </a:pPr>
            <a:endParaRPr lang="es-ES" sz="2000" dirty="0" smtClean="0"/>
          </a:p>
          <a:p>
            <a:pPr marL="0" indent="0">
              <a:spcBef>
                <a:spcPts val="1800"/>
              </a:spcBef>
              <a:buNone/>
            </a:pPr>
            <a:r>
              <a:rPr lang="es-ES" dirty="0" smtClean="0"/>
              <a:t>El resultado: dos cadenas de caracteres, una para el nombre y otra para los apellidos </a:t>
            </a:r>
          </a:p>
          <a:p>
            <a:pPr marL="0" indent="0">
              <a:spcBef>
                <a:spcPts val="1800"/>
              </a:spcBef>
              <a:buNone/>
            </a:pPr>
            <a:r>
              <a:rPr lang="es-ES" dirty="0" smtClean="0"/>
              <a:t>Es </a:t>
            </a:r>
            <a:r>
              <a:rPr lang="es-ES" dirty="0"/>
              <a:t>fundamental identificarnos correctamente para no perder </a:t>
            </a:r>
            <a:r>
              <a:rPr lang="es-ES" b="1" dirty="0" smtClean="0"/>
              <a:t>visibilidad</a:t>
            </a:r>
            <a:endParaRPr lang="es-ES" b="1" dirty="0"/>
          </a:p>
        </p:txBody>
      </p:sp>
    </p:spTree>
    <p:extLst>
      <p:ext uri="{BB962C8B-B14F-4D97-AF65-F5344CB8AC3E}">
        <p14:creationId xmlns:p14="http://schemas.microsoft.com/office/powerpoint/2010/main" val="246956779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36071"/>
          <a:stretch/>
        </p:blipFill>
        <p:spPr bwMode="auto">
          <a:xfrm>
            <a:off x="62543" y="980728"/>
            <a:ext cx="9018913" cy="51484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1 Rectángulo"/>
          <p:cNvSpPr/>
          <p:nvPr/>
        </p:nvSpPr>
        <p:spPr>
          <a:xfrm>
            <a:off x="5375" y="4638519"/>
            <a:ext cx="6078793" cy="3977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3 Flecha doblada hacia arriba"/>
          <p:cNvSpPr/>
          <p:nvPr/>
        </p:nvSpPr>
        <p:spPr>
          <a:xfrm rot="8166877">
            <a:off x="1364089" y="5138056"/>
            <a:ext cx="566819" cy="254096"/>
          </a:xfrm>
          <a:prstGeom prst="bentUpArrow">
            <a:avLst/>
          </a:prstGeom>
          <a:solidFill>
            <a:srgbClr val="FF0000"/>
          </a:solidFill>
          <a:ln>
            <a:solidFill>
              <a:srgbClr val="FF0000"/>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5" name="4 CuadroTexto"/>
          <p:cNvSpPr txBox="1"/>
          <p:nvPr/>
        </p:nvSpPr>
        <p:spPr>
          <a:xfrm>
            <a:off x="62543" y="4638519"/>
            <a:ext cx="7965841" cy="338554"/>
          </a:xfrm>
          <a:prstGeom prst="rect">
            <a:avLst/>
          </a:prstGeom>
          <a:noFill/>
        </p:spPr>
        <p:txBody>
          <a:bodyPr wrap="square" rtlCol="0">
            <a:spAutoFit/>
          </a:bodyPr>
          <a:lstStyle/>
          <a:p>
            <a:r>
              <a:rPr lang="es-ES" sz="1600" b="1" dirty="0" smtClean="0">
                <a:solidFill>
                  <a:srgbClr val="FF0000"/>
                </a:solidFill>
                <a:latin typeface="Arial" pitchFamily="34" charset="0"/>
                <a:cs typeface="Arial" pitchFamily="34" charset="0"/>
              </a:rPr>
              <a:t>En los registros automáticamente aparecerán las 2 opciones</a:t>
            </a:r>
            <a:endParaRPr lang="es-ES" sz="1600" b="1" dirty="0">
              <a:solidFill>
                <a:srgbClr val="FF0000"/>
              </a:solidFill>
              <a:latin typeface="Arial" pitchFamily="34" charset="0"/>
              <a:cs typeface="Arial" pitchFamily="34" charset="0"/>
            </a:endParaRPr>
          </a:p>
        </p:txBody>
      </p:sp>
      <p:sp>
        <p:nvSpPr>
          <p:cNvPr id="3" name="2 Rectángulo"/>
          <p:cNvSpPr/>
          <p:nvPr/>
        </p:nvSpPr>
        <p:spPr>
          <a:xfrm>
            <a:off x="611560" y="5625144"/>
            <a:ext cx="648072" cy="2160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 name="6 Rectángulo"/>
          <p:cNvSpPr/>
          <p:nvPr/>
        </p:nvSpPr>
        <p:spPr>
          <a:xfrm>
            <a:off x="611560" y="5841168"/>
            <a:ext cx="648072" cy="2160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275832999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2"/>
          <p:cNvPicPr>
            <a:picLocks noChangeAspect="1" noChangeArrowheads="1"/>
          </p:cNvPicPr>
          <p:nvPr/>
        </p:nvPicPr>
        <p:blipFill>
          <a:blip r:embed="rId2">
            <a:extLst>
              <a:ext uri="{28A0092B-C50C-407E-A947-70E740481C1C}">
                <a14:useLocalDpi xmlns:a14="http://schemas.microsoft.com/office/drawing/2010/main" val="0"/>
              </a:ext>
            </a:extLst>
          </a:blip>
          <a:srcRect l="20403" t="11623" r="20798" b="9744"/>
          <a:stretch>
            <a:fillRect/>
          </a:stretch>
        </p:blipFill>
        <p:spPr bwMode="auto">
          <a:xfrm>
            <a:off x="-20204" y="11206"/>
            <a:ext cx="9164205" cy="6846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539" name="4 CuadroTexto"/>
          <p:cNvSpPr txBox="1">
            <a:spLocks noChangeArrowheads="1"/>
          </p:cNvSpPr>
          <p:nvPr/>
        </p:nvSpPr>
        <p:spPr bwMode="auto">
          <a:xfrm>
            <a:off x="588819" y="6119813"/>
            <a:ext cx="7947603" cy="76942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9" tIns="45714" rIns="91429" bIns="45714">
            <a:spAutoFit/>
          </a:bodyP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s-ES" altLang="es-ES" sz="1100">
                <a:solidFill>
                  <a:srgbClr val="000000"/>
                </a:solidFill>
                <a:ea typeface="Verdana" pitchFamily="34" charset="0"/>
                <a:cs typeface="Arial" pitchFamily="34" charset="0"/>
              </a:rPr>
              <a:t>Fuente:</a:t>
            </a:r>
          </a:p>
          <a:p>
            <a:pPr eaLnBrk="1" hangingPunct="1">
              <a:spcBef>
                <a:spcPct val="0"/>
              </a:spcBef>
              <a:buFontTx/>
              <a:buNone/>
            </a:pPr>
            <a:r>
              <a:rPr lang="es-ES" altLang="es-ES" sz="1100">
                <a:solidFill>
                  <a:srgbClr val="000000"/>
                </a:solidFill>
                <a:ea typeface="Verdana" pitchFamily="34" charset="0"/>
                <a:cs typeface="Arial" pitchFamily="34" charset="0"/>
              </a:rPr>
              <a:t>García, C. Launching the Orcid Service for Global Author Identification. Recuperado mayo 21, 2013, a partir de </a:t>
            </a:r>
            <a:r>
              <a:rPr lang="es-ES" altLang="es-ES" sz="1100" u="sng">
                <a:solidFill>
                  <a:srgbClr val="000000"/>
                </a:solidFill>
                <a:ea typeface="Verdana" pitchFamily="34" charset="0"/>
                <a:cs typeface="Arial" pitchFamily="34" charset="0"/>
                <a:hlinkClick r:id="rId3"/>
              </a:rPr>
              <a:t>http://www.eurocris.org/Uploads/Web%20pages/members_meetings/201211%20-%20Madrid,%20Spain/Topic%20Identifiers%20-%202.%20Consol%20Garcia%20(Launching%20ORCID%20service).pdf</a:t>
            </a:r>
            <a:r>
              <a:rPr lang="es-ES" altLang="es-ES" sz="1100">
                <a:solidFill>
                  <a:srgbClr val="000000"/>
                </a:solidFill>
                <a:ea typeface="Verdana" pitchFamily="34" charset="0"/>
                <a:cs typeface="Arial" pitchFamily="34" charset="0"/>
              </a:rPr>
              <a:t>. </a:t>
            </a:r>
            <a:endParaRPr lang="es-ES" altLang="es-ES" sz="1100">
              <a:solidFill>
                <a:srgbClr val="000000"/>
              </a:solidFill>
              <a:latin typeface="Verdana" pitchFamily="34" charset="0"/>
              <a:ea typeface="Verdana" pitchFamily="34" charset="0"/>
              <a:cs typeface="Arial" pitchFamily="34" charset="0"/>
            </a:endParaRPr>
          </a:p>
        </p:txBody>
      </p:sp>
    </p:spTree>
    <p:extLst>
      <p:ext uri="{BB962C8B-B14F-4D97-AF65-F5344CB8AC3E}">
        <p14:creationId xmlns:p14="http://schemas.microsoft.com/office/powerpoint/2010/main" val="3212072316"/>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idx="4294967295"/>
          </p:nvPr>
        </p:nvSpPr>
        <p:spPr>
          <a:xfrm>
            <a:off x="0" y="360263"/>
            <a:ext cx="8229600" cy="1052513"/>
          </a:xfrm>
        </p:spPr>
        <p:txBody>
          <a:bodyPr>
            <a:normAutofit/>
          </a:bodyPr>
          <a:lstStyle/>
          <a:p>
            <a:r>
              <a:rPr lang="es-ES" dirty="0"/>
              <a:t>Paso </a:t>
            </a:r>
            <a:r>
              <a:rPr lang="es-ES" dirty="0" smtClean="0"/>
              <a:t>1</a:t>
            </a:r>
            <a:endParaRPr lang="es-ES" dirty="0"/>
          </a:p>
        </p:txBody>
      </p:sp>
      <p:sp>
        <p:nvSpPr>
          <p:cNvPr id="3" name="2 Marcador de contenido"/>
          <p:cNvSpPr>
            <a:spLocks noGrp="1"/>
          </p:cNvSpPr>
          <p:nvPr>
            <p:ph idx="4294967295"/>
          </p:nvPr>
        </p:nvSpPr>
        <p:spPr>
          <a:xfrm>
            <a:off x="835024" y="1639341"/>
            <a:ext cx="7473951" cy="4525963"/>
          </a:xfrm>
        </p:spPr>
        <p:txBody>
          <a:bodyPr>
            <a:normAutofit/>
          </a:bodyPr>
          <a:lstStyle/>
          <a:p>
            <a:pPr marL="0" lvl="0" indent="0">
              <a:buNone/>
            </a:pPr>
            <a:r>
              <a:rPr lang="es-ES" sz="5400" dirty="0" smtClean="0"/>
              <a:t>Registrar la publicación</a:t>
            </a:r>
          </a:p>
          <a:p>
            <a:pPr marL="0" indent="0">
              <a:buNone/>
            </a:pPr>
            <a:endParaRPr lang="es-ES" sz="4000" dirty="0" smtClean="0"/>
          </a:p>
          <a:p>
            <a:pPr lvl="1"/>
            <a:endParaRPr lang="es-ES" sz="3200" dirty="0"/>
          </a:p>
          <a:p>
            <a:pPr marL="0" lvl="0" indent="0">
              <a:buNone/>
            </a:pPr>
            <a:endParaRPr lang="es-ES" sz="5400" dirty="0" smtClean="0"/>
          </a:p>
        </p:txBody>
      </p:sp>
    </p:spTree>
    <p:extLst>
      <p:ext uri="{BB962C8B-B14F-4D97-AF65-F5344CB8AC3E}">
        <p14:creationId xmlns:p14="http://schemas.microsoft.com/office/powerpoint/2010/main" val="344720041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idx="4294967295"/>
          </p:nvPr>
        </p:nvSpPr>
        <p:spPr>
          <a:xfrm>
            <a:off x="0" y="216247"/>
            <a:ext cx="8229600" cy="1052513"/>
          </a:xfrm>
        </p:spPr>
        <p:txBody>
          <a:bodyPr>
            <a:normAutofit/>
          </a:bodyPr>
          <a:lstStyle/>
          <a:p>
            <a:r>
              <a:rPr lang="es-ES" dirty="0">
                <a:solidFill>
                  <a:schemeClr val="bg1"/>
                </a:solidFill>
              </a:rPr>
              <a:t>Paso </a:t>
            </a:r>
            <a:r>
              <a:rPr lang="es-ES" dirty="0" smtClean="0">
                <a:solidFill>
                  <a:schemeClr val="bg1"/>
                </a:solidFill>
              </a:rPr>
              <a:t>1.a</a:t>
            </a:r>
            <a:endParaRPr lang="es-ES" dirty="0">
              <a:solidFill>
                <a:schemeClr val="bg1"/>
              </a:solidFill>
            </a:endParaRPr>
          </a:p>
        </p:txBody>
      </p:sp>
      <p:sp>
        <p:nvSpPr>
          <p:cNvPr id="3" name="2 Marcador de contenido"/>
          <p:cNvSpPr>
            <a:spLocks noGrp="1"/>
          </p:cNvSpPr>
          <p:nvPr>
            <p:ph idx="4294967295"/>
          </p:nvPr>
        </p:nvSpPr>
        <p:spPr>
          <a:xfrm>
            <a:off x="395536" y="1556792"/>
            <a:ext cx="8640960" cy="4525963"/>
          </a:xfrm>
        </p:spPr>
        <p:txBody>
          <a:bodyPr>
            <a:normAutofit/>
          </a:bodyPr>
          <a:lstStyle/>
          <a:p>
            <a:pPr marL="0" lvl="0" indent="0">
              <a:buNone/>
            </a:pPr>
            <a:r>
              <a:rPr lang="es-ES" sz="5400" dirty="0" smtClean="0"/>
              <a:t>Comprobar si ha sido introducida previamente.</a:t>
            </a:r>
          </a:p>
        </p:txBody>
      </p:sp>
    </p:spTree>
    <p:extLst>
      <p:ext uri="{BB962C8B-B14F-4D97-AF65-F5344CB8AC3E}">
        <p14:creationId xmlns:p14="http://schemas.microsoft.com/office/powerpoint/2010/main" val="226940581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 dirty="0"/>
          </a:p>
        </p:txBody>
      </p:sp>
      <p:pic>
        <p:nvPicPr>
          <p:cNvPr id="5" name="4 Marcador de contenido"/>
          <p:cNvPicPr>
            <a:picLocks noGrp="1"/>
          </p:cNvPicPr>
          <p:nvPr>
            <p:ph idx="1"/>
          </p:nvPr>
        </p:nvPicPr>
        <p:blipFill rotWithShape="1">
          <a:blip r:embed="rId3" cstate="print"/>
          <a:srcRect l="24741" t="17086" r="22834" b="35346"/>
          <a:stretch/>
        </p:blipFill>
        <p:spPr bwMode="auto">
          <a:xfrm>
            <a:off x="1647645" y="4131291"/>
            <a:ext cx="5909096" cy="2610077"/>
          </a:xfrm>
          <a:prstGeom prst="rect">
            <a:avLst/>
          </a:prstGeom>
          <a:ln w="38100">
            <a:solidFill>
              <a:srgbClr val="FF0000"/>
            </a:solidFill>
          </a:ln>
          <a:extLst>
            <a:ext uri="{53640926-AAD7-44D8-BBD7-CCE9431645EC}">
              <a14:shadowObscured xmlns:a14="http://schemas.microsoft.com/office/drawing/2010/main"/>
            </a:ext>
          </a:extLst>
        </p:spPr>
      </p:pic>
      <p:pic>
        <p:nvPicPr>
          <p:cNvPr id="4" name="3 Imagen"/>
          <p:cNvPicPr/>
          <p:nvPr/>
        </p:nvPicPr>
        <p:blipFill rotWithShape="1">
          <a:blip r:embed="rId4" cstate="print"/>
          <a:srcRect l="26387" t="18645" r="24754" b="45382"/>
          <a:stretch/>
        </p:blipFill>
        <p:spPr bwMode="auto">
          <a:xfrm>
            <a:off x="205680" y="721399"/>
            <a:ext cx="8686800" cy="3284984"/>
          </a:xfrm>
          <a:prstGeom prst="rect">
            <a:avLst/>
          </a:prstGeom>
          <a:ln w="38100">
            <a:solidFill>
              <a:srgbClr val="FF0000"/>
            </a:solidFill>
          </a:ln>
          <a:extLst>
            <a:ext uri="{53640926-AAD7-44D8-BBD7-CCE9431645EC}">
              <a14:shadowObscured xmlns:a14="http://schemas.microsoft.com/office/drawing/2010/main"/>
            </a:ext>
          </a:extLst>
        </p:spPr>
      </p:pic>
      <p:sp>
        <p:nvSpPr>
          <p:cNvPr id="7" name="6 CuadroTexto"/>
          <p:cNvSpPr txBox="1"/>
          <p:nvPr/>
        </p:nvSpPr>
        <p:spPr>
          <a:xfrm>
            <a:off x="3275856" y="836712"/>
            <a:ext cx="5584664" cy="646331"/>
          </a:xfrm>
          <a:prstGeom prst="rect">
            <a:avLst/>
          </a:prstGeom>
          <a:noFill/>
        </p:spPr>
        <p:txBody>
          <a:bodyPr wrap="square" rtlCol="0">
            <a:spAutoFit/>
          </a:bodyPr>
          <a:lstStyle/>
          <a:p>
            <a:r>
              <a:rPr lang="es-ES" b="1" dirty="0" smtClean="0">
                <a:solidFill>
                  <a:srgbClr val="FF0000"/>
                </a:solidFill>
                <a:latin typeface="Arial" pitchFamily="34" charset="0"/>
                <a:cs typeface="Arial" pitchFamily="34" charset="0"/>
              </a:rPr>
              <a:t>Buscar en Senia para ver si ya esta introducido = evita duplicados y ahorro trabajo</a:t>
            </a:r>
            <a:endParaRPr lang="es-ES" b="1" dirty="0">
              <a:solidFill>
                <a:srgbClr val="FF0000"/>
              </a:solidFill>
              <a:latin typeface="Arial" pitchFamily="34" charset="0"/>
              <a:cs typeface="Arial" pitchFamily="34" charset="0"/>
            </a:endParaRPr>
          </a:p>
        </p:txBody>
      </p:sp>
      <p:sp>
        <p:nvSpPr>
          <p:cNvPr id="8" name="7 Rectángulo"/>
          <p:cNvSpPr/>
          <p:nvPr/>
        </p:nvSpPr>
        <p:spPr>
          <a:xfrm>
            <a:off x="4788024" y="1772816"/>
            <a:ext cx="4104456" cy="28803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8 Flecha a la derecha con muesca"/>
          <p:cNvSpPr/>
          <p:nvPr/>
        </p:nvSpPr>
        <p:spPr>
          <a:xfrm rot="11105706">
            <a:off x="8756058" y="1939198"/>
            <a:ext cx="512293" cy="193826"/>
          </a:xfrm>
          <a:prstGeom prst="notchedRightArrow">
            <a:avLst/>
          </a:prstGeom>
          <a:solidFill>
            <a:srgbClr val="FF0000"/>
          </a:solidFill>
          <a:ln>
            <a:solidFill>
              <a:srgbClr val="FF0000"/>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Tree>
    <p:extLst>
      <p:ext uri="{BB962C8B-B14F-4D97-AF65-F5344CB8AC3E}">
        <p14:creationId xmlns:p14="http://schemas.microsoft.com/office/powerpoint/2010/main" val="9633427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idx="4294967295"/>
          </p:nvPr>
        </p:nvSpPr>
        <p:spPr>
          <a:xfrm>
            <a:off x="0" y="216247"/>
            <a:ext cx="8229600" cy="1052513"/>
          </a:xfrm>
        </p:spPr>
        <p:txBody>
          <a:bodyPr>
            <a:normAutofit/>
          </a:bodyPr>
          <a:lstStyle/>
          <a:p>
            <a:r>
              <a:rPr lang="es-ES" dirty="0">
                <a:solidFill>
                  <a:schemeClr val="bg1"/>
                </a:solidFill>
              </a:rPr>
              <a:t>Paso </a:t>
            </a:r>
            <a:r>
              <a:rPr lang="es-ES" dirty="0" smtClean="0">
                <a:solidFill>
                  <a:schemeClr val="bg1"/>
                </a:solidFill>
              </a:rPr>
              <a:t>1.a</a:t>
            </a:r>
            <a:endParaRPr lang="es-ES" dirty="0">
              <a:solidFill>
                <a:schemeClr val="bg1"/>
              </a:solidFill>
            </a:endParaRPr>
          </a:p>
        </p:txBody>
      </p:sp>
      <p:sp>
        <p:nvSpPr>
          <p:cNvPr id="3" name="2 Marcador de contenido"/>
          <p:cNvSpPr>
            <a:spLocks noGrp="1"/>
          </p:cNvSpPr>
          <p:nvPr>
            <p:ph idx="4294967295"/>
          </p:nvPr>
        </p:nvSpPr>
        <p:spPr>
          <a:xfrm>
            <a:off x="539552" y="1556792"/>
            <a:ext cx="8208912" cy="4525963"/>
          </a:xfrm>
        </p:spPr>
        <p:txBody>
          <a:bodyPr>
            <a:normAutofit/>
          </a:bodyPr>
          <a:lstStyle/>
          <a:p>
            <a:pPr marL="0" lvl="0" indent="0">
              <a:buNone/>
            </a:pPr>
            <a:r>
              <a:rPr lang="es-ES" sz="5400" dirty="0" smtClean="0">
                <a:solidFill>
                  <a:schemeClr val="bg1">
                    <a:lumMod val="65000"/>
                  </a:schemeClr>
                </a:solidFill>
              </a:rPr>
              <a:t>Si ha sido introducida previamente.</a:t>
            </a:r>
          </a:p>
          <a:p>
            <a:pPr marL="0" lvl="0" indent="0">
              <a:buNone/>
            </a:pPr>
            <a:r>
              <a:rPr lang="es-ES" sz="5400" dirty="0" smtClean="0"/>
              <a:t>Comprobar, que aparecemos como autor.</a:t>
            </a:r>
          </a:p>
        </p:txBody>
      </p:sp>
    </p:spTree>
    <p:extLst>
      <p:ext uri="{BB962C8B-B14F-4D97-AF65-F5344CB8AC3E}">
        <p14:creationId xmlns:p14="http://schemas.microsoft.com/office/powerpoint/2010/main" val="22954753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36071"/>
          <a:stretch/>
        </p:blipFill>
        <p:spPr bwMode="auto">
          <a:xfrm>
            <a:off x="62543" y="1304863"/>
            <a:ext cx="9018913" cy="51484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1 Rectángulo"/>
          <p:cNvSpPr/>
          <p:nvPr/>
        </p:nvSpPr>
        <p:spPr>
          <a:xfrm>
            <a:off x="5375" y="4962654"/>
            <a:ext cx="9076081" cy="3977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3 Flecha doblada hacia arriba"/>
          <p:cNvSpPr/>
          <p:nvPr/>
        </p:nvSpPr>
        <p:spPr>
          <a:xfrm rot="8166877">
            <a:off x="1364089" y="5462191"/>
            <a:ext cx="566819" cy="254096"/>
          </a:xfrm>
          <a:prstGeom prst="bentUpArrow">
            <a:avLst/>
          </a:prstGeom>
          <a:solidFill>
            <a:srgbClr val="FF0000"/>
          </a:solidFill>
          <a:ln>
            <a:solidFill>
              <a:srgbClr val="FF0000"/>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5" name="4 CuadroTexto"/>
          <p:cNvSpPr txBox="1"/>
          <p:nvPr/>
        </p:nvSpPr>
        <p:spPr>
          <a:xfrm>
            <a:off x="62543" y="4962654"/>
            <a:ext cx="7965841" cy="338554"/>
          </a:xfrm>
          <a:prstGeom prst="rect">
            <a:avLst/>
          </a:prstGeom>
          <a:noFill/>
        </p:spPr>
        <p:txBody>
          <a:bodyPr wrap="square" rtlCol="0">
            <a:spAutoFit/>
          </a:bodyPr>
          <a:lstStyle/>
          <a:p>
            <a:r>
              <a:rPr lang="es-ES" sz="1600" b="1" dirty="0" smtClean="0">
                <a:solidFill>
                  <a:srgbClr val="FF0000"/>
                </a:solidFill>
                <a:latin typeface="Arial" pitchFamily="34" charset="0"/>
                <a:cs typeface="Arial" pitchFamily="34" charset="0"/>
              </a:rPr>
              <a:t>En caso de no estar como autores, solicitarlo al autor que dio de alta el registro</a:t>
            </a:r>
            <a:endParaRPr lang="es-ES" sz="1600" b="1" dirty="0">
              <a:solidFill>
                <a:srgbClr val="FF0000"/>
              </a:solidFill>
              <a:latin typeface="Arial" pitchFamily="34" charset="0"/>
              <a:cs typeface="Arial" pitchFamily="34" charset="0"/>
            </a:endParaRPr>
          </a:p>
        </p:txBody>
      </p:sp>
    </p:spTree>
    <p:extLst>
      <p:ext uri="{BB962C8B-B14F-4D97-AF65-F5344CB8AC3E}">
        <p14:creationId xmlns:p14="http://schemas.microsoft.com/office/powerpoint/2010/main" val="274738846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idx="4294967295"/>
          </p:nvPr>
        </p:nvSpPr>
        <p:spPr>
          <a:xfrm>
            <a:off x="0" y="216247"/>
            <a:ext cx="8229600" cy="1052513"/>
          </a:xfrm>
        </p:spPr>
        <p:txBody>
          <a:bodyPr>
            <a:normAutofit/>
          </a:bodyPr>
          <a:lstStyle/>
          <a:p>
            <a:r>
              <a:rPr lang="es-ES" dirty="0">
                <a:solidFill>
                  <a:schemeClr val="bg1"/>
                </a:solidFill>
              </a:rPr>
              <a:t>Paso </a:t>
            </a:r>
            <a:r>
              <a:rPr lang="es-ES" dirty="0" smtClean="0">
                <a:solidFill>
                  <a:schemeClr val="bg1"/>
                </a:solidFill>
              </a:rPr>
              <a:t>1.b</a:t>
            </a:r>
            <a:endParaRPr lang="es-ES" dirty="0">
              <a:solidFill>
                <a:schemeClr val="bg1"/>
              </a:solidFill>
            </a:endParaRPr>
          </a:p>
        </p:txBody>
      </p:sp>
      <p:sp>
        <p:nvSpPr>
          <p:cNvPr id="3" name="2 Marcador de contenido"/>
          <p:cNvSpPr>
            <a:spLocks noGrp="1"/>
          </p:cNvSpPr>
          <p:nvPr>
            <p:ph idx="4294967295"/>
          </p:nvPr>
        </p:nvSpPr>
        <p:spPr>
          <a:xfrm>
            <a:off x="835024" y="1556792"/>
            <a:ext cx="7473951" cy="4525963"/>
          </a:xfrm>
        </p:spPr>
        <p:txBody>
          <a:bodyPr>
            <a:normAutofit/>
          </a:bodyPr>
          <a:lstStyle/>
          <a:p>
            <a:pPr marL="0" lvl="0" indent="0">
              <a:buNone/>
            </a:pPr>
            <a:r>
              <a:rPr lang="es-ES" sz="5400" dirty="0" smtClean="0">
                <a:solidFill>
                  <a:schemeClr val="bg1">
                    <a:lumMod val="65000"/>
                  </a:schemeClr>
                </a:solidFill>
              </a:rPr>
              <a:t>La publicación no está en Senia</a:t>
            </a:r>
          </a:p>
          <a:p>
            <a:pPr marL="0" lvl="0" indent="0">
              <a:buNone/>
            </a:pPr>
            <a:r>
              <a:rPr lang="es-ES" sz="5400" dirty="0" smtClean="0"/>
              <a:t>Importar datos de la Web of Science / Scopus</a:t>
            </a:r>
            <a:endParaRPr lang="es-ES" sz="5400" dirty="0"/>
          </a:p>
        </p:txBody>
      </p:sp>
    </p:spTree>
    <p:extLst>
      <p:ext uri="{BB962C8B-B14F-4D97-AF65-F5344CB8AC3E}">
        <p14:creationId xmlns:p14="http://schemas.microsoft.com/office/powerpoint/2010/main" val="574258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subTitle" idx="1"/>
          </p:nvPr>
        </p:nvSpPr>
        <p:spPr/>
        <p:txBody>
          <a:bodyPr/>
          <a:lstStyle/>
          <a:p>
            <a:endParaRPr lang="en-US"/>
          </a:p>
        </p:txBody>
      </p:sp>
      <p:pic>
        <p:nvPicPr>
          <p:cNvPr id="5" name="4 Imagen"/>
          <p:cNvPicPr/>
          <p:nvPr/>
        </p:nvPicPr>
        <p:blipFill rotWithShape="1">
          <a:blip r:embed="rId2" cstate="print"/>
          <a:srcRect l="26387" t="18645" r="24754" b="45382"/>
          <a:stretch/>
        </p:blipFill>
        <p:spPr bwMode="auto">
          <a:xfrm>
            <a:off x="395536" y="534101"/>
            <a:ext cx="8064896" cy="3024336"/>
          </a:xfrm>
          <a:prstGeom prst="rect">
            <a:avLst/>
          </a:prstGeom>
          <a:noFill/>
          <a:ln w="3175">
            <a:solidFill>
              <a:schemeClr val="tx1"/>
            </a:solidFill>
          </a:ln>
          <a:extLst>
            <a:ext uri="{53640926-AAD7-44D8-BBD7-CCE9431645EC}">
              <a14:shadowObscured xmlns:a14="http://schemas.microsoft.com/office/drawing/2010/main"/>
            </a:ext>
          </a:extLst>
        </p:spPr>
      </p:pic>
      <p:sp>
        <p:nvSpPr>
          <p:cNvPr id="6" name="5 Rectángulo"/>
          <p:cNvSpPr/>
          <p:nvPr/>
        </p:nvSpPr>
        <p:spPr>
          <a:xfrm>
            <a:off x="539552" y="1959682"/>
            <a:ext cx="2304256" cy="34634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 name="1 Grupo"/>
          <p:cNvGrpSpPr/>
          <p:nvPr/>
        </p:nvGrpSpPr>
        <p:grpSpPr>
          <a:xfrm>
            <a:off x="323528" y="2306030"/>
            <a:ext cx="8496944" cy="4263938"/>
            <a:chOff x="323528" y="2306030"/>
            <a:chExt cx="8496944" cy="4263938"/>
          </a:xfrm>
        </p:grpSpPr>
        <p:pic>
          <p:nvPicPr>
            <p:cNvPr id="7" name="6 Imagen"/>
            <p:cNvPicPr/>
            <p:nvPr/>
          </p:nvPicPr>
          <p:blipFill rotWithShape="1">
            <a:blip r:embed="rId3" cstate="print"/>
            <a:srcRect l="22503" t="18431" r="20354" b="45606"/>
            <a:stretch/>
          </p:blipFill>
          <p:spPr bwMode="auto">
            <a:xfrm>
              <a:off x="323528" y="3645024"/>
              <a:ext cx="8496944" cy="2924944"/>
            </a:xfrm>
            <a:prstGeom prst="rect">
              <a:avLst/>
            </a:prstGeom>
            <a:ln w="3175">
              <a:solidFill>
                <a:schemeClr val="tx1"/>
              </a:solidFill>
            </a:ln>
            <a:extLst>
              <a:ext uri="{53640926-AAD7-44D8-BBD7-CCE9431645EC}">
                <a14:shadowObscured xmlns:a14="http://schemas.microsoft.com/office/drawing/2010/main"/>
              </a:ext>
            </a:extLst>
          </p:spPr>
        </p:pic>
        <p:sp>
          <p:nvSpPr>
            <p:cNvPr id="8" name="7 Rectángulo"/>
            <p:cNvSpPr/>
            <p:nvPr/>
          </p:nvSpPr>
          <p:spPr>
            <a:xfrm>
              <a:off x="899592" y="5157192"/>
              <a:ext cx="2304256" cy="50405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9 Conector angular"/>
            <p:cNvCxnSpPr>
              <a:endCxn id="8" idx="0"/>
            </p:cNvCxnSpPr>
            <p:nvPr/>
          </p:nvCxnSpPr>
          <p:spPr>
            <a:xfrm rot="16200000" flipH="1">
              <a:off x="518127" y="3623599"/>
              <a:ext cx="2851162" cy="216024"/>
            </a:xfrm>
            <a:prstGeom prst="bentConnector3">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sp>
        <p:nvSpPr>
          <p:cNvPr id="14" name="13 CuadroTexto"/>
          <p:cNvSpPr txBox="1"/>
          <p:nvPr/>
        </p:nvSpPr>
        <p:spPr>
          <a:xfrm>
            <a:off x="3419872" y="489446"/>
            <a:ext cx="5112568" cy="923330"/>
          </a:xfrm>
          <a:prstGeom prst="rect">
            <a:avLst/>
          </a:prstGeom>
          <a:noFill/>
        </p:spPr>
        <p:txBody>
          <a:bodyPr wrap="square" rtlCol="0">
            <a:spAutoFit/>
          </a:bodyPr>
          <a:lstStyle/>
          <a:p>
            <a:r>
              <a:rPr lang="es-ES" b="1" dirty="0" smtClean="0">
                <a:solidFill>
                  <a:srgbClr val="FF0000"/>
                </a:solidFill>
              </a:rPr>
              <a:t>La opción “</a:t>
            </a:r>
            <a:r>
              <a:rPr lang="es-ES" sz="1600" b="1" dirty="0" smtClean="0">
                <a:solidFill>
                  <a:srgbClr val="FF0000"/>
                </a:solidFill>
              </a:rPr>
              <a:t>IMPORTAR ARTÍCULOS</a:t>
            </a:r>
            <a:r>
              <a:rPr lang="es-ES" b="1" dirty="0" smtClean="0">
                <a:solidFill>
                  <a:srgbClr val="FF0000"/>
                </a:solidFill>
              </a:rPr>
              <a:t>” permite importar los datos bibliográficos de aquellos que están en Web of </a:t>
            </a:r>
            <a:r>
              <a:rPr lang="es-ES" b="1" dirty="0" err="1" smtClean="0">
                <a:solidFill>
                  <a:srgbClr val="FF0000"/>
                </a:solidFill>
              </a:rPr>
              <a:t>Science</a:t>
            </a:r>
            <a:r>
              <a:rPr lang="es-ES" b="1" dirty="0" smtClean="0">
                <a:solidFill>
                  <a:srgbClr val="FF0000"/>
                </a:solidFill>
              </a:rPr>
              <a:t> o en </a:t>
            </a:r>
            <a:r>
              <a:rPr lang="es-ES" b="1" dirty="0" err="1" smtClean="0">
                <a:solidFill>
                  <a:srgbClr val="FF0000"/>
                </a:solidFill>
              </a:rPr>
              <a:t>Scopus</a:t>
            </a:r>
            <a:r>
              <a:rPr lang="es-ES" b="1" dirty="0">
                <a:solidFill>
                  <a:srgbClr val="FF0000"/>
                </a:solidFill>
              </a:rPr>
              <a:t>.</a:t>
            </a:r>
            <a:endParaRPr lang="en-US" b="1" dirty="0">
              <a:solidFill>
                <a:srgbClr val="FF0000"/>
              </a:solidFill>
            </a:endParaRPr>
          </a:p>
        </p:txBody>
      </p:sp>
    </p:spTree>
    <p:extLst>
      <p:ext uri="{BB962C8B-B14F-4D97-AF65-F5344CB8AC3E}">
        <p14:creationId xmlns:p14="http://schemas.microsoft.com/office/powerpoint/2010/main" val="25472474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 dirty="0"/>
          </a:p>
        </p:txBody>
      </p:sp>
      <p:pic>
        <p:nvPicPr>
          <p:cNvPr id="5" name="4 Marcador de contenido"/>
          <p:cNvPicPr>
            <a:picLocks noGrp="1"/>
          </p:cNvPicPr>
          <p:nvPr>
            <p:ph idx="1"/>
          </p:nvPr>
        </p:nvPicPr>
        <p:blipFill rotWithShape="1">
          <a:blip r:embed="rId2" cstate="print"/>
          <a:srcRect l="36920" t="32955" r="36835" b="30200"/>
          <a:stretch/>
        </p:blipFill>
        <p:spPr bwMode="auto">
          <a:xfrm>
            <a:off x="0" y="3068961"/>
            <a:ext cx="4355976" cy="3789040"/>
          </a:xfrm>
          <a:prstGeom prst="rect">
            <a:avLst/>
          </a:prstGeom>
          <a:ln w="38100">
            <a:solidFill>
              <a:srgbClr val="FF0000"/>
            </a:solidFill>
          </a:ln>
          <a:extLst>
            <a:ext uri="{53640926-AAD7-44D8-BBD7-CCE9431645EC}">
              <a14:shadowObscured xmlns:a14="http://schemas.microsoft.com/office/drawing/2010/main"/>
            </a:ext>
          </a:extLst>
        </p:spPr>
      </p:pic>
      <p:pic>
        <p:nvPicPr>
          <p:cNvPr id="4" name="3 Imagen"/>
          <p:cNvPicPr/>
          <p:nvPr/>
        </p:nvPicPr>
        <p:blipFill rotWithShape="1">
          <a:blip r:embed="rId3" cstate="print"/>
          <a:srcRect l="22503" t="18431" r="20354" b="45606"/>
          <a:stretch/>
        </p:blipFill>
        <p:spPr bwMode="auto">
          <a:xfrm>
            <a:off x="0" y="1"/>
            <a:ext cx="9144000" cy="3284984"/>
          </a:xfrm>
          <a:prstGeom prst="rect">
            <a:avLst/>
          </a:prstGeom>
          <a:ln w="38100">
            <a:solidFill>
              <a:srgbClr val="FF0000"/>
            </a:solidFill>
          </a:ln>
          <a:extLst>
            <a:ext uri="{53640926-AAD7-44D8-BBD7-CCE9431645EC}">
              <a14:shadowObscured xmlns:a14="http://schemas.microsoft.com/office/drawing/2010/main"/>
            </a:ext>
          </a:extLst>
        </p:spPr>
      </p:pic>
      <p:pic>
        <p:nvPicPr>
          <p:cNvPr id="6" name="5 Imagen"/>
          <p:cNvPicPr/>
          <p:nvPr/>
        </p:nvPicPr>
        <p:blipFill rotWithShape="1">
          <a:blip r:embed="rId4" cstate="print"/>
          <a:srcRect l="37141" t="33112" r="37077" b="29994"/>
          <a:stretch/>
        </p:blipFill>
        <p:spPr bwMode="auto">
          <a:xfrm>
            <a:off x="4355976" y="3068961"/>
            <a:ext cx="4796155" cy="3789040"/>
          </a:xfrm>
          <a:prstGeom prst="rect">
            <a:avLst/>
          </a:prstGeom>
          <a:ln w="38100">
            <a:solidFill>
              <a:srgbClr val="FF0000"/>
            </a:solidFill>
          </a:ln>
          <a:extLst>
            <a:ext uri="{53640926-AAD7-44D8-BBD7-CCE9431645EC}">
              <a14:shadowObscured xmlns:a14="http://schemas.microsoft.com/office/drawing/2010/main"/>
            </a:ext>
          </a:extLst>
        </p:spPr>
      </p:pic>
      <p:sp>
        <p:nvSpPr>
          <p:cNvPr id="9" name="8 Rectángulo"/>
          <p:cNvSpPr/>
          <p:nvPr/>
        </p:nvSpPr>
        <p:spPr>
          <a:xfrm>
            <a:off x="847834" y="2015631"/>
            <a:ext cx="1851959" cy="33325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24 Flecha a la derecha con muesca"/>
          <p:cNvSpPr/>
          <p:nvPr/>
        </p:nvSpPr>
        <p:spPr>
          <a:xfrm rot="3788480" flipV="1">
            <a:off x="550175" y="3201135"/>
            <a:ext cx="558281" cy="216292"/>
          </a:xfrm>
          <a:prstGeom prst="notchedRightArrow">
            <a:avLst/>
          </a:prstGeom>
          <a:solidFill>
            <a:srgbClr val="002060"/>
          </a:solidFill>
          <a:ln w="15875">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26" name="25 Flecha a la derecha con muesca"/>
          <p:cNvSpPr/>
          <p:nvPr/>
        </p:nvSpPr>
        <p:spPr>
          <a:xfrm flipV="1">
            <a:off x="4367235" y="3414351"/>
            <a:ext cx="558281" cy="216292"/>
          </a:xfrm>
          <a:prstGeom prst="notchedRightArrow">
            <a:avLst/>
          </a:prstGeom>
          <a:solidFill>
            <a:srgbClr val="002060"/>
          </a:solidFill>
          <a:ln w="15875">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27" name="26 Flecha a la derecha con muesca"/>
          <p:cNvSpPr/>
          <p:nvPr/>
        </p:nvSpPr>
        <p:spPr>
          <a:xfrm rot="11105706">
            <a:off x="2707387" y="2151013"/>
            <a:ext cx="512293" cy="193826"/>
          </a:xfrm>
          <a:prstGeom prst="notchedRightArrow">
            <a:avLst/>
          </a:prstGeom>
          <a:solidFill>
            <a:srgbClr val="FF0000"/>
          </a:solidFill>
          <a:ln>
            <a:solidFill>
              <a:srgbClr val="FF0000"/>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Tree>
    <p:extLst>
      <p:ext uri="{BB962C8B-B14F-4D97-AF65-F5344CB8AC3E}">
        <p14:creationId xmlns:p14="http://schemas.microsoft.com/office/powerpoint/2010/main" val="28442467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p:nvPr/>
        </p:nvPicPr>
        <p:blipFill rotWithShape="1">
          <a:blip r:embed="rId2" cstate="print"/>
          <a:srcRect l="1643" t="17533" r="25790" b="10092"/>
          <a:stretch/>
        </p:blipFill>
        <p:spPr bwMode="auto">
          <a:xfrm>
            <a:off x="25409" y="0"/>
            <a:ext cx="9143999" cy="6858000"/>
          </a:xfrm>
          <a:prstGeom prst="rect">
            <a:avLst/>
          </a:prstGeom>
          <a:ln w="38100">
            <a:solidFill>
              <a:srgbClr val="FF0000"/>
            </a:solidFill>
          </a:ln>
          <a:extLst>
            <a:ext uri="{53640926-AAD7-44D8-BBD7-CCE9431645EC}">
              <a14:shadowObscured xmlns:a14="http://schemas.microsoft.com/office/drawing/2010/main"/>
            </a:ext>
          </a:extLst>
        </p:spPr>
      </p:pic>
      <p:sp>
        <p:nvSpPr>
          <p:cNvPr id="5" name="4 CuadroTexto"/>
          <p:cNvSpPr txBox="1"/>
          <p:nvPr/>
        </p:nvSpPr>
        <p:spPr>
          <a:xfrm>
            <a:off x="179512" y="1179349"/>
            <a:ext cx="2808312" cy="1477328"/>
          </a:xfrm>
          <a:prstGeom prst="rect">
            <a:avLst/>
          </a:prstGeom>
          <a:noFill/>
        </p:spPr>
        <p:txBody>
          <a:bodyPr wrap="square" rtlCol="0">
            <a:spAutoFit/>
          </a:bodyPr>
          <a:lstStyle/>
          <a:p>
            <a:r>
              <a:rPr lang="es-ES" b="1" dirty="0" smtClean="0">
                <a:solidFill>
                  <a:srgbClr val="FF0000"/>
                </a:solidFill>
                <a:latin typeface="Arial" pitchFamily="34" charset="0"/>
                <a:cs typeface="Arial" pitchFamily="34" charset="0"/>
              </a:rPr>
              <a:t>Si está en alguna de las dos bases de datos el artículo se autocompletará </a:t>
            </a:r>
            <a:r>
              <a:rPr lang="es-ES" b="1" dirty="0">
                <a:solidFill>
                  <a:srgbClr val="FF0000"/>
                </a:solidFill>
                <a:latin typeface="Arial" pitchFamily="34" charset="0"/>
                <a:cs typeface="Arial" pitchFamily="34" charset="0"/>
              </a:rPr>
              <a:t>de los </a:t>
            </a:r>
            <a:r>
              <a:rPr lang="es-ES" b="1" dirty="0" smtClean="0">
                <a:solidFill>
                  <a:srgbClr val="FF0000"/>
                </a:solidFill>
                <a:latin typeface="Arial" pitchFamily="34" charset="0"/>
                <a:cs typeface="Arial" pitchFamily="34" charset="0"/>
              </a:rPr>
              <a:t>metadatos disponibles</a:t>
            </a:r>
            <a:endParaRPr lang="es-ES" b="1" dirty="0">
              <a:solidFill>
                <a:srgbClr val="FF0000"/>
              </a:solidFill>
              <a:latin typeface="Arial" pitchFamily="34" charset="0"/>
              <a:cs typeface="Arial" pitchFamily="34" charset="0"/>
            </a:endParaRPr>
          </a:p>
        </p:txBody>
      </p:sp>
      <p:sp>
        <p:nvSpPr>
          <p:cNvPr id="12" name="11 Flecha doblada hacia arriba"/>
          <p:cNvSpPr/>
          <p:nvPr/>
        </p:nvSpPr>
        <p:spPr>
          <a:xfrm rot="5400000">
            <a:off x="1403648" y="3318643"/>
            <a:ext cx="1584176" cy="288032"/>
          </a:xfrm>
          <a:prstGeom prst="bentUpArrow">
            <a:avLst/>
          </a:prstGeom>
          <a:solidFill>
            <a:srgbClr val="FF0000"/>
          </a:solidFill>
          <a:ln>
            <a:solidFill>
              <a:srgbClr val="FF0000"/>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Tree>
    <p:extLst>
      <p:ext uri="{BB962C8B-B14F-4D97-AF65-F5344CB8AC3E}">
        <p14:creationId xmlns:p14="http://schemas.microsoft.com/office/powerpoint/2010/main" val="199472530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idx="4294967295"/>
          </p:nvPr>
        </p:nvSpPr>
        <p:spPr>
          <a:xfrm>
            <a:off x="0" y="288255"/>
            <a:ext cx="8229600" cy="1052513"/>
          </a:xfrm>
        </p:spPr>
        <p:txBody>
          <a:bodyPr>
            <a:normAutofit/>
          </a:bodyPr>
          <a:lstStyle/>
          <a:p>
            <a:r>
              <a:rPr lang="es-ES" dirty="0">
                <a:solidFill>
                  <a:schemeClr val="bg1"/>
                </a:solidFill>
              </a:rPr>
              <a:t>Paso </a:t>
            </a:r>
            <a:r>
              <a:rPr lang="es-ES" dirty="0" smtClean="0">
                <a:solidFill>
                  <a:schemeClr val="bg1"/>
                </a:solidFill>
              </a:rPr>
              <a:t>1.c</a:t>
            </a:r>
            <a:endParaRPr lang="es-ES" dirty="0">
              <a:solidFill>
                <a:schemeClr val="bg1"/>
              </a:solidFill>
            </a:endParaRPr>
          </a:p>
        </p:txBody>
      </p:sp>
      <p:sp>
        <p:nvSpPr>
          <p:cNvPr id="3" name="2 Marcador de contenido"/>
          <p:cNvSpPr>
            <a:spLocks noGrp="1"/>
          </p:cNvSpPr>
          <p:nvPr>
            <p:ph idx="4294967295"/>
          </p:nvPr>
        </p:nvSpPr>
        <p:spPr>
          <a:xfrm>
            <a:off x="835024" y="1556792"/>
            <a:ext cx="7473951" cy="4525963"/>
          </a:xfrm>
        </p:spPr>
        <p:txBody>
          <a:bodyPr>
            <a:normAutofit/>
          </a:bodyPr>
          <a:lstStyle/>
          <a:p>
            <a:pPr marL="0" lvl="0" indent="0">
              <a:buNone/>
            </a:pPr>
            <a:r>
              <a:rPr lang="es-ES" sz="5400" dirty="0" smtClean="0">
                <a:solidFill>
                  <a:schemeClr val="bg1">
                    <a:lumMod val="65000"/>
                  </a:schemeClr>
                </a:solidFill>
              </a:rPr>
              <a:t>La publicación no está en Senia ni en la WoS</a:t>
            </a:r>
          </a:p>
          <a:p>
            <a:pPr marL="0" lvl="0" indent="0">
              <a:buNone/>
            </a:pPr>
            <a:r>
              <a:rPr lang="es-ES" sz="5400" dirty="0" smtClean="0"/>
              <a:t>Introducir manualmente</a:t>
            </a:r>
            <a:endParaRPr lang="es-ES" sz="5400" dirty="0"/>
          </a:p>
        </p:txBody>
      </p:sp>
    </p:spTree>
    <p:extLst>
      <p:ext uri="{BB962C8B-B14F-4D97-AF65-F5344CB8AC3E}">
        <p14:creationId xmlns:p14="http://schemas.microsoft.com/office/powerpoint/2010/main" val="37939535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p:nvPr/>
        </p:nvPicPr>
        <p:blipFill rotWithShape="1">
          <a:blip r:embed="rId2" cstate="print"/>
          <a:srcRect l="26099" t="22184" r="26099" b="56176"/>
          <a:stretch/>
        </p:blipFill>
        <p:spPr bwMode="auto">
          <a:xfrm>
            <a:off x="0" y="4251"/>
            <a:ext cx="9144000" cy="2344630"/>
          </a:xfrm>
          <a:prstGeom prst="rect">
            <a:avLst/>
          </a:prstGeom>
          <a:ln w="38100">
            <a:solidFill>
              <a:srgbClr val="FF0000"/>
            </a:solidFill>
          </a:ln>
          <a:extLst>
            <a:ext uri="{53640926-AAD7-44D8-BBD7-CCE9431645EC}">
              <a14:shadowObscured xmlns:a14="http://schemas.microsoft.com/office/drawing/2010/main"/>
            </a:ext>
          </a:extLst>
        </p:spPr>
      </p:pic>
      <p:sp>
        <p:nvSpPr>
          <p:cNvPr id="6" name="5 CuadroTexto"/>
          <p:cNvSpPr txBox="1"/>
          <p:nvPr/>
        </p:nvSpPr>
        <p:spPr>
          <a:xfrm>
            <a:off x="3203848" y="107340"/>
            <a:ext cx="5832648" cy="369332"/>
          </a:xfrm>
          <a:prstGeom prst="rect">
            <a:avLst/>
          </a:prstGeom>
          <a:noFill/>
        </p:spPr>
        <p:txBody>
          <a:bodyPr wrap="square" rtlCol="0">
            <a:spAutoFit/>
          </a:bodyPr>
          <a:lstStyle/>
          <a:p>
            <a:pPr algn="ctr"/>
            <a:r>
              <a:rPr lang="es-ES" b="1" dirty="0">
                <a:solidFill>
                  <a:srgbClr val="FF0000"/>
                </a:solidFill>
                <a:latin typeface="Arial" pitchFamily="34" charset="0"/>
                <a:cs typeface="Arial" pitchFamily="34" charset="0"/>
              </a:rPr>
              <a:t>Nueva </a:t>
            </a:r>
            <a:r>
              <a:rPr lang="es-ES" b="1" dirty="0" smtClean="0">
                <a:solidFill>
                  <a:srgbClr val="FF0000"/>
                </a:solidFill>
                <a:latin typeface="Arial" pitchFamily="34" charset="0"/>
                <a:cs typeface="Arial" pitchFamily="34" charset="0"/>
              </a:rPr>
              <a:t>participación curricular. Inserción manual.</a:t>
            </a:r>
            <a:endParaRPr lang="es-ES" b="1" dirty="0">
              <a:solidFill>
                <a:srgbClr val="FF0000"/>
              </a:solidFill>
              <a:latin typeface="Arial" pitchFamily="34" charset="0"/>
              <a:cs typeface="Arial" pitchFamily="34" charset="0"/>
            </a:endParaRPr>
          </a:p>
        </p:txBody>
      </p:sp>
      <p:sp>
        <p:nvSpPr>
          <p:cNvPr id="2" name="1 Elipse"/>
          <p:cNvSpPr/>
          <p:nvPr/>
        </p:nvSpPr>
        <p:spPr>
          <a:xfrm>
            <a:off x="8846538" y="1257093"/>
            <a:ext cx="323528" cy="30821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11 Flecha a la derecha con muesca"/>
          <p:cNvSpPr/>
          <p:nvPr/>
        </p:nvSpPr>
        <p:spPr>
          <a:xfrm rot="19101014">
            <a:off x="8413418" y="1676365"/>
            <a:ext cx="512293" cy="193826"/>
          </a:xfrm>
          <a:prstGeom prst="notchedRightArrow">
            <a:avLst/>
          </a:prstGeom>
          <a:solidFill>
            <a:srgbClr val="FF0000"/>
          </a:solidFill>
          <a:ln>
            <a:solidFill>
              <a:srgbClr val="FF0000"/>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grpSp>
        <p:nvGrpSpPr>
          <p:cNvPr id="5" name="4 Grupo"/>
          <p:cNvGrpSpPr/>
          <p:nvPr/>
        </p:nvGrpSpPr>
        <p:grpSpPr>
          <a:xfrm>
            <a:off x="0" y="2348881"/>
            <a:ext cx="9345902" cy="4509119"/>
            <a:chOff x="0" y="2348881"/>
            <a:chExt cx="9345902" cy="4509119"/>
          </a:xfrm>
        </p:grpSpPr>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2499" t="25857" r="15985" b="8652"/>
            <a:stretch/>
          </p:blipFill>
          <p:spPr bwMode="auto">
            <a:xfrm>
              <a:off x="0" y="2348881"/>
              <a:ext cx="9144000" cy="4509119"/>
            </a:xfrm>
            <a:prstGeom prst="rect">
              <a:avLst/>
            </a:prstGeom>
            <a:ln w="38100">
              <a:solidFill>
                <a:srgbClr val="FF0000"/>
              </a:solidFill>
            </a:ln>
            <a:extLst>
              <a:ext uri="{909E8E84-426E-40DD-AFC4-6F175D3DCCD1}">
                <a14:hiddenFill xmlns:a14="http://schemas.microsoft.com/office/drawing/2010/main">
                  <a:solidFill>
                    <a:schemeClr val="accent1"/>
                  </a:solidFill>
                </a14:hiddenFill>
              </a:ext>
            </a:extLst>
          </p:spPr>
        </p:pic>
        <p:sp>
          <p:nvSpPr>
            <p:cNvPr id="7" name="6 CuadroTexto"/>
            <p:cNvSpPr txBox="1"/>
            <p:nvPr/>
          </p:nvSpPr>
          <p:spPr>
            <a:xfrm>
              <a:off x="6549220" y="2420888"/>
              <a:ext cx="2448272" cy="369332"/>
            </a:xfrm>
            <a:prstGeom prst="rect">
              <a:avLst/>
            </a:prstGeom>
            <a:solidFill>
              <a:schemeClr val="bg1"/>
            </a:solidFill>
          </p:spPr>
          <p:txBody>
            <a:bodyPr wrap="square" rtlCol="0">
              <a:spAutoFit/>
            </a:bodyPr>
            <a:lstStyle/>
            <a:p>
              <a:pPr algn="ctr"/>
              <a:endParaRPr lang="es-ES" b="1" dirty="0">
                <a:solidFill>
                  <a:srgbClr val="FF0000"/>
                </a:solidFill>
                <a:latin typeface="Arial" pitchFamily="34" charset="0"/>
                <a:cs typeface="Arial" pitchFamily="34" charset="0"/>
              </a:endParaRPr>
            </a:p>
          </p:txBody>
        </p:sp>
        <p:sp>
          <p:nvSpPr>
            <p:cNvPr id="13" name="12 CuadroTexto"/>
            <p:cNvSpPr txBox="1"/>
            <p:nvPr/>
          </p:nvSpPr>
          <p:spPr>
            <a:xfrm>
              <a:off x="3456384" y="3495290"/>
              <a:ext cx="5580112" cy="923330"/>
            </a:xfrm>
            <a:prstGeom prst="rect">
              <a:avLst/>
            </a:prstGeom>
            <a:noFill/>
          </p:spPr>
          <p:txBody>
            <a:bodyPr wrap="square" rtlCol="0">
              <a:spAutoFit/>
            </a:bodyPr>
            <a:lstStyle/>
            <a:p>
              <a:pPr algn="ctr"/>
              <a:r>
                <a:rPr lang="es-ES" b="1" dirty="0">
                  <a:solidFill>
                    <a:srgbClr val="FF0000"/>
                  </a:solidFill>
                  <a:latin typeface="Arial" pitchFamily="34" charset="0"/>
                  <a:cs typeface="Arial" pitchFamily="34" charset="0"/>
                </a:rPr>
                <a:t>Completar todos los datos conocidos</a:t>
              </a:r>
              <a:r>
                <a:rPr lang="es-ES" b="1" dirty="0" smtClean="0">
                  <a:solidFill>
                    <a:srgbClr val="FF0000"/>
                  </a:solidFill>
                  <a:latin typeface="Arial" pitchFamily="34" charset="0"/>
                  <a:cs typeface="Arial" pitchFamily="34" charset="0"/>
                </a:rPr>
                <a:t>. Serán accesibles en abierto siempre, facilitando así la difusión del artículo.</a:t>
              </a:r>
              <a:endParaRPr lang="es-ES" b="1" dirty="0">
                <a:solidFill>
                  <a:srgbClr val="FF0000"/>
                </a:solidFill>
                <a:latin typeface="Arial" pitchFamily="34" charset="0"/>
                <a:cs typeface="Arial" pitchFamily="34" charset="0"/>
              </a:endParaRPr>
            </a:p>
          </p:txBody>
        </p:sp>
        <p:sp>
          <p:nvSpPr>
            <p:cNvPr id="10" name="9 Flecha a la derecha con muesca"/>
            <p:cNvSpPr/>
            <p:nvPr/>
          </p:nvSpPr>
          <p:spPr>
            <a:xfrm rot="10800000">
              <a:off x="4067943" y="4796483"/>
              <a:ext cx="641403" cy="193827"/>
            </a:xfrm>
            <a:prstGeom prst="notchedRightArrow">
              <a:avLst/>
            </a:prstGeom>
            <a:solidFill>
              <a:srgbClr val="FF0000"/>
            </a:solidFill>
            <a:ln>
              <a:solidFill>
                <a:srgbClr val="FF0000"/>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3" name="2 Rectángulo"/>
            <p:cNvSpPr/>
            <p:nvPr/>
          </p:nvSpPr>
          <p:spPr>
            <a:xfrm>
              <a:off x="4767405" y="4667662"/>
              <a:ext cx="4578497" cy="523220"/>
            </a:xfrm>
            <a:prstGeom prst="rect">
              <a:avLst/>
            </a:prstGeom>
          </p:spPr>
          <p:txBody>
            <a:bodyPr wrap="none">
              <a:spAutoFit/>
            </a:bodyPr>
            <a:lstStyle/>
            <a:p>
              <a:r>
                <a:rPr lang="es-ES" sz="2800" b="1" dirty="0">
                  <a:solidFill>
                    <a:srgbClr val="FF0000"/>
                  </a:solidFill>
                  <a:latin typeface="Arial" pitchFamily="34" charset="0"/>
                  <a:cs typeface="Arial" pitchFamily="34" charset="0"/>
                </a:rPr>
                <a:t>Si no está solicitar el alta </a:t>
              </a:r>
              <a:endParaRPr lang="es-ES" sz="2800" dirty="0"/>
            </a:p>
          </p:txBody>
        </p:sp>
      </p:grpSp>
    </p:spTree>
    <p:extLst>
      <p:ext uri="{BB962C8B-B14F-4D97-AF65-F5344CB8AC3E}">
        <p14:creationId xmlns:p14="http://schemas.microsoft.com/office/powerpoint/2010/main" val="37631770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p:nvPr/>
        </p:nvPicPr>
        <p:blipFill rotWithShape="1">
          <a:blip r:embed="rId2" cstate="print"/>
          <a:srcRect l="20227" t="22028" r="20227" b="13239"/>
          <a:stretch/>
        </p:blipFill>
        <p:spPr bwMode="auto">
          <a:xfrm>
            <a:off x="0" y="0"/>
            <a:ext cx="9144000" cy="6858000"/>
          </a:xfrm>
          <a:prstGeom prst="rect">
            <a:avLst/>
          </a:prstGeom>
          <a:ln>
            <a:noFill/>
          </a:ln>
          <a:extLst>
            <a:ext uri="{53640926-AAD7-44D8-BBD7-CCE9431645EC}">
              <a14:shadowObscured xmlns:a14="http://schemas.microsoft.com/office/drawing/2010/main"/>
            </a:ext>
          </a:extLst>
        </p:spPr>
      </p:pic>
      <p:sp>
        <p:nvSpPr>
          <p:cNvPr id="3" name="2 CuadroTexto"/>
          <p:cNvSpPr txBox="1"/>
          <p:nvPr/>
        </p:nvSpPr>
        <p:spPr>
          <a:xfrm>
            <a:off x="3059832" y="3717032"/>
            <a:ext cx="2808312" cy="923330"/>
          </a:xfrm>
          <a:prstGeom prst="rect">
            <a:avLst/>
          </a:prstGeom>
          <a:noFill/>
        </p:spPr>
        <p:txBody>
          <a:bodyPr wrap="square" rtlCol="0">
            <a:spAutoFit/>
          </a:bodyPr>
          <a:lstStyle/>
          <a:p>
            <a:pPr algn="ctr"/>
            <a:r>
              <a:rPr lang="es-ES" b="1" dirty="0" smtClean="0">
                <a:solidFill>
                  <a:srgbClr val="FF0000"/>
                </a:solidFill>
                <a:latin typeface="Arial" pitchFamily="34" charset="0"/>
                <a:cs typeface="Arial" pitchFamily="34" charset="0"/>
              </a:rPr>
              <a:t>Buscar la revista. Si no está solicitar el alta en la Biblioteca Responde</a:t>
            </a:r>
          </a:p>
        </p:txBody>
      </p:sp>
    </p:spTree>
    <p:extLst>
      <p:ext uri="{BB962C8B-B14F-4D97-AF65-F5344CB8AC3E}">
        <p14:creationId xmlns:p14="http://schemas.microsoft.com/office/powerpoint/2010/main" val="26692961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p:nvPr/>
        </p:nvPicPr>
        <p:blipFill rotWithShape="1">
          <a:blip r:embed="rId2" cstate="print"/>
          <a:srcRect l="18458" t="11463" r="17951" b="15937"/>
          <a:stretch/>
        </p:blipFill>
        <p:spPr bwMode="auto">
          <a:xfrm>
            <a:off x="0" y="-2077"/>
            <a:ext cx="9144000" cy="6857999"/>
          </a:xfrm>
          <a:prstGeom prst="rect">
            <a:avLst/>
          </a:prstGeom>
          <a:ln>
            <a:noFill/>
          </a:ln>
          <a:extLst>
            <a:ext uri="{53640926-AAD7-44D8-BBD7-CCE9431645EC}">
              <a14:shadowObscured xmlns:a14="http://schemas.microsoft.com/office/drawing/2010/main"/>
            </a:ext>
          </a:extLst>
        </p:spPr>
      </p:pic>
      <p:sp>
        <p:nvSpPr>
          <p:cNvPr id="3" name="2 Flecha doblada hacia arriba"/>
          <p:cNvSpPr/>
          <p:nvPr/>
        </p:nvSpPr>
        <p:spPr>
          <a:xfrm rot="5400000">
            <a:off x="668696" y="4273507"/>
            <a:ext cx="536886" cy="288032"/>
          </a:xfrm>
          <a:prstGeom prst="bentUpArrow">
            <a:avLst/>
          </a:prstGeom>
          <a:solidFill>
            <a:srgbClr val="FF0000"/>
          </a:solidFill>
          <a:ln>
            <a:solidFill>
              <a:srgbClr val="FF0000"/>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4" name="3 Flecha doblada"/>
          <p:cNvSpPr/>
          <p:nvPr/>
        </p:nvSpPr>
        <p:spPr>
          <a:xfrm rot="16200000">
            <a:off x="3089924" y="1310677"/>
            <a:ext cx="299858" cy="1368152"/>
          </a:xfrm>
          <a:prstGeom prst="ben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chemeClr val="tx1"/>
              </a:solidFill>
            </a:endParaRPr>
          </a:p>
        </p:txBody>
      </p:sp>
      <p:sp>
        <p:nvSpPr>
          <p:cNvPr id="5" name="4 CuadroTexto"/>
          <p:cNvSpPr txBox="1"/>
          <p:nvPr/>
        </p:nvSpPr>
        <p:spPr>
          <a:xfrm>
            <a:off x="4067944" y="1628506"/>
            <a:ext cx="4392488" cy="923330"/>
          </a:xfrm>
          <a:prstGeom prst="rect">
            <a:avLst/>
          </a:prstGeom>
          <a:noFill/>
        </p:spPr>
        <p:txBody>
          <a:bodyPr wrap="square" rtlCol="0">
            <a:spAutoFit/>
          </a:bodyPr>
          <a:lstStyle/>
          <a:p>
            <a:pPr algn="ctr"/>
            <a:r>
              <a:rPr lang="es-ES" b="1" dirty="0" smtClean="0">
                <a:solidFill>
                  <a:srgbClr val="FF0000"/>
                </a:solidFill>
                <a:latin typeface="Arial" pitchFamily="34" charset="0"/>
                <a:cs typeface="Arial" pitchFamily="34" charset="0"/>
              </a:rPr>
              <a:t>Importancia del DOI en los procesos de normalización, evaluación y visibilidad de las publicaciones</a:t>
            </a:r>
            <a:endParaRPr lang="es-ES" b="1" dirty="0">
              <a:solidFill>
                <a:srgbClr val="FF0000"/>
              </a:solidFill>
              <a:latin typeface="Arial" pitchFamily="34" charset="0"/>
              <a:cs typeface="Arial" pitchFamily="34" charset="0"/>
            </a:endParaRPr>
          </a:p>
        </p:txBody>
      </p:sp>
      <p:sp>
        <p:nvSpPr>
          <p:cNvPr id="6" name="5 CuadroTexto"/>
          <p:cNvSpPr txBox="1"/>
          <p:nvPr/>
        </p:nvSpPr>
        <p:spPr>
          <a:xfrm>
            <a:off x="0" y="2276872"/>
            <a:ext cx="1403648" cy="1785104"/>
          </a:xfrm>
          <a:prstGeom prst="rect">
            <a:avLst/>
          </a:prstGeom>
          <a:noFill/>
        </p:spPr>
        <p:txBody>
          <a:bodyPr wrap="square" rtlCol="0">
            <a:spAutoFit/>
          </a:bodyPr>
          <a:lstStyle/>
          <a:p>
            <a:pPr algn="ctr"/>
            <a:r>
              <a:rPr lang="es-ES" b="1" dirty="0" smtClean="0">
                <a:solidFill>
                  <a:srgbClr val="FF0000"/>
                </a:solidFill>
                <a:latin typeface="Arial" pitchFamily="34" charset="0"/>
                <a:cs typeface="Arial" pitchFamily="34" charset="0"/>
              </a:rPr>
              <a:t>Palabras clave separadas por </a:t>
            </a:r>
            <a:r>
              <a:rPr lang="es-ES" sz="2000" b="1" dirty="0" smtClean="0">
                <a:solidFill>
                  <a:srgbClr val="FF0000"/>
                </a:solidFill>
                <a:latin typeface="Arial" pitchFamily="34" charset="0"/>
                <a:cs typeface="Arial" pitchFamily="34" charset="0"/>
              </a:rPr>
              <a:t>; </a:t>
            </a:r>
            <a:r>
              <a:rPr lang="es-ES" i="1" dirty="0" smtClean="0">
                <a:solidFill>
                  <a:srgbClr val="FF0000"/>
                </a:solidFill>
                <a:latin typeface="Arial" pitchFamily="34" charset="0"/>
                <a:cs typeface="Arial" pitchFamily="34" charset="0"/>
              </a:rPr>
              <a:t>(punto y coma)</a:t>
            </a:r>
            <a:endParaRPr lang="es-ES" sz="1600" i="1" dirty="0">
              <a:solidFill>
                <a:srgbClr val="FF0000"/>
              </a:solidFill>
              <a:latin typeface="Arial" pitchFamily="34" charset="0"/>
              <a:cs typeface="Arial" pitchFamily="34" charset="0"/>
            </a:endParaRPr>
          </a:p>
        </p:txBody>
      </p:sp>
    </p:spTree>
    <p:extLst>
      <p:ext uri="{BB962C8B-B14F-4D97-AF65-F5344CB8AC3E}">
        <p14:creationId xmlns:p14="http://schemas.microsoft.com/office/powerpoint/2010/main" val="247650370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p:nvPr/>
        </p:nvPicPr>
        <p:blipFill rotWithShape="1">
          <a:blip r:embed="rId2" cstate="print"/>
          <a:srcRect l="19974" t="18207" r="22124" b="16162"/>
          <a:stretch/>
        </p:blipFill>
        <p:spPr bwMode="auto">
          <a:xfrm>
            <a:off x="0" y="0"/>
            <a:ext cx="9144000" cy="685800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33206678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idx="4294967295"/>
          </p:nvPr>
        </p:nvSpPr>
        <p:spPr>
          <a:xfrm>
            <a:off x="0" y="288255"/>
            <a:ext cx="8229600" cy="1052513"/>
          </a:xfrm>
        </p:spPr>
        <p:txBody>
          <a:bodyPr>
            <a:normAutofit/>
          </a:bodyPr>
          <a:lstStyle/>
          <a:p>
            <a:r>
              <a:rPr lang="es-ES" dirty="0"/>
              <a:t>Paso </a:t>
            </a:r>
            <a:r>
              <a:rPr lang="es-ES" dirty="0" smtClean="0"/>
              <a:t>2</a:t>
            </a:r>
            <a:endParaRPr lang="es-ES" dirty="0"/>
          </a:p>
        </p:txBody>
      </p:sp>
      <p:sp>
        <p:nvSpPr>
          <p:cNvPr id="3" name="2 Marcador de contenido"/>
          <p:cNvSpPr>
            <a:spLocks noGrp="1"/>
          </p:cNvSpPr>
          <p:nvPr>
            <p:ph idx="4294967295"/>
          </p:nvPr>
        </p:nvSpPr>
        <p:spPr>
          <a:xfrm>
            <a:off x="611560" y="1711349"/>
            <a:ext cx="8129464" cy="2221707"/>
          </a:xfrm>
        </p:spPr>
        <p:txBody>
          <a:bodyPr>
            <a:normAutofit/>
          </a:bodyPr>
          <a:lstStyle/>
          <a:p>
            <a:pPr marL="0" lvl="0" indent="0">
              <a:buNone/>
            </a:pPr>
            <a:r>
              <a:rPr lang="es-ES" sz="5400" dirty="0" smtClean="0"/>
              <a:t>Añadir autores al registro que acabamos de crear</a:t>
            </a:r>
            <a:endParaRPr lang="es-ES" sz="5400" dirty="0"/>
          </a:p>
        </p:txBody>
      </p:sp>
    </p:spTree>
    <p:extLst>
      <p:ext uri="{BB962C8B-B14F-4D97-AF65-F5344CB8AC3E}">
        <p14:creationId xmlns:p14="http://schemas.microsoft.com/office/powerpoint/2010/main" val="60093576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p:nvPr/>
        </p:nvPicPr>
        <p:blipFill rotWithShape="1">
          <a:blip r:embed="rId2" cstate="print"/>
          <a:srcRect l="24146" t="67589" r="23965" b="12305"/>
          <a:stretch/>
        </p:blipFill>
        <p:spPr bwMode="auto">
          <a:xfrm>
            <a:off x="0" y="1"/>
            <a:ext cx="9144000" cy="1772816"/>
          </a:xfrm>
          <a:prstGeom prst="rect">
            <a:avLst/>
          </a:prstGeom>
          <a:ln w="38100">
            <a:solidFill>
              <a:srgbClr val="FF0000"/>
            </a:solidFill>
          </a:ln>
          <a:extLst>
            <a:ext uri="{53640926-AAD7-44D8-BBD7-CCE9431645EC}">
              <a14:shadowObscured xmlns:a14="http://schemas.microsoft.com/office/drawing/2010/main"/>
            </a:ext>
          </a:extLst>
        </p:spPr>
      </p:pic>
      <p:pic>
        <p:nvPicPr>
          <p:cNvPr id="3" name="2 Imagen"/>
          <p:cNvPicPr/>
          <p:nvPr/>
        </p:nvPicPr>
        <p:blipFill rotWithShape="1">
          <a:blip r:embed="rId3" cstate="print"/>
          <a:srcRect l="35672" t="9504" r="35672" b="9113"/>
          <a:stretch/>
        </p:blipFill>
        <p:spPr>
          <a:xfrm>
            <a:off x="0" y="1772817"/>
            <a:ext cx="2483768" cy="5085185"/>
          </a:xfrm>
          <a:prstGeom prst="rect">
            <a:avLst/>
          </a:prstGeom>
          <a:ln w="38100">
            <a:solidFill>
              <a:srgbClr val="FF0000"/>
            </a:solidFill>
          </a:ln>
        </p:spPr>
      </p:pic>
      <p:pic>
        <p:nvPicPr>
          <p:cNvPr id="4" name="3 Imagen"/>
          <p:cNvPicPr/>
          <p:nvPr/>
        </p:nvPicPr>
        <p:blipFill rotWithShape="1">
          <a:blip r:embed="rId4" cstate="print"/>
          <a:srcRect l="26043" t="22477" r="20101" b="16162"/>
          <a:stretch/>
        </p:blipFill>
        <p:spPr bwMode="auto">
          <a:xfrm>
            <a:off x="2483769" y="1772816"/>
            <a:ext cx="6660233" cy="5085185"/>
          </a:xfrm>
          <a:prstGeom prst="rect">
            <a:avLst/>
          </a:prstGeom>
          <a:ln w="38100">
            <a:solidFill>
              <a:srgbClr val="FF0000"/>
            </a:solidFill>
          </a:ln>
          <a:extLst>
            <a:ext uri="{53640926-AAD7-44D8-BBD7-CCE9431645EC}">
              <a14:shadowObscured xmlns:a14="http://schemas.microsoft.com/office/drawing/2010/main"/>
            </a:ext>
          </a:extLst>
        </p:spPr>
      </p:pic>
      <p:sp>
        <p:nvSpPr>
          <p:cNvPr id="6" name="5 CuadroTexto"/>
          <p:cNvSpPr txBox="1"/>
          <p:nvPr/>
        </p:nvSpPr>
        <p:spPr>
          <a:xfrm>
            <a:off x="6156176" y="4654877"/>
            <a:ext cx="2915815" cy="646331"/>
          </a:xfrm>
          <a:prstGeom prst="rect">
            <a:avLst/>
          </a:prstGeom>
          <a:noFill/>
        </p:spPr>
        <p:txBody>
          <a:bodyPr wrap="square" rtlCol="0">
            <a:spAutoFit/>
          </a:bodyPr>
          <a:lstStyle/>
          <a:p>
            <a:pPr algn="ctr"/>
            <a:r>
              <a:rPr lang="es-ES" b="1" dirty="0" smtClean="0">
                <a:solidFill>
                  <a:srgbClr val="FF0000"/>
                </a:solidFill>
                <a:latin typeface="Arial" pitchFamily="34" charset="0"/>
                <a:cs typeface="Arial" pitchFamily="34" charset="0"/>
              </a:rPr>
              <a:t>Dar de alta a los autores externos a la UPV</a:t>
            </a:r>
            <a:endParaRPr lang="es-ES" b="1" dirty="0">
              <a:solidFill>
                <a:srgbClr val="FF0000"/>
              </a:solidFill>
              <a:latin typeface="Arial" pitchFamily="34" charset="0"/>
              <a:cs typeface="Arial" pitchFamily="34" charset="0"/>
            </a:endParaRPr>
          </a:p>
        </p:txBody>
      </p:sp>
      <p:sp>
        <p:nvSpPr>
          <p:cNvPr id="7" name="6 Flecha a la derecha con muesca"/>
          <p:cNvSpPr/>
          <p:nvPr/>
        </p:nvSpPr>
        <p:spPr>
          <a:xfrm rot="1591224">
            <a:off x="7918175" y="259958"/>
            <a:ext cx="504056" cy="98126"/>
          </a:xfrm>
          <a:prstGeom prst="notchedRightArrow">
            <a:avLst/>
          </a:prstGeom>
          <a:solidFill>
            <a:srgbClr val="FF0000"/>
          </a:solidFill>
          <a:ln>
            <a:solidFill>
              <a:srgbClr val="FF0000"/>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8" name="7 CuadroTexto"/>
          <p:cNvSpPr txBox="1"/>
          <p:nvPr/>
        </p:nvSpPr>
        <p:spPr>
          <a:xfrm>
            <a:off x="2282843" y="1"/>
            <a:ext cx="6120680" cy="369332"/>
          </a:xfrm>
          <a:prstGeom prst="rect">
            <a:avLst/>
          </a:prstGeom>
          <a:noFill/>
        </p:spPr>
        <p:txBody>
          <a:bodyPr wrap="square" rtlCol="0">
            <a:spAutoFit/>
          </a:bodyPr>
          <a:lstStyle/>
          <a:p>
            <a:pPr algn="ctr"/>
            <a:r>
              <a:rPr lang="es-ES" b="1" dirty="0" smtClean="0">
                <a:solidFill>
                  <a:srgbClr val="FF0000"/>
                </a:solidFill>
                <a:latin typeface="Arial" pitchFamily="34" charset="0"/>
                <a:cs typeface="Arial" pitchFamily="34" charset="0"/>
              </a:rPr>
              <a:t>Inserción de todos los autores del documento</a:t>
            </a:r>
            <a:endParaRPr lang="es-ES" b="1" dirty="0">
              <a:solidFill>
                <a:srgbClr val="FF0000"/>
              </a:solidFill>
              <a:latin typeface="Arial" pitchFamily="34" charset="0"/>
              <a:cs typeface="Arial" pitchFamily="34" charset="0"/>
            </a:endParaRPr>
          </a:p>
        </p:txBody>
      </p:sp>
      <p:sp>
        <p:nvSpPr>
          <p:cNvPr id="10" name="9 Flecha a la derecha con muesca"/>
          <p:cNvSpPr/>
          <p:nvPr/>
        </p:nvSpPr>
        <p:spPr>
          <a:xfrm rot="10800000">
            <a:off x="5557738" y="4899036"/>
            <a:ext cx="512293" cy="193826"/>
          </a:xfrm>
          <a:prstGeom prst="notchedRightArrow">
            <a:avLst/>
          </a:prstGeom>
          <a:solidFill>
            <a:srgbClr val="FF0000"/>
          </a:solidFill>
          <a:ln>
            <a:solidFill>
              <a:srgbClr val="FF0000"/>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Tree>
    <p:extLst>
      <p:ext uri="{BB962C8B-B14F-4D97-AF65-F5344CB8AC3E}">
        <p14:creationId xmlns:p14="http://schemas.microsoft.com/office/powerpoint/2010/main" val="4274097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p:nvPr/>
        </p:nvPicPr>
        <p:blipFill rotWithShape="1">
          <a:blip r:embed="rId2" cstate="print"/>
          <a:srcRect l="11631" t="20679" r="6700" b="33019"/>
          <a:stretch/>
        </p:blipFill>
        <p:spPr bwMode="auto">
          <a:xfrm>
            <a:off x="-19963" y="6618"/>
            <a:ext cx="9163963" cy="3638406"/>
          </a:xfrm>
          <a:prstGeom prst="rect">
            <a:avLst/>
          </a:prstGeom>
          <a:ln w="38100">
            <a:solidFill>
              <a:srgbClr val="FF0000"/>
            </a:solidFill>
          </a:ln>
          <a:extLst>
            <a:ext uri="{53640926-AAD7-44D8-BBD7-CCE9431645EC}">
              <a14:shadowObscured xmlns:a14="http://schemas.microsoft.com/office/drawing/2010/main"/>
            </a:ext>
          </a:extLst>
        </p:spPr>
      </p:pic>
      <p:pic>
        <p:nvPicPr>
          <p:cNvPr id="3" name="2 Imagen"/>
          <p:cNvPicPr/>
          <p:nvPr/>
        </p:nvPicPr>
        <p:blipFill rotWithShape="1">
          <a:blip r:embed="rId3" cstate="print"/>
          <a:srcRect l="9354" t="57990" r="9483" b="8969"/>
          <a:stretch/>
        </p:blipFill>
        <p:spPr bwMode="auto">
          <a:xfrm>
            <a:off x="-183" y="3645025"/>
            <a:ext cx="9180695" cy="3212977"/>
          </a:xfrm>
          <a:prstGeom prst="rect">
            <a:avLst/>
          </a:prstGeom>
          <a:ln w="38100">
            <a:solidFill>
              <a:srgbClr val="FF0000"/>
            </a:solidFill>
          </a:ln>
          <a:extLst>
            <a:ext uri="{53640926-AAD7-44D8-BBD7-CCE9431645EC}">
              <a14:shadowObscured xmlns:a14="http://schemas.microsoft.com/office/drawing/2010/main"/>
            </a:ext>
          </a:extLst>
        </p:spPr>
      </p:pic>
      <p:sp>
        <p:nvSpPr>
          <p:cNvPr id="4" name="3 CuadroTexto"/>
          <p:cNvSpPr txBox="1"/>
          <p:nvPr/>
        </p:nvSpPr>
        <p:spPr>
          <a:xfrm>
            <a:off x="539552" y="2670942"/>
            <a:ext cx="5544616" cy="646331"/>
          </a:xfrm>
          <a:prstGeom prst="rect">
            <a:avLst/>
          </a:prstGeom>
          <a:noFill/>
        </p:spPr>
        <p:txBody>
          <a:bodyPr wrap="square" rtlCol="0">
            <a:spAutoFit/>
          </a:bodyPr>
          <a:lstStyle/>
          <a:p>
            <a:pPr algn="ctr"/>
            <a:r>
              <a:rPr lang="es-ES" b="1" dirty="0" smtClean="0">
                <a:solidFill>
                  <a:srgbClr val="FF0000"/>
                </a:solidFill>
                <a:latin typeface="Arial" pitchFamily="34" charset="0"/>
                <a:cs typeface="Arial" pitchFamily="34" charset="0"/>
              </a:rPr>
              <a:t>Comprobar nuestra firma normalizada. Si no se pone nada se genera automáticamente</a:t>
            </a:r>
            <a:endParaRPr lang="es-ES" b="1" dirty="0">
              <a:solidFill>
                <a:srgbClr val="FF0000"/>
              </a:solidFill>
              <a:latin typeface="Arial" pitchFamily="34" charset="0"/>
              <a:cs typeface="Arial" pitchFamily="34" charset="0"/>
            </a:endParaRPr>
          </a:p>
        </p:txBody>
      </p:sp>
      <p:sp>
        <p:nvSpPr>
          <p:cNvPr id="7" name="6 CuadroTexto"/>
          <p:cNvSpPr txBox="1"/>
          <p:nvPr/>
        </p:nvSpPr>
        <p:spPr>
          <a:xfrm>
            <a:off x="0" y="4194954"/>
            <a:ext cx="2016224" cy="1754326"/>
          </a:xfrm>
          <a:prstGeom prst="rect">
            <a:avLst/>
          </a:prstGeom>
          <a:noFill/>
        </p:spPr>
        <p:txBody>
          <a:bodyPr wrap="square" rtlCol="0">
            <a:spAutoFit/>
          </a:bodyPr>
          <a:lstStyle/>
          <a:p>
            <a:pPr algn="ctr"/>
            <a:r>
              <a:rPr lang="es-ES" b="1" dirty="0" smtClean="0">
                <a:solidFill>
                  <a:srgbClr val="FF0000"/>
                </a:solidFill>
                <a:latin typeface="Arial" pitchFamily="34" charset="0"/>
                <a:cs typeface="Arial" pitchFamily="34" charset="0"/>
              </a:rPr>
              <a:t>La información se recupera tanto por la firma científica como por el nombre.</a:t>
            </a:r>
            <a:endParaRPr lang="es-ES" b="1" dirty="0">
              <a:solidFill>
                <a:srgbClr val="FF0000"/>
              </a:solidFill>
              <a:latin typeface="Arial" pitchFamily="34" charset="0"/>
              <a:cs typeface="Arial" pitchFamily="34" charset="0"/>
            </a:endParaRPr>
          </a:p>
        </p:txBody>
      </p:sp>
      <p:sp>
        <p:nvSpPr>
          <p:cNvPr id="9" name="8 Flecha a la derecha con muesca"/>
          <p:cNvSpPr/>
          <p:nvPr/>
        </p:nvSpPr>
        <p:spPr>
          <a:xfrm rot="10800000">
            <a:off x="4275731" y="2574029"/>
            <a:ext cx="512293" cy="193826"/>
          </a:xfrm>
          <a:prstGeom prst="notchedRightArrow">
            <a:avLst/>
          </a:prstGeom>
          <a:solidFill>
            <a:srgbClr val="FF0000"/>
          </a:solidFill>
          <a:ln>
            <a:solidFill>
              <a:srgbClr val="FF0000"/>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Tree>
    <p:extLst>
      <p:ext uri="{BB962C8B-B14F-4D97-AF65-F5344CB8AC3E}">
        <p14:creationId xmlns:p14="http://schemas.microsoft.com/office/powerpoint/2010/main" val="94585059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idx="4294967295"/>
          </p:nvPr>
        </p:nvSpPr>
        <p:spPr>
          <a:xfrm>
            <a:off x="0" y="288255"/>
            <a:ext cx="8229600" cy="1052513"/>
          </a:xfrm>
        </p:spPr>
        <p:txBody>
          <a:bodyPr>
            <a:normAutofit/>
          </a:bodyPr>
          <a:lstStyle/>
          <a:p>
            <a:r>
              <a:rPr lang="es-ES" dirty="0"/>
              <a:t>Paso </a:t>
            </a:r>
            <a:r>
              <a:rPr lang="es-ES" dirty="0" smtClean="0"/>
              <a:t>3</a:t>
            </a:r>
            <a:endParaRPr lang="es-ES" dirty="0"/>
          </a:p>
        </p:txBody>
      </p:sp>
      <p:sp>
        <p:nvSpPr>
          <p:cNvPr id="3" name="2 Marcador de contenido"/>
          <p:cNvSpPr>
            <a:spLocks noGrp="1"/>
          </p:cNvSpPr>
          <p:nvPr>
            <p:ph idx="4294967295"/>
          </p:nvPr>
        </p:nvSpPr>
        <p:spPr>
          <a:xfrm>
            <a:off x="1339080" y="1700808"/>
            <a:ext cx="7049344" cy="2088232"/>
          </a:xfrm>
        </p:spPr>
        <p:txBody>
          <a:bodyPr>
            <a:normAutofit/>
          </a:bodyPr>
          <a:lstStyle/>
          <a:p>
            <a:pPr marL="0" lvl="0" indent="0">
              <a:buNone/>
            </a:pPr>
            <a:r>
              <a:rPr lang="es-ES" sz="5400" dirty="0" smtClean="0"/>
              <a:t>Añadir los elementos digitales (archivos)</a:t>
            </a:r>
            <a:endParaRPr lang="es-ES" sz="5400" dirty="0"/>
          </a:p>
        </p:txBody>
      </p:sp>
    </p:spTree>
    <p:extLst>
      <p:ext uri="{BB962C8B-B14F-4D97-AF65-F5344CB8AC3E}">
        <p14:creationId xmlns:p14="http://schemas.microsoft.com/office/powerpoint/2010/main" val="373089523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5676" t="28889" r="25836" b="9060"/>
          <a:stretch/>
        </p:blipFill>
        <p:spPr bwMode="auto">
          <a:xfrm>
            <a:off x="0" y="16096"/>
            <a:ext cx="9141957" cy="68419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4 Rectángulo redondeado"/>
          <p:cNvSpPr/>
          <p:nvPr/>
        </p:nvSpPr>
        <p:spPr>
          <a:xfrm>
            <a:off x="107504" y="3437049"/>
            <a:ext cx="8928992" cy="2080184"/>
          </a:xfrm>
          <a:prstGeom prst="roundRect">
            <a:avLst/>
          </a:prstGeom>
          <a:noFill/>
          <a:ln w="63500" cmpd="sng">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2" name="1 Elipse"/>
          <p:cNvSpPr/>
          <p:nvPr/>
        </p:nvSpPr>
        <p:spPr>
          <a:xfrm>
            <a:off x="8630719" y="5733256"/>
            <a:ext cx="360040" cy="28803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6 Flecha a la derecha con muesca"/>
          <p:cNvSpPr/>
          <p:nvPr/>
        </p:nvSpPr>
        <p:spPr>
          <a:xfrm rot="2201133">
            <a:off x="7940976" y="5219016"/>
            <a:ext cx="512293" cy="193826"/>
          </a:xfrm>
          <a:prstGeom prst="notchedRightArrow">
            <a:avLst/>
          </a:prstGeom>
          <a:solidFill>
            <a:srgbClr val="FF0000"/>
          </a:solidFill>
          <a:ln>
            <a:solidFill>
              <a:srgbClr val="FF0000"/>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cxnSp>
        <p:nvCxnSpPr>
          <p:cNvPr id="4" name="3 Conector recto"/>
          <p:cNvCxnSpPr/>
          <p:nvPr/>
        </p:nvCxnSpPr>
        <p:spPr>
          <a:xfrm>
            <a:off x="539552" y="4107438"/>
            <a:ext cx="6336704" cy="0"/>
          </a:xfrm>
          <a:prstGeom prst="line">
            <a:avLst/>
          </a:prstGeom>
          <a:ln w="22225">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6418704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2479" t="28589" r="35571" b="23106"/>
          <a:stretch/>
        </p:blipFill>
        <p:spPr bwMode="auto">
          <a:xfrm>
            <a:off x="1" y="-21246"/>
            <a:ext cx="5535386" cy="3450246"/>
          </a:xfrm>
          <a:prstGeom prst="rect">
            <a:avLst/>
          </a:prstGeom>
          <a:noFill/>
          <a:ln w="38100">
            <a:solidFill>
              <a:srgbClr val="FF0000"/>
            </a:solidFill>
            <a:miter lim="800000"/>
            <a:headEnd/>
            <a:tailEnd/>
          </a:ln>
          <a:extLst>
            <a:ext uri="{909E8E84-426E-40DD-AFC4-6F175D3DCCD1}">
              <a14:hiddenFill xmlns:a14="http://schemas.microsoft.com/office/drawing/2010/main">
                <a:solidFill>
                  <a:schemeClr val="accent1"/>
                </a:solidFill>
              </a14:hiddenFill>
            </a:ext>
          </a:extLst>
        </p:spPr>
      </p:pic>
      <p:pic>
        <p:nvPicPr>
          <p:cNvPr id="3" name="2 Imagen"/>
          <p:cNvPicPr/>
          <p:nvPr/>
        </p:nvPicPr>
        <p:blipFill rotWithShape="1">
          <a:blip r:embed="rId3" cstate="print"/>
          <a:srcRect l="4551" t="22927" r="4173" b="20656"/>
          <a:stretch/>
        </p:blipFill>
        <p:spPr bwMode="auto">
          <a:xfrm>
            <a:off x="1" y="3429000"/>
            <a:ext cx="9169188" cy="3439906"/>
          </a:xfrm>
          <a:prstGeom prst="rect">
            <a:avLst/>
          </a:prstGeom>
          <a:ln w="38100">
            <a:solidFill>
              <a:srgbClr val="FF0000"/>
            </a:solidFill>
          </a:ln>
          <a:extLst>
            <a:ext uri="{53640926-AAD7-44D8-BBD7-CCE9431645EC}">
              <a14:shadowObscured xmlns:a14="http://schemas.microsoft.com/office/drawing/2010/main"/>
            </a:ext>
          </a:extLst>
        </p:spPr>
      </p:pic>
      <p:sp>
        <p:nvSpPr>
          <p:cNvPr id="4" name="3 CuadroTexto"/>
          <p:cNvSpPr txBox="1"/>
          <p:nvPr/>
        </p:nvSpPr>
        <p:spPr>
          <a:xfrm>
            <a:off x="5580113" y="1268759"/>
            <a:ext cx="3563888" cy="1477328"/>
          </a:xfrm>
          <a:prstGeom prst="rect">
            <a:avLst/>
          </a:prstGeom>
          <a:solidFill>
            <a:schemeClr val="bg1"/>
          </a:solidFill>
          <a:effectLst>
            <a:outerShdw blurRad="50800" dist="50800" dir="5400000" algn="ctr" rotWithShape="0">
              <a:schemeClr val="bg1"/>
            </a:outerShdw>
          </a:effectLst>
        </p:spPr>
        <p:txBody>
          <a:bodyPr wrap="square" rtlCol="0">
            <a:spAutoFit/>
          </a:bodyPr>
          <a:lstStyle/>
          <a:p>
            <a:pPr algn="ctr"/>
            <a:r>
              <a:rPr lang="es-ES" b="1" dirty="0" smtClean="0">
                <a:solidFill>
                  <a:srgbClr val="FF0000"/>
                </a:solidFill>
                <a:latin typeface="Arial" pitchFamily="34" charset="0"/>
                <a:cs typeface="Arial" pitchFamily="34" charset="0"/>
              </a:rPr>
              <a:t>Adición elementos digitales:</a:t>
            </a:r>
          </a:p>
          <a:p>
            <a:pPr marL="285750" indent="-285750">
              <a:buFont typeface="Arial" panose="020B0604020202020204" pitchFamily="34" charset="0"/>
              <a:buChar char="•"/>
            </a:pPr>
            <a:r>
              <a:rPr lang="es-ES" b="1" dirty="0">
                <a:solidFill>
                  <a:srgbClr val="FF0000"/>
                </a:solidFill>
                <a:latin typeface="Arial" pitchFamily="34" charset="0"/>
                <a:cs typeface="Arial" pitchFamily="34" charset="0"/>
              </a:rPr>
              <a:t>Versión editorial en </a:t>
            </a:r>
            <a:r>
              <a:rPr lang="es-ES" b="1" dirty="0" smtClean="0">
                <a:solidFill>
                  <a:srgbClr val="FF0000"/>
                </a:solidFill>
                <a:latin typeface="Arial" pitchFamily="34" charset="0"/>
                <a:cs typeface="Arial" pitchFamily="34" charset="0"/>
              </a:rPr>
              <a:t>abierto </a:t>
            </a:r>
          </a:p>
          <a:p>
            <a:pPr algn="ctr"/>
            <a:r>
              <a:rPr lang="es-ES" b="1" dirty="0" smtClean="0">
                <a:solidFill>
                  <a:srgbClr val="FF0000"/>
                </a:solidFill>
                <a:latin typeface="Arial" pitchFamily="34" charset="0"/>
                <a:cs typeface="Arial" pitchFamily="34" charset="0"/>
              </a:rPr>
              <a:t>o </a:t>
            </a:r>
            <a:endParaRPr lang="es-ES" b="1" dirty="0">
              <a:solidFill>
                <a:srgbClr val="FF0000"/>
              </a:solidFill>
              <a:latin typeface="Arial" pitchFamily="34" charset="0"/>
              <a:cs typeface="Arial" pitchFamily="34" charset="0"/>
            </a:endParaRPr>
          </a:p>
          <a:p>
            <a:pPr marL="285750" indent="-285750">
              <a:buFont typeface="Arial" panose="020B0604020202020204" pitchFamily="34" charset="0"/>
              <a:buChar char="•"/>
            </a:pPr>
            <a:r>
              <a:rPr lang="es-ES" b="1" dirty="0" smtClean="0">
                <a:solidFill>
                  <a:srgbClr val="FF0000"/>
                </a:solidFill>
                <a:latin typeface="Arial" pitchFamily="34" charset="0"/>
                <a:cs typeface="Arial" pitchFamily="34" charset="0"/>
              </a:rPr>
              <a:t>Versión del editor  y</a:t>
            </a:r>
          </a:p>
          <a:p>
            <a:pPr marL="285750" indent="-285750">
              <a:buFont typeface="Arial" panose="020B0604020202020204" pitchFamily="34" charset="0"/>
              <a:buChar char="•"/>
            </a:pPr>
            <a:r>
              <a:rPr lang="es-ES" b="1" dirty="0" smtClean="0">
                <a:solidFill>
                  <a:srgbClr val="FF0000"/>
                </a:solidFill>
                <a:latin typeface="Arial" pitchFamily="34" charset="0"/>
                <a:cs typeface="Arial" pitchFamily="34" charset="0"/>
              </a:rPr>
              <a:t>Versión del autor.</a:t>
            </a:r>
          </a:p>
        </p:txBody>
      </p:sp>
      <p:sp>
        <p:nvSpPr>
          <p:cNvPr id="5" name="4 CuadroTexto"/>
          <p:cNvSpPr txBox="1"/>
          <p:nvPr/>
        </p:nvSpPr>
        <p:spPr>
          <a:xfrm>
            <a:off x="5724128" y="4869160"/>
            <a:ext cx="3347864" cy="369332"/>
          </a:xfrm>
          <a:prstGeom prst="rect">
            <a:avLst/>
          </a:prstGeom>
          <a:solidFill>
            <a:schemeClr val="bg1"/>
          </a:solidFill>
          <a:effectLst>
            <a:outerShdw blurRad="50800" dist="50800" dir="5400000" algn="ctr" rotWithShape="0">
              <a:schemeClr val="bg1"/>
            </a:outerShdw>
          </a:effectLst>
        </p:spPr>
        <p:txBody>
          <a:bodyPr wrap="square" rtlCol="0">
            <a:spAutoFit/>
          </a:bodyPr>
          <a:lstStyle/>
          <a:p>
            <a:pPr algn="ctr"/>
            <a:r>
              <a:rPr lang="es-ES" b="1" dirty="0" smtClean="0">
                <a:solidFill>
                  <a:srgbClr val="FF0000"/>
                </a:solidFill>
                <a:latin typeface="Arial" pitchFamily="34" charset="0"/>
                <a:cs typeface="Arial" pitchFamily="34" charset="0"/>
              </a:rPr>
              <a:t>Elemento digital ya añadido</a:t>
            </a:r>
            <a:endParaRPr lang="es-ES" b="1" dirty="0">
              <a:solidFill>
                <a:srgbClr val="FF0000"/>
              </a:solidFill>
              <a:latin typeface="Arial" pitchFamily="34" charset="0"/>
              <a:cs typeface="Arial" pitchFamily="34" charset="0"/>
            </a:endParaRPr>
          </a:p>
        </p:txBody>
      </p:sp>
      <p:sp>
        <p:nvSpPr>
          <p:cNvPr id="8" name="7 Flecha a la derecha con muesca"/>
          <p:cNvSpPr/>
          <p:nvPr/>
        </p:nvSpPr>
        <p:spPr>
          <a:xfrm rot="11105706">
            <a:off x="4365129" y="5016536"/>
            <a:ext cx="724118" cy="264834"/>
          </a:xfrm>
          <a:prstGeom prst="notchedRightArrow">
            <a:avLst/>
          </a:prstGeom>
          <a:solidFill>
            <a:srgbClr val="FF0000"/>
          </a:solidFill>
          <a:ln>
            <a:solidFill>
              <a:srgbClr val="FF0000"/>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7" name="6 Flecha doblada"/>
          <p:cNvSpPr/>
          <p:nvPr/>
        </p:nvSpPr>
        <p:spPr>
          <a:xfrm flipH="1">
            <a:off x="4139949" y="922494"/>
            <a:ext cx="3036931" cy="346265"/>
          </a:xfrm>
          <a:prstGeom prst="ben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spTree>
    <p:extLst>
      <p:ext uri="{BB962C8B-B14F-4D97-AF65-F5344CB8AC3E}">
        <p14:creationId xmlns:p14="http://schemas.microsoft.com/office/powerpoint/2010/main" val="90358138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poliscience.blogs.upv.es/files/2013/05/Version-autor-editor.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7504" y="908720"/>
            <a:ext cx="8890730" cy="5616624"/>
          </a:xfrm>
          <a:prstGeom prst="rect">
            <a:avLst/>
          </a:prstGeom>
          <a:noFill/>
          <a:extLst>
            <a:ext uri="{909E8E84-426E-40DD-AFC4-6F175D3DCCD1}">
              <a14:hiddenFill xmlns:a14="http://schemas.microsoft.com/office/drawing/2010/main">
                <a:solidFill>
                  <a:srgbClr val="FFFFFF"/>
                </a:solidFill>
              </a14:hiddenFill>
            </a:ext>
          </a:extLst>
        </p:spPr>
      </p:pic>
      <p:sp>
        <p:nvSpPr>
          <p:cNvPr id="3" name="2 CuadroTexto"/>
          <p:cNvSpPr txBox="1"/>
          <p:nvPr/>
        </p:nvSpPr>
        <p:spPr>
          <a:xfrm>
            <a:off x="899592" y="116632"/>
            <a:ext cx="7632848" cy="369332"/>
          </a:xfrm>
          <a:prstGeom prst="rect">
            <a:avLst/>
          </a:prstGeom>
          <a:solidFill>
            <a:schemeClr val="bg1"/>
          </a:solidFill>
          <a:effectLst>
            <a:outerShdw blurRad="50800" dist="50800" dir="5400000" algn="ctr" rotWithShape="0">
              <a:schemeClr val="bg1"/>
            </a:outerShdw>
          </a:effectLst>
        </p:spPr>
        <p:txBody>
          <a:bodyPr wrap="square" rtlCol="0">
            <a:spAutoFit/>
          </a:bodyPr>
          <a:lstStyle/>
          <a:p>
            <a:pPr algn="ctr"/>
            <a:r>
              <a:rPr lang="es-ES" b="1" dirty="0" smtClean="0">
                <a:solidFill>
                  <a:srgbClr val="FF0000"/>
                </a:solidFill>
                <a:latin typeface="Arial" pitchFamily="34" charset="0"/>
                <a:cs typeface="Arial" pitchFamily="34" charset="0"/>
                <a:hlinkClick r:id="rId3"/>
              </a:rPr>
              <a:t>Versión editorial, versión editorial en abierto y versiones de autor</a:t>
            </a:r>
            <a:endParaRPr lang="es-ES" b="1" dirty="0">
              <a:solidFill>
                <a:srgbClr val="FF0000"/>
              </a:solidFill>
              <a:latin typeface="Arial" pitchFamily="34" charset="0"/>
              <a:cs typeface="Arial" pitchFamily="34" charset="0"/>
            </a:endParaRPr>
          </a:p>
        </p:txBody>
      </p:sp>
    </p:spTree>
    <p:extLst>
      <p:ext uri="{BB962C8B-B14F-4D97-AF65-F5344CB8AC3E}">
        <p14:creationId xmlns:p14="http://schemas.microsoft.com/office/powerpoint/2010/main" val="383328971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Imagen 1" descr="image0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250" y="637636"/>
            <a:ext cx="9048750" cy="6220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2 CuadroTexto"/>
          <p:cNvSpPr txBox="1"/>
          <p:nvPr/>
        </p:nvSpPr>
        <p:spPr>
          <a:xfrm>
            <a:off x="611560" y="116632"/>
            <a:ext cx="7920880" cy="646331"/>
          </a:xfrm>
          <a:prstGeom prst="rect">
            <a:avLst/>
          </a:prstGeom>
          <a:solidFill>
            <a:schemeClr val="bg1"/>
          </a:solidFill>
          <a:effectLst>
            <a:outerShdw blurRad="50800" dist="50800" dir="5400000" algn="ctr" rotWithShape="0">
              <a:schemeClr val="bg1"/>
            </a:outerShdw>
          </a:effectLst>
        </p:spPr>
        <p:txBody>
          <a:bodyPr wrap="square" rtlCol="0">
            <a:spAutoFit/>
          </a:bodyPr>
          <a:lstStyle/>
          <a:p>
            <a:pPr algn="ctr"/>
            <a:r>
              <a:rPr lang="es-ES" b="1" dirty="0" smtClean="0">
                <a:solidFill>
                  <a:srgbClr val="FF0000"/>
                </a:solidFill>
                <a:latin typeface="Arial" pitchFamily="34" charset="0"/>
                <a:cs typeface="Arial" pitchFamily="34" charset="0"/>
              </a:rPr>
              <a:t>Versión editorial vs Versión de autor</a:t>
            </a:r>
          </a:p>
          <a:p>
            <a:pPr algn="ctr"/>
            <a:r>
              <a:rPr lang="es-ES" u="sng" dirty="0">
                <a:hlinkClick r:id="rId3"/>
              </a:rPr>
              <a:t>http://</a:t>
            </a:r>
            <a:r>
              <a:rPr lang="es-ES" u="sng" dirty="0" smtClean="0">
                <a:hlinkClick r:id="rId3"/>
              </a:rPr>
              <a:t>riunet.upv.es/handle/10251/34848</a:t>
            </a:r>
            <a:endParaRPr lang="es-ES" dirty="0"/>
          </a:p>
        </p:txBody>
      </p:sp>
    </p:spTree>
    <p:extLst>
      <p:ext uri="{BB962C8B-B14F-4D97-AF65-F5344CB8AC3E}">
        <p14:creationId xmlns:p14="http://schemas.microsoft.com/office/powerpoint/2010/main" val="402645951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611560" y="116632"/>
            <a:ext cx="7920880" cy="646331"/>
          </a:xfrm>
          <a:prstGeom prst="rect">
            <a:avLst/>
          </a:prstGeom>
          <a:solidFill>
            <a:schemeClr val="bg1"/>
          </a:solidFill>
          <a:effectLst>
            <a:outerShdw blurRad="50800" dist="50800" dir="5400000" algn="ctr" rotWithShape="0">
              <a:schemeClr val="bg1"/>
            </a:outerShdw>
          </a:effectLst>
        </p:spPr>
        <p:txBody>
          <a:bodyPr wrap="square" rtlCol="0">
            <a:spAutoFit/>
          </a:bodyPr>
          <a:lstStyle/>
          <a:p>
            <a:pPr algn="ctr"/>
            <a:r>
              <a:rPr lang="es-ES" b="1" dirty="0" smtClean="0">
                <a:solidFill>
                  <a:srgbClr val="FF0000"/>
                </a:solidFill>
                <a:latin typeface="Arial" pitchFamily="34" charset="0"/>
                <a:cs typeface="Arial" pitchFamily="34" charset="0"/>
              </a:rPr>
              <a:t>Versión editorial vs Versión de autor</a:t>
            </a:r>
          </a:p>
          <a:p>
            <a:pPr algn="ctr"/>
            <a:r>
              <a:rPr lang="es-ES" u="sng" dirty="0">
                <a:hlinkClick r:id="rId2"/>
              </a:rPr>
              <a:t>http://</a:t>
            </a:r>
            <a:r>
              <a:rPr lang="es-ES" u="sng" dirty="0" smtClean="0">
                <a:hlinkClick r:id="rId2"/>
              </a:rPr>
              <a:t>riunet.upv.es/handle/10251/34793</a:t>
            </a:r>
            <a:endParaRPr lang="es-ES" dirty="0"/>
          </a:p>
        </p:txBody>
      </p:sp>
      <p:pic>
        <p:nvPicPr>
          <p:cNvPr id="3074" name="Imagen 2" descr="image00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9266" y="678892"/>
            <a:ext cx="8725222" cy="6179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4750841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2"/>
          <p:cNvPicPr>
            <a:picLocks noChangeAspect="1" noChangeArrowheads="1"/>
          </p:cNvPicPr>
          <p:nvPr/>
        </p:nvPicPr>
        <p:blipFill>
          <a:blip r:embed="rId2">
            <a:extLst>
              <a:ext uri="{28A0092B-C50C-407E-A947-70E740481C1C}">
                <a14:useLocalDpi xmlns:a14="http://schemas.microsoft.com/office/drawing/2010/main" val="0"/>
              </a:ext>
            </a:extLst>
          </a:blip>
          <a:srcRect l="13103" t="15005" r="13989" b="4128"/>
          <a:stretch>
            <a:fillRect/>
          </a:stretch>
        </p:blipFill>
        <p:spPr bwMode="auto">
          <a:xfrm>
            <a:off x="1" y="537882"/>
            <a:ext cx="9193068" cy="61856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Picture 2"/>
          <p:cNvPicPr>
            <a:picLocks noChangeAspect="1" noChangeArrowheads="1"/>
          </p:cNvPicPr>
          <p:nvPr/>
        </p:nvPicPr>
        <p:blipFill>
          <a:blip r:embed="rId3">
            <a:extLst>
              <a:ext uri="{28A0092B-C50C-407E-A947-70E740481C1C}">
                <a14:useLocalDpi xmlns:a14="http://schemas.microsoft.com/office/drawing/2010/main" val="0"/>
              </a:ext>
            </a:extLst>
          </a:blip>
          <a:srcRect l="26207" t="8354" r="31033"/>
          <a:stretch>
            <a:fillRect/>
          </a:stretch>
        </p:blipFill>
        <p:spPr bwMode="auto">
          <a:xfrm>
            <a:off x="2216727" y="-77041"/>
            <a:ext cx="5334000" cy="69350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1801468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125223" y="119954"/>
            <a:ext cx="7289511" cy="307777"/>
          </a:xfrm>
        </p:spPr>
        <p:txBody>
          <a:bodyPr wrap="square" lIns="0" tIns="0" rIns="0" bIns="0" rtlCol="0">
            <a:spAutoFit/>
          </a:bodyPr>
          <a:lstStyle/>
          <a:p>
            <a:pPr marL="1377895">
              <a:defRPr/>
            </a:pPr>
            <a:r>
              <a:rPr sz="2000" spc="-22" dirty="0"/>
              <a:t>C</a:t>
            </a:r>
            <a:r>
              <a:rPr sz="2000" spc="-13" dirty="0"/>
              <a:t>iclo</a:t>
            </a:r>
            <a:r>
              <a:rPr sz="2000" spc="9" dirty="0"/>
              <a:t> </a:t>
            </a:r>
            <a:r>
              <a:rPr sz="2000" spc="-22" dirty="0"/>
              <a:t>d</a:t>
            </a:r>
            <a:r>
              <a:rPr sz="2000" spc="-13" dirty="0"/>
              <a:t>e</a:t>
            </a:r>
            <a:r>
              <a:rPr sz="2000" spc="4" dirty="0"/>
              <a:t> </a:t>
            </a:r>
            <a:r>
              <a:rPr sz="2000" spc="-13" dirty="0"/>
              <a:t>la</a:t>
            </a:r>
            <a:r>
              <a:rPr sz="2000" spc="4" dirty="0"/>
              <a:t> </a:t>
            </a:r>
            <a:r>
              <a:rPr sz="2000" spc="-18" dirty="0"/>
              <a:t>p</a:t>
            </a:r>
            <a:r>
              <a:rPr sz="2000" spc="-22" dirty="0"/>
              <a:t>u</a:t>
            </a:r>
            <a:r>
              <a:rPr sz="2000" spc="-13" dirty="0"/>
              <a:t>b.</a:t>
            </a:r>
            <a:r>
              <a:rPr sz="2000" spc="13" dirty="0"/>
              <a:t> </a:t>
            </a:r>
            <a:r>
              <a:rPr sz="2000" spc="-13" dirty="0"/>
              <a:t>cient</a:t>
            </a:r>
            <a:r>
              <a:rPr sz="2000" spc="-9" dirty="0"/>
              <a:t>í</a:t>
            </a:r>
            <a:r>
              <a:rPr sz="2000" spc="-13" dirty="0"/>
              <a:t>fica</a:t>
            </a:r>
            <a:r>
              <a:rPr sz="2000" spc="13" dirty="0"/>
              <a:t> </a:t>
            </a:r>
            <a:r>
              <a:rPr sz="2000" spc="-13" dirty="0"/>
              <a:t>con</a:t>
            </a:r>
            <a:r>
              <a:rPr sz="2000" spc="9" dirty="0"/>
              <a:t> </a:t>
            </a:r>
            <a:r>
              <a:rPr sz="2000" spc="-13" dirty="0"/>
              <a:t>di</a:t>
            </a:r>
            <a:r>
              <a:rPr sz="2000" spc="-18" dirty="0"/>
              <a:t>fu</a:t>
            </a:r>
            <a:r>
              <a:rPr sz="2000" spc="-13" dirty="0"/>
              <a:t>sión</a:t>
            </a:r>
            <a:r>
              <a:rPr sz="2000" spc="9" dirty="0"/>
              <a:t> </a:t>
            </a:r>
            <a:r>
              <a:rPr sz="2000" spc="-13" dirty="0"/>
              <a:t>en</a:t>
            </a:r>
            <a:r>
              <a:rPr sz="2000" dirty="0"/>
              <a:t> </a:t>
            </a:r>
            <a:r>
              <a:rPr sz="2000" spc="-13" dirty="0"/>
              <a:t>abiert</a:t>
            </a:r>
            <a:r>
              <a:rPr sz="2000" spc="-18" dirty="0"/>
              <a:t>o</a:t>
            </a:r>
          </a:p>
        </p:txBody>
      </p:sp>
      <p:sp>
        <p:nvSpPr>
          <p:cNvPr id="69636" name="object 4"/>
          <p:cNvSpPr>
            <a:spLocks/>
          </p:cNvSpPr>
          <p:nvPr/>
        </p:nvSpPr>
        <p:spPr bwMode="auto">
          <a:xfrm>
            <a:off x="5481205" y="2661397"/>
            <a:ext cx="7216" cy="0"/>
          </a:xfrm>
          <a:custGeom>
            <a:avLst/>
            <a:gdLst>
              <a:gd name="T0" fmla="*/ 0 w 8254"/>
              <a:gd name="T1" fmla="*/ 4596 w 8254"/>
              <a:gd name="T2" fmla="*/ 0 60000 65536"/>
              <a:gd name="T3" fmla="*/ 0 60000 65536"/>
              <a:gd name="T4" fmla="*/ 0 w 8254"/>
              <a:gd name="T5" fmla="*/ 8254 w 8254"/>
            </a:gdLst>
            <a:ahLst/>
            <a:cxnLst>
              <a:cxn ang="T2">
                <a:pos x="T0" y="0"/>
              </a:cxn>
              <a:cxn ang="T3">
                <a:pos x="T1" y="0"/>
              </a:cxn>
            </a:cxnLst>
            <a:rect l="T4" t="0" r="T5" b="0"/>
            <a:pathLst>
              <a:path w="8254">
                <a:moveTo>
                  <a:pt x="0" y="0"/>
                </a:moveTo>
                <a:lnTo>
                  <a:pt x="7937" y="0"/>
                </a:lnTo>
              </a:path>
            </a:pathLst>
          </a:custGeom>
          <a:noFill/>
          <a:ln w="7620">
            <a:solidFill>
              <a:srgbClr val="758088"/>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s-ES"/>
          </a:p>
        </p:txBody>
      </p:sp>
      <p:sp>
        <p:nvSpPr>
          <p:cNvPr id="69637" name="object 5"/>
          <p:cNvSpPr>
            <a:spLocks/>
          </p:cNvSpPr>
          <p:nvPr/>
        </p:nvSpPr>
        <p:spPr bwMode="auto">
          <a:xfrm>
            <a:off x="4590762" y="2640386"/>
            <a:ext cx="1443" cy="0"/>
          </a:xfrm>
          <a:custGeom>
            <a:avLst/>
            <a:gdLst>
              <a:gd name="T0" fmla="*/ 0 w 1904"/>
              <a:gd name="T1" fmla="*/ 123 w 1904"/>
              <a:gd name="T2" fmla="*/ 0 60000 65536"/>
              <a:gd name="T3" fmla="*/ 0 60000 65536"/>
              <a:gd name="T4" fmla="*/ 0 w 1904"/>
              <a:gd name="T5" fmla="*/ 1904 w 1904"/>
            </a:gdLst>
            <a:ahLst/>
            <a:cxnLst>
              <a:cxn ang="T2">
                <a:pos x="T0" y="0"/>
              </a:cxn>
              <a:cxn ang="T3">
                <a:pos x="T1" y="0"/>
              </a:cxn>
            </a:cxnLst>
            <a:rect l="T4" t="0" r="T5" b="0"/>
            <a:pathLst>
              <a:path w="1904">
                <a:moveTo>
                  <a:pt x="0" y="0"/>
                </a:moveTo>
                <a:lnTo>
                  <a:pt x="1587" y="0"/>
                </a:lnTo>
              </a:path>
            </a:pathLst>
          </a:custGeom>
          <a:noFill/>
          <a:ln w="3175">
            <a:solidFill>
              <a:srgbClr val="758088"/>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s-ES"/>
          </a:p>
        </p:txBody>
      </p:sp>
      <p:sp>
        <p:nvSpPr>
          <p:cNvPr id="69638" name="object 6"/>
          <p:cNvSpPr>
            <a:spLocks/>
          </p:cNvSpPr>
          <p:nvPr/>
        </p:nvSpPr>
        <p:spPr bwMode="auto">
          <a:xfrm>
            <a:off x="2708853" y="3097026"/>
            <a:ext cx="7215" cy="0"/>
          </a:xfrm>
          <a:custGeom>
            <a:avLst/>
            <a:gdLst>
              <a:gd name="T0" fmla="*/ 0 w 8255"/>
              <a:gd name="T1" fmla="*/ 4580 w 8255"/>
              <a:gd name="T2" fmla="*/ 0 60000 65536"/>
              <a:gd name="T3" fmla="*/ 0 60000 65536"/>
              <a:gd name="T4" fmla="*/ 0 w 8255"/>
              <a:gd name="T5" fmla="*/ 8255 w 8255"/>
            </a:gdLst>
            <a:ahLst/>
            <a:cxnLst>
              <a:cxn ang="T2">
                <a:pos x="T0" y="0"/>
              </a:cxn>
              <a:cxn ang="T3">
                <a:pos x="T1" y="0"/>
              </a:cxn>
            </a:cxnLst>
            <a:rect l="T4" t="0" r="T5" b="0"/>
            <a:pathLst>
              <a:path w="8255">
                <a:moveTo>
                  <a:pt x="0" y="0"/>
                </a:moveTo>
                <a:lnTo>
                  <a:pt x="7937" y="0"/>
                </a:lnTo>
              </a:path>
            </a:pathLst>
          </a:custGeom>
          <a:noFill/>
          <a:ln w="9207">
            <a:solidFill>
              <a:srgbClr val="EFDBD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s-ES"/>
          </a:p>
        </p:txBody>
      </p:sp>
      <p:sp>
        <p:nvSpPr>
          <p:cNvPr id="69639" name="object 7"/>
          <p:cNvSpPr>
            <a:spLocks/>
          </p:cNvSpPr>
          <p:nvPr/>
        </p:nvSpPr>
        <p:spPr bwMode="auto">
          <a:xfrm>
            <a:off x="2635250" y="2885515"/>
            <a:ext cx="1444" cy="7004"/>
          </a:xfrm>
          <a:custGeom>
            <a:avLst/>
            <a:gdLst>
              <a:gd name="T0" fmla="*/ 0 w 1905"/>
              <a:gd name="T1" fmla="*/ 2297 h 8254"/>
              <a:gd name="T2" fmla="*/ 123 w 1905"/>
              <a:gd name="T3" fmla="*/ 2297 h 8254"/>
              <a:gd name="T4" fmla="*/ 0 60000 65536"/>
              <a:gd name="T5" fmla="*/ 0 60000 65536"/>
              <a:gd name="T6" fmla="*/ 0 w 1905"/>
              <a:gd name="T7" fmla="*/ 0 h 8254"/>
              <a:gd name="T8" fmla="*/ 1905 w 1905"/>
              <a:gd name="T9" fmla="*/ 8254 h 8254"/>
            </a:gdLst>
            <a:ahLst/>
            <a:cxnLst>
              <a:cxn ang="T4">
                <a:pos x="T0" y="T1"/>
              </a:cxn>
              <a:cxn ang="T5">
                <a:pos x="T2" y="T3"/>
              </a:cxn>
            </a:cxnLst>
            <a:rect l="T6" t="T7" r="T8" b="T9"/>
            <a:pathLst>
              <a:path w="1905" h="8254">
                <a:moveTo>
                  <a:pt x="0" y="3968"/>
                </a:moveTo>
                <a:lnTo>
                  <a:pt x="1587" y="3968"/>
                </a:lnTo>
              </a:path>
            </a:pathLst>
          </a:custGeom>
          <a:noFill/>
          <a:ln w="9207">
            <a:solidFill>
              <a:srgbClr val="F3ECE3"/>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s-ES"/>
          </a:p>
        </p:txBody>
      </p:sp>
      <p:sp>
        <p:nvSpPr>
          <p:cNvPr id="69640" name="object 8"/>
          <p:cNvSpPr>
            <a:spLocks/>
          </p:cNvSpPr>
          <p:nvPr/>
        </p:nvSpPr>
        <p:spPr bwMode="auto">
          <a:xfrm>
            <a:off x="2642467" y="2885515"/>
            <a:ext cx="7215" cy="7004"/>
          </a:xfrm>
          <a:custGeom>
            <a:avLst/>
            <a:gdLst>
              <a:gd name="T0" fmla="*/ 0 w 8255"/>
              <a:gd name="T1" fmla="*/ 2297 h 8254"/>
              <a:gd name="T2" fmla="*/ 4586 w 8255"/>
              <a:gd name="T3" fmla="*/ 2297 h 8254"/>
              <a:gd name="T4" fmla="*/ 0 60000 65536"/>
              <a:gd name="T5" fmla="*/ 0 60000 65536"/>
              <a:gd name="T6" fmla="*/ 0 w 8255"/>
              <a:gd name="T7" fmla="*/ 0 h 8254"/>
              <a:gd name="T8" fmla="*/ 8255 w 8255"/>
              <a:gd name="T9" fmla="*/ 8254 h 8254"/>
            </a:gdLst>
            <a:ahLst/>
            <a:cxnLst>
              <a:cxn ang="T4">
                <a:pos x="T0" y="T1"/>
              </a:cxn>
              <a:cxn ang="T5">
                <a:pos x="T2" y="T3"/>
              </a:cxn>
            </a:cxnLst>
            <a:rect l="T6" t="T7" r="T8" b="T9"/>
            <a:pathLst>
              <a:path w="8255" h="8254">
                <a:moveTo>
                  <a:pt x="0" y="3968"/>
                </a:moveTo>
                <a:lnTo>
                  <a:pt x="7950" y="3968"/>
                </a:lnTo>
              </a:path>
            </a:pathLst>
          </a:custGeom>
          <a:noFill/>
          <a:ln w="9207">
            <a:solidFill>
              <a:srgbClr val="EFDBD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s-ES"/>
          </a:p>
        </p:txBody>
      </p:sp>
      <p:sp>
        <p:nvSpPr>
          <p:cNvPr id="69641" name="object 9"/>
          <p:cNvSpPr>
            <a:spLocks/>
          </p:cNvSpPr>
          <p:nvPr/>
        </p:nvSpPr>
        <p:spPr bwMode="auto">
          <a:xfrm>
            <a:off x="2642467" y="3132044"/>
            <a:ext cx="7215" cy="7004"/>
          </a:xfrm>
          <a:custGeom>
            <a:avLst/>
            <a:gdLst>
              <a:gd name="T0" fmla="*/ 0 w 8255"/>
              <a:gd name="T1" fmla="*/ 2297 h 8254"/>
              <a:gd name="T2" fmla="*/ 4586 w 8255"/>
              <a:gd name="T3" fmla="*/ 2297 h 8254"/>
              <a:gd name="T4" fmla="*/ 0 60000 65536"/>
              <a:gd name="T5" fmla="*/ 0 60000 65536"/>
              <a:gd name="T6" fmla="*/ 0 w 8255"/>
              <a:gd name="T7" fmla="*/ 0 h 8254"/>
              <a:gd name="T8" fmla="*/ 8255 w 8255"/>
              <a:gd name="T9" fmla="*/ 8254 h 8254"/>
            </a:gdLst>
            <a:ahLst/>
            <a:cxnLst>
              <a:cxn ang="T4">
                <a:pos x="T0" y="T1"/>
              </a:cxn>
              <a:cxn ang="T5">
                <a:pos x="T2" y="T3"/>
              </a:cxn>
            </a:cxnLst>
            <a:rect l="T6" t="T7" r="T8" b="T9"/>
            <a:pathLst>
              <a:path w="8255" h="8254">
                <a:moveTo>
                  <a:pt x="0" y="3968"/>
                </a:moveTo>
                <a:lnTo>
                  <a:pt x="7950" y="3968"/>
                </a:lnTo>
              </a:path>
            </a:pathLst>
          </a:custGeom>
          <a:noFill/>
          <a:ln w="9207">
            <a:solidFill>
              <a:srgbClr val="EFDBD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s-ES"/>
          </a:p>
        </p:txBody>
      </p:sp>
      <p:sp>
        <p:nvSpPr>
          <p:cNvPr id="69642" name="object 10"/>
          <p:cNvSpPr>
            <a:spLocks/>
          </p:cNvSpPr>
          <p:nvPr/>
        </p:nvSpPr>
        <p:spPr bwMode="auto">
          <a:xfrm>
            <a:off x="3628159" y="2105306"/>
            <a:ext cx="5773" cy="7003"/>
          </a:xfrm>
          <a:custGeom>
            <a:avLst/>
            <a:gdLst>
              <a:gd name="T0" fmla="*/ 0 w 6350"/>
              <a:gd name="T1" fmla="*/ 2289 h 8255"/>
              <a:gd name="T2" fmla="*/ 6350 w 6350"/>
              <a:gd name="T3" fmla="*/ 2289 h 8255"/>
              <a:gd name="T4" fmla="*/ 0 60000 65536"/>
              <a:gd name="T5" fmla="*/ 0 60000 65536"/>
              <a:gd name="T6" fmla="*/ 0 w 6350"/>
              <a:gd name="T7" fmla="*/ 0 h 8255"/>
              <a:gd name="T8" fmla="*/ 6350 w 6350"/>
              <a:gd name="T9" fmla="*/ 8255 h 8255"/>
            </a:gdLst>
            <a:ahLst/>
            <a:cxnLst>
              <a:cxn ang="T4">
                <a:pos x="T0" y="T1"/>
              </a:cxn>
              <a:cxn ang="T5">
                <a:pos x="T2" y="T3"/>
              </a:cxn>
            </a:cxnLst>
            <a:rect l="T6" t="T7" r="T8" b="T9"/>
            <a:pathLst>
              <a:path w="6350" h="8255">
                <a:moveTo>
                  <a:pt x="0" y="3968"/>
                </a:moveTo>
                <a:lnTo>
                  <a:pt x="6350" y="3968"/>
                </a:lnTo>
              </a:path>
            </a:pathLst>
          </a:custGeom>
          <a:noFill/>
          <a:ln w="9207">
            <a:solidFill>
              <a:srgbClr val="1F1A17"/>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s-ES"/>
          </a:p>
        </p:txBody>
      </p:sp>
      <p:sp>
        <p:nvSpPr>
          <p:cNvPr id="69643" name="object 11"/>
          <p:cNvSpPr>
            <a:spLocks/>
          </p:cNvSpPr>
          <p:nvPr/>
        </p:nvSpPr>
        <p:spPr bwMode="auto">
          <a:xfrm>
            <a:off x="3773922" y="2105306"/>
            <a:ext cx="7215" cy="7003"/>
          </a:xfrm>
          <a:custGeom>
            <a:avLst/>
            <a:gdLst>
              <a:gd name="T0" fmla="*/ 0 w 8254"/>
              <a:gd name="T1" fmla="*/ 2289 h 8255"/>
              <a:gd name="T2" fmla="*/ 4587 w 8254"/>
              <a:gd name="T3" fmla="*/ 2289 h 8255"/>
              <a:gd name="T4" fmla="*/ 0 60000 65536"/>
              <a:gd name="T5" fmla="*/ 0 60000 65536"/>
              <a:gd name="T6" fmla="*/ 0 w 8254"/>
              <a:gd name="T7" fmla="*/ 0 h 8255"/>
              <a:gd name="T8" fmla="*/ 8254 w 8254"/>
              <a:gd name="T9" fmla="*/ 8255 h 8255"/>
            </a:gdLst>
            <a:ahLst/>
            <a:cxnLst>
              <a:cxn ang="T4">
                <a:pos x="T0" y="T1"/>
              </a:cxn>
              <a:cxn ang="T5">
                <a:pos x="T2" y="T3"/>
              </a:cxn>
            </a:cxnLst>
            <a:rect l="T6" t="T7" r="T8" b="T9"/>
            <a:pathLst>
              <a:path w="8254" h="8255">
                <a:moveTo>
                  <a:pt x="0" y="3968"/>
                </a:moveTo>
                <a:lnTo>
                  <a:pt x="7937" y="3968"/>
                </a:lnTo>
              </a:path>
            </a:pathLst>
          </a:custGeom>
          <a:noFill/>
          <a:ln w="9207">
            <a:solidFill>
              <a:srgbClr val="1F1A17"/>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s-ES"/>
          </a:p>
        </p:txBody>
      </p:sp>
      <p:sp>
        <p:nvSpPr>
          <p:cNvPr id="69644" name="object 12"/>
          <p:cNvSpPr>
            <a:spLocks/>
          </p:cNvSpPr>
          <p:nvPr/>
        </p:nvSpPr>
        <p:spPr bwMode="auto">
          <a:xfrm>
            <a:off x="3646921" y="1826559"/>
            <a:ext cx="5773" cy="5603"/>
          </a:xfrm>
          <a:custGeom>
            <a:avLst/>
            <a:gdLst>
              <a:gd name="T0" fmla="*/ 0 w 6350"/>
              <a:gd name="T1" fmla="*/ 3175 h 6350"/>
              <a:gd name="T2" fmla="*/ 6337 w 6350"/>
              <a:gd name="T3" fmla="*/ 3175 h 6350"/>
              <a:gd name="T4" fmla="*/ 0 60000 65536"/>
              <a:gd name="T5" fmla="*/ 0 60000 65536"/>
              <a:gd name="T6" fmla="*/ 0 w 6350"/>
              <a:gd name="T7" fmla="*/ 0 h 6350"/>
              <a:gd name="T8" fmla="*/ 6350 w 6350"/>
              <a:gd name="T9" fmla="*/ 6350 h 6350"/>
            </a:gdLst>
            <a:ahLst/>
            <a:cxnLst>
              <a:cxn ang="T4">
                <a:pos x="T0" y="T1"/>
              </a:cxn>
              <a:cxn ang="T5">
                <a:pos x="T2" y="T3"/>
              </a:cxn>
            </a:cxnLst>
            <a:rect l="T6" t="T7" r="T8" b="T9"/>
            <a:pathLst>
              <a:path w="6350" h="6350">
                <a:moveTo>
                  <a:pt x="0" y="3175"/>
                </a:moveTo>
                <a:lnTo>
                  <a:pt x="6337" y="3175"/>
                </a:lnTo>
              </a:path>
            </a:pathLst>
          </a:custGeom>
          <a:noFill/>
          <a:ln w="7620">
            <a:solidFill>
              <a:srgbClr val="1F1A17"/>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s-ES"/>
          </a:p>
        </p:txBody>
      </p:sp>
      <p:sp>
        <p:nvSpPr>
          <p:cNvPr id="69645" name="object 13"/>
          <p:cNvSpPr>
            <a:spLocks/>
          </p:cNvSpPr>
          <p:nvPr/>
        </p:nvSpPr>
        <p:spPr bwMode="auto">
          <a:xfrm>
            <a:off x="3628159" y="2162735"/>
            <a:ext cx="5773" cy="5603"/>
          </a:xfrm>
          <a:custGeom>
            <a:avLst/>
            <a:gdLst>
              <a:gd name="T0" fmla="*/ 0 w 6350"/>
              <a:gd name="T1" fmla="*/ 3175 h 6350"/>
              <a:gd name="T2" fmla="*/ 6350 w 6350"/>
              <a:gd name="T3" fmla="*/ 3175 h 6350"/>
              <a:gd name="T4" fmla="*/ 0 60000 65536"/>
              <a:gd name="T5" fmla="*/ 0 60000 65536"/>
              <a:gd name="T6" fmla="*/ 0 w 6350"/>
              <a:gd name="T7" fmla="*/ 0 h 6350"/>
              <a:gd name="T8" fmla="*/ 6350 w 6350"/>
              <a:gd name="T9" fmla="*/ 6350 h 6350"/>
            </a:gdLst>
            <a:ahLst/>
            <a:cxnLst>
              <a:cxn ang="T4">
                <a:pos x="T0" y="T1"/>
              </a:cxn>
              <a:cxn ang="T5">
                <a:pos x="T2" y="T3"/>
              </a:cxn>
            </a:cxnLst>
            <a:rect l="T6" t="T7" r="T8" b="T9"/>
            <a:pathLst>
              <a:path w="6350" h="6350">
                <a:moveTo>
                  <a:pt x="0" y="3175"/>
                </a:moveTo>
                <a:lnTo>
                  <a:pt x="6350" y="3175"/>
                </a:lnTo>
              </a:path>
            </a:pathLst>
          </a:custGeom>
          <a:noFill/>
          <a:ln w="7620">
            <a:solidFill>
              <a:srgbClr val="1F1A17"/>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s-ES"/>
          </a:p>
        </p:txBody>
      </p:sp>
      <p:sp>
        <p:nvSpPr>
          <p:cNvPr id="69646" name="object 14"/>
          <p:cNvSpPr>
            <a:spLocks/>
          </p:cNvSpPr>
          <p:nvPr/>
        </p:nvSpPr>
        <p:spPr bwMode="auto">
          <a:xfrm>
            <a:off x="3773922" y="2162735"/>
            <a:ext cx="7215" cy="5603"/>
          </a:xfrm>
          <a:custGeom>
            <a:avLst/>
            <a:gdLst>
              <a:gd name="T0" fmla="*/ 0 w 8254"/>
              <a:gd name="T1" fmla="*/ 3175 h 6350"/>
              <a:gd name="T2" fmla="*/ 4587 w 8254"/>
              <a:gd name="T3" fmla="*/ 3175 h 6350"/>
              <a:gd name="T4" fmla="*/ 0 60000 65536"/>
              <a:gd name="T5" fmla="*/ 0 60000 65536"/>
              <a:gd name="T6" fmla="*/ 0 w 8254"/>
              <a:gd name="T7" fmla="*/ 0 h 6350"/>
              <a:gd name="T8" fmla="*/ 8254 w 8254"/>
              <a:gd name="T9" fmla="*/ 6350 h 6350"/>
            </a:gdLst>
            <a:ahLst/>
            <a:cxnLst>
              <a:cxn ang="T4">
                <a:pos x="T0" y="T1"/>
              </a:cxn>
              <a:cxn ang="T5">
                <a:pos x="T2" y="T3"/>
              </a:cxn>
            </a:cxnLst>
            <a:rect l="T6" t="T7" r="T8" b="T9"/>
            <a:pathLst>
              <a:path w="8254" h="6350">
                <a:moveTo>
                  <a:pt x="0" y="3175"/>
                </a:moveTo>
                <a:lnTo>
                  <a:pt x="7937" y="3175"/>
                </a:lnTo>
              </a:path>
            </a:pathLst>
          </a:custGeom>
          <a:noFill/>
          <a:ln w="7620">
            <a:solidFill>
              <a:srgbClr val="1F1A17"/>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s-ES"/>
          </a:p>
        </p:txBody>
      </p:sp>
      <p:sp>
        <p:nvSpPr>
          <p:cNvPr id="69647" name="object 15"/>
          <p:cNvSpPr>
            <a:spLocks/>
          </p:cNvSpPr>
          <p:nvPr/>
        </p:nvSpPr>
        <p:spPr bwMode="auto">
          <a:xfrm>
            <a:off x="3641148" y="2200556"/>
            <a:ext cx="5773" cy="5603"/>
          </a:xfrm>
          <a:custGeom>
            <a:avLst/>
            <a:gdLst>
              <a:gd name="T0" fmla="*/ 0 w 6350"/>
              <a:gd name="T1" fmla="*/ 3168 h 6350"/>
              <a:gd name="T2" fmla="*/ 6350 w 6350"/>
              <a:gd name="T3" fmla="*/ 3168 h 6350"/>
              <a:gd name="T4" fmla="*/ 0 60000 65536"/>
              <a:gd name="T5" fmla="*/ 0 60000 65536"/>
              <a:gd name="T6" fmla="*/ 0 w 6350"/>
              <a:gd name="T7" fmla="*/ 0 h 6350"/>
              <a:gd name="T8" fmla="*/ 6350 w 6350"/>
              <a:gd name="T9" fmla="*/ 6350 h 6350"/>
            </a:gdLst>
            <a:ahLst/>
            <a:cxnLst>
              <a:cxn ang="T4">
                <a:pos x="T0" y="T1"/>
              </a:cxn>
              <a:cxn ang="T5">
                <a:pos x="T2" y="T3"/>
              </a:cxn>
            </a:cxnLst>
            <a:rect l="T6" t="T7" r="T8" b="T9"/>
            <a:pathLst>
              <a:path w="6350" h="6350">
                <a:moveTo>
                  <a:pt x="0" y="3168"/>
                </a:moveTo>
                <a:lnTo>
                  <a:pt x="6350" y="3168"/>
                </a:lnTo>
              </a:path>
            </a:pathLst>
          </a:custGeom>
          <a:noFill/>
          <a:ln w="7607">
            <a:solidFill>
              <a:srgbClr val="1F1A17"/>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s-ES"/>
          </a:p>
        </p:txBody>
      </p:sp>
      <p:sp>
        <p:nvSpPr>
          <p:cNvPr id="69648" name="object 16"/>
          <p:cNvSpPr>
            <a:spLocks/>
          </p:cNvSpPr>
          <p:nvPr/>
        </p:nvSpPr>
        <p:spPr bwMode="auto">
          <a:xfrm>
            <a:off x="3760932" y="2200556"/>
            <a:ext cx="7216" cy="5603"/>
          </a:xfrm>
          <a:custGeom>
            <a:avLst/>
            <a:gdLst>
              <a:gd name="T0" fmla="*/ 0 w 8254"/>
              <a:gd name="T1" fmla="*/ 3168 h 6350"/>
              <a:gd name="T2" fmla="*/ 4596 w 8254"/>
              <a:gd name="T3" fmla="*/ 3168 h 6350"/>
              <a:gd name="T4" fmla="*/ 0 60000 65536"/>
              <a:gd name="T5" fmla="*/ 0 60000 65536"/>
              <a:gd name="T6" fmla="*/ 0 w 8254"/>
              <a:gd name="T7" fmla="*/ 0 h 6350"/>
              <a:gd name="T8" fmla="*/ 8254 w 8254"/>
              <a:gd name="T9" fmla="*/ 6350 h 6350"/>
            </a:gdLst>
            <a:ahLst/>
            <a:cxnLst>
              <a:cxn ang="T4">
                <a:pos x="T0" y="T1"/>
              </a:cxn>
              <a:cxn ang="T5">
                <a:pos x="T2" y="T3"/>
              </a:cxn>
            </a:cxnLst>
            <a:rect l="T6" t="T7" r="T8" b="T9"/>
            <a:pathLst>
              <a:path w="8254" h="6350">
                <a:moveTo>
                  <a:pt x="0" y="3168"/>
                </a:moveTo>
                <a:lnTo>
                  <a:pt x="7937" y="3168"/>
                </a:lnTo>
              </a:path>
            </a:pathLst>
          </a:custGeom>
          <a:noFill/>
          <a:ln w="7607">
            <a:solidFill>
              <a:srgbClr val="1F1A17"/>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s-ES"/>
          </a:p>
        </p:txBody>
      </p:sp>
      <p:sp>
        <p:nvSpPr>
          <p:cNvPr id="69649" name="object 17"/>
          <p:cNvSpPr>
            <a:spLocks/>
          </p:cNvSpPr>
          <p:nvPr/>
        </p:nvSpPr>
        <p:spPr bwMode="auto">
          <a:xfrm>
            <a:off x="3654136" y="2238375"/>
            <a:ext cx="5773" cy="5603"/>
          </a:xfrm>
          <a:custGeom>
            <a:avLst/>
            <a:gdLst>
              <a:gd name="T0" fmla="*/ 0 w 6350"/>
              <a:gd name="T1" fmla="*/ 3168 h 6350"/>
              <a:gd name="T2" fmla="*/ 6337 w 6350"/>
              <a:gd name="T3" fmla="*/ 3168 h 6350"/>
              <a:gd name="T4" fmla="*/ 0 60000 65536"/>
              <a:gd name="T5" fmla="*/ 0 60000 65536"/>
              <a:gd name="T6" fmla="*/ 0 w 6350"/>
              <a:gd name="T7" fmla="*/ 0 h 6350"/>
              <a:gd name="T8" fmla="*/ 6350 w 6350"/>
              <a:gd name="T9" fmla="*/ 6350 h 6350"/>
            </a:gdLst>
            <a:ahLst/>
            <a:cxnLst>
              <a:cxn ang="T4">
                <a:pos x="T0" y="T1"/>
              </a:cxn>
              <a:cxn ang="T5">
                <a:pos x="T2" y="T3"/>
              </a:cxn>
            </a:cxnLst>
            <a:rect l="T6" t="T7" r="T8" b="T9"/>
            <a:pathLst>
              <a:path w="6350" h="6350">
                <a:moveTo>
                  <a:pt x="0" y="3168"/>
                </a:moveTo>
                <a:lnTo>
                  <a:pt x="6337" y="3168"/>
                </a:lnTo>
              </a:path>
            </a:pathLst>
          </a:custGeom>
          <a:noFill/>
          <a:ln w="7607">
            <a:solidFill>
              <a:srgbClr val="1F1A17"/>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s-ES"/>
          </a:p>
        </p:txBody>
      </p:sp>
      <p:sp>
        <p:nvSpPr>
          <p:cNvPr id="69650" name="object 18"/>
          <p:cNvSpPr>
            <a:spLocks/>
          </p:cNvSpPr>
          <p:nvPr/>
        </p:nvSpPr>
        <p:spPr bwMode="auto">
          <a:xfrm>
            <a:off x="3747944" y="2238375"/>
            <a:ext cx="7215" cy="5603"/>
          </a:xfrm>
          <a:custGeom>
            <a:avLst/>
            <a:gdLst>
              <a:gd name="T0" fmla="*/ 0 w 8254"/>
              <a:gd name="T1" fmla="*/ 3168 h 6350"/>
              <a:gd name="T2" fmla="*/ 4587 w 8254"/>
              <a:gd name="T3" fmla="*/ 3168 h 6350"/>
              <a:gd name="T4" fmla="*/ 0 60000 65536"/>
              <a:gd name="T5" fmla="*/ 0 60000 65536"/>
              <a:gd name="T6" fmla="*/ 0 w 8254"/>
              <a:gd name="T7" fmla="*/ 0 h 6350"/>
              <a:gd name="T8" fmla="*/ 8254 w 8254"/>
              <a:gd name="T9" fmla="*/ 6350 h 6350"/>
            </a:gdLst>
            <a:ahLst/>
            <a:cxnLst>
              <a:cxn ang="T4">
                <a:pos x="T0" y="T1"/>
              </a:cxn>
              <a:cxn ang="T5">
                <a:pos x="T2" y="T3"/>
              </a:cxn>
            </a:cxnLst>
            <a:rect l="T6" t="T7" r="T8" b="T9"/>
            <a:pathLst>
              <a:path w="8254" h="6350">
                <a:moveTo>
                  <a:pt x="0" y="3168"/>
                </a:moveTo>
                <a:lnTo>
                  <a:pt x="7937" y="3168"/>
                </a:lnTo>
              </a:path>
            </a:pathLst>
          </a:custGeom>
          <a:noFill/>
          <a:ln w="7607">
            <a:solidFill>
              <a:srgbClr val="1F1A17"/>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s-ES"/>
          </a:p>
        </p:txBody>
      </p:sp>
      <p:sp>
        <p:nvSpPr>
          <p:cNvPr id="69651" name="object 19"/>
          <p:cNvSpPr>
            <a:spLocks/>
          </p:cNvSpPr>
          <p:nvPr/>
        </p:nvSpPr>
        <p:spPr bwMode="auto">
          <a:xfrm>
            <a:off x="3646921" y="2122114"/>
            <a:ext cx="5773" cy="5603"/>
          </a:xfrm>
          <a:custGeom>
            <a:avLst/>
            <a:gdLst>
              <a:gd name="T0" fmla="*/ 0 w 6350"/>
              <a:gd name="T1" fmla="*/ 3175 h 6350"/>
              <a:gd name="T2" fmla="*/ 6337 w 6350"/>
              <a:gd name="T3" fmla="*/ 3175 h 6350"/>
              <a:gd name="T4" fmla="*/ 0 60000 65536"/>
              <a:gd name="T5" fmla="*/ 0 60000 65536"/>
              <a:gd name="T6" fmla="*/ 0 w 6350"/>
              <a:gd name="T7" fmla="*/ 0 h 6350"/>
              <a:gd name="T8" fmla="*/ 6350 w 6350"/>
              <a:gd name="T9" fmla="*/ 6350 h 6350"/>
            </a:gdLst>
            <a:ahLst/>
            <a:cxnLst>
              <a:cxn ang="T4">
                <a:pos x="T0" y="T1"/>
              </a:cxn>
              <a:cxn ang="T5">
                <a:pos x="T2" y="T3"/>
              </a:cxn>
            </a:cxnLst>
            <a:rect l="T6" t="T7" r="T8" b="T9"/>
            <a:pathLst>
              <a:path w="6350" h="6350">
                <a:moveTo>
                  <a:pt x="0" y="3175"/>
                </a:moveTo>
                <a:lnTo>
                  <a:pt x="6337" y="3175"/>
                </a:lnTo>
              </a:path>
            </a:pathLst>
          </a:custGeom>
          <a:noFill/>
          <a:ln w="7620">
            <a:solidFill>
              <a:srgbClr val="1F1A17"/>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s-ES"/>
          </a:p>
        </p:txBody>
      </p:sp>
      <p:sp>
        <p:nvSpPr>
          <p:cNvPr id="69652" name="object 20"/>
          <p:cNvSpPr>
            <a:spLocks/>
          </p:cNvSpPr>
          <p:nvPr/>
        </p:nvSpPr>
        <p:spPr bwMode="auto">
          <a:xfrm>
            <a:off x="3766705" y="2122114"/>
            <a:ext cx="7216" cy="5603"/>
          </a:xfrm>
          <a:custGeom>
            <a:avLst/>
            <a:gdLst>
              <a:gd name="T0" fmla="*/ 0 w 8254"/>
              <a:gd name="T1" fmla="*/ 3175 h 6350"/>
              <a:gd name="T2" fmla="*/ 4596 w 8254"/>
              <a:gd name="T3" fmla="*/ 3175 h 6350"/>
              <a:gd name="T4" fmla="*/ 0 60000 65536"/>
              <a:gd name="T5" fmla="*/ 0 60000 65536"/>
              <a:gd name="T6" fmla="*/ 0 w 8254"/>
              <a:gd name="T7" fmla="*/ 0 h 6350"/>
              <a:gd name="T8" fmla="*/ 8254 w 8254"/>
              <a:gd name="T9" fmla="*/ 6350 h 6350"/>
            </a:gdLst>
            <a:ahLst/>
            <a:cxnLst>
              <a:cxn ang="T4">
                <a:pos x="T0" y="T1"/>
              </a:cxn>
              <a:cxn ang="T5">
                <a:pos x="T2" y="T3"/>
              </a:cxn>
            </a:cxnLst>
            <a:rect l="T6" t="T7" r="T8" b="T9"/>
            <a:pathLst>
              <a:path w="8254" h="6350">
                <a:moveTo>
                  <a:pt x="0" y="3175"/>
                </a:moveTo>
                <a:lnTo>
                  <a:pt x="7937" y="3175"/>
                </a:lnTo>
              </a:path>
            </a:pathLst>
          </a:custGeom>
          <a:noFill/>
          <a:ln w="7620">
            <a:solidFill>
              <a:srgbClr val="1F1A17"/>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s-ES"/>
          </a:p>
        </p:txBody>
      </p:sp>
      <p:sp>
        <p:nvSpPr>
          <p:cNvPr id="69653" name="object 21"/>
          <p:cNvSpPr>
            <a:spLocks/>
          </p:cNvSpPr>
          <p:nvPr/>
        </p:nvSpPr>
        <p:spPr bwMode="auto">
          <a:xfrm>
            <a:off x="4935682" y="1305485"/>
            <a:ext cx="4330" cy="7004"/>
          </a:xfrm>
          <a:custGeom>
            <a:avLst/>
            <a:gdLst>
              <a:gd name="T0" fmla="*/ 0 w 5079"/>
              <a:gd name="T1" fmla="*/ 2294 h 8255"/>
              <a:gd name="T2" fmla="*/ 1937 w 5079"/>
              <a:gd name="T3" fmla="*/ 2294 h 8255"/>
              <a:gd name="T4" fmla="*/ 0 60000 65536"/>
              <a:gd name="T5" fmla="*/ 0 60000 65536"/>
              <a:gd name="T6" fmla="*/ 0 w 5079"/>
              <a:gd name="T7" fmla="*/ 0 h 8255"/>
              <a:gd name="T8" fmla="*/ 5079 w 5079"/>
              <a:gd name="T9" fmla="*/ 8255 h 8255"/>
            </a:gdLst>
            <a:ahLst/>
            <a:cxnLst>
              <a:cxn ang="T4">
                <a:pos x="T0" y="T1"/>
              </a:cxn>
              <a:cxn ang="T5">
                <a:pos x="T2" y="T3"/>
              </a:cxn>
            </a:cxnLst>
            <a:rect l="T6" t="T7" r="T8" b="T9"/>
            <a:pathLst>
              <a:path w="5079" h="8255">
                <a:moveTo>
                  <a:pt x="0" y="3968"/>
                </a:moveTo>
                <a:lnTo>
                  <a:pt x="4762" y="3968"/>
                </a:lnTo>
              </a:path>
            </a:pathLst>
          </a:custGeom>
          <a:noFill/>
          <a:ln w="9207">
            <a:solidFill>
              <a:srgbClr val="1F1A17"/>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s-ES"/>
          </a:p>
        </p:txBody>
      </p:sp>
      <p:sp>
        <p:nvSpPr>
          <p:cNvPr id="69654" name="object 22"/>
          <p:cNvSpPr>
            <a:spLocks/>
          </p:cNvSpPr>
          <p:nvPr/>
        </p:nvSpPr>
        <p:spPr bwMode="auto">
          <a:xfrm>
            <a:off x="4922694" y="1546412"/>
            <a:ext cx="7215" cy="7004"/>
          </a:xfrm>
          <a:custGeom>
            <a:avLst/>
            <a:gdLst>
              <a:gd name="T0" fmla="*/ 0 w 8254"/>
              <a:gd name="T1" fmla="*/ 2294 h 8255"/>
              <a:gd name="T2" fmla="*/ 4595 w 8254"/>
              <a:gd name="T3" fmla="*/ 2294 h 8255"/>
              <a:gd name="T4" fmla="*/ 0 60000 65536"/>
              <a:gd name="T5" fmla="*/ 0 60000 65536"/>
              <a:gd name="T6" fmla="*/ 0 w 8254"/>
              <a:gd name="T7" fmla="*/ 0 h 8255"/>
              <a:gd name="T8" fmla="*/ 8254 w 8254"/>
              <a:gd name="T9" fmla="*/ 8255 h 8255"/>
            </a:gdLst>
            <a:ahLst/>
            <a:cxnLst>
              <a:cxn ang="T4">
                <a:pos x="T0" y="T1"/>
              </a:cxn>
              <a:cxn ang="T5">
                <a:pos x="T2" y="T3"/>
              </a:cxn>
            </a:cxnLst>
            <a:rect l="T6" t="T7" r="T8" b="T9"/>
            <a:pathLst>
              <a:path w="8254" h="8255">
                <a:moveTo>
                  <a:pt x="0" y="3968"/>
                </a:moveTo>
                <a:lnTo>
                  <a:pt x="7950" y="3968"/>
                </a:lnTo>
              </a:path>
            </a:pathLst>
          </a:custGeom>
          <a:noFill/>
          <a:ln w="9207">
            <a:solidFill>
              <a:srgbClr val="1F1A17"/>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s-ES"/>
          </a:p>
        </p:txBody>
      </p:sp>
      <p:sp>
        <p:nvSpPr>
          <p:cNvPr id="69655" name="object 23"/>
          <p:cNvSpPr>
            <a:spLocks/>
          </p:cNvSpPr>
          <p:nvPr/>
        </p:nvSpPr>
        <p:spPr bwMode="auto">
          <a:xfrm>
            <a:off x="3792682" y="4342279"/>
            <a:ext cx="5773" cy="5603"/>
          </a:xfrm>
          <a:custGeom>
            <a:avLst/>
            <a:gdLst>
              <a:gd name="T0" fmla="*/ 0 w 6350"/>
              <a:gd name="T1" fmla="*/ 3175 h 6350"/>
              <a:gd name="T2" fmla="*/ 6350 w 6350"/>
              <a:gd name="T3" fmla="*/ 3175 h 6350"/>
              <a:gd name="T4" fmla="*/ 0 60000 65536"/>
              <a:gd name="T5" fmla="*/ 0 60000 65536"/>
              <a:gd name="T6" fmla="*/ 0 w 6350"/>
              <a:gd name="T7" fmla="*/ 0 h 6350"/>
              <a:gd name="T8" fmla="*/ 6350 w 6350"/>
              <a:gd name="T9" fmla="*/ 6350 h 6350"/>
            </a:gdLst>
            <a:ahLst/>
            <a:cxnLst>
              <a:cxn ang="T4">
                <a:pos x="T0" y="T1"/>
              </a:cxn>
              <a:cxn ang="T5">
                <a:pos x="T2" y="T3"/>
              </a:cxn>
            </a:cxnLst>
            <a:rect l="T6" t="T7" r="T8" b="T9"/>
            <a:pathLst>
              <a:path w="6350" h="6350">
                <a:moveTo>
                  <a:pt x="0" y="3175"/>
                </a:moveTo>
                <a:lnTo>
                  <a:pt x="6350" y="3175"/>
                </a:lnTo>
              </a:path>
            </a:pathLst>
          </a:custGeom>
          <a:noFill/>
          <a:ln w="7620">
            <a:solidFill>
              <a:srgbClr val="1F1A17"/>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s-ES"/>
          </a:p>
        </p:txBody>
      </p:sp>
      <p:sp>
        <p:nvSpPr>
          <p:cNvPr id="69656" name="object 24"/>
          <p:cNvSpPr>
            <a:spLocks/>
          </p:cNvSpPr>
          <p:nvPr/>
        </p:nvSpPr>
        <p:spPr bwMode="auto">
          <a:xfrm>
            <a:off x="3649807" y="4101353"/>
            <a:ext cx="5773" cy="4203"/>
          </a:xfrm>
          <a:custGeom>
            <a:avLst/>
            <a:gdLst>
              <a:gd name="T0" fmla="*/ 0 w 6350"/>
              <a:gd name="T1" fmla="*/ 967 h 5079"/>
              <a:gd name="T2" fmla="*/ 6350 w 6350"/>
              <a:gd name="T3" fmla="*/ 967 h 5079"/>
              <a:gd name="T4" fmla="*/ 0 60000 65536"/>
              <a:gd name="T5" fmla="*/ 0 60000 65536"/>
              <a:gd name="T6" fmla="*/ 0 w 6350"/>
              <a:gd name="T7" fmla="*/ 0 h 5079"/>
              <a:gd name="T8" fmla="*/ 6350 w 6350"/>
              <a:gd name="T9" fmla="*/ 5079 h 5079"/>
            </a:gdLst>
            <a:ahLst/>
            <a:cxnLst>
              <a:cxn ang="T4">
                <a:pos x="T0" y="T1"/>
              </a:cxn>
              <a:cxn ang="T5">
                <a:pos x="T2" y="T3"/>
              </a:cxn>
            </a:cxnLst>
            <a:rect l="T6" t="T7" r="T8" b="T9"/>
            <a:pathLst>
              <a:path w="6350" h="5079">
                <a:moveTo>
                  <a:pt x="0" y="2374"/>
                </a:moveTo>
                <a:lnTo>
                  <a:pt x="6350" y="2374"/>
                </a:lnTo>
              </a:path>
            </a:pathLst>
          </a:custGeom>
          <a:noFill/>
          <a:ln w="6019">
            <a:solidFill>
              <a:srgbClr val="1F1A17"/>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s-ES"/>
          </a:p>
        </p:txBody>
      </p:sp>
      <p:sp>
        <p:nvSpPr>
          <p:cNvPr id="69657" name="object 25"/>
          <p:cNvSpPr>
            <a:spLocks/>
          </p:cNvSpPr>
          <p:nvPr/>
        </p:nvSpPr>
        <p:spPr bwMode="auto">
          <a:xfrm>
            <a:off x="3771034" y="4210610"/>
            <a:ext cx="5773" cy="5603"/>
          </a:xfrm>
          <a:custGeom>
            <a:avLst/>
            <a:gdLst>
              <a:gd name="T0" fmla="*/ 0 w 6350"/>
              <a:gd name="T1" fmla="*/ 3175 h 6350"/>
              <a:gd name="T2" fmla="*/ 6337 w 6350"/>
              <a:gd name="T3" fmla="*/ 3175 h 6350"/>
              <a:gd name="T4" fmla="*/ 0 60000 65536"/>
              <a:gd name="T5" fmla="*/ 0 60000 65536"/>
              <a:gd name="T6" fmla="*/ 0 w 6350"/>
              <a:gd name="T7" fmla="*/ 0 h 6350"/>
              <a:gd name="T8" fmla="*/ 6350 w 6350"/>
              <a:gd name="T9" fmla="*/ 6350 h 6350"/>
            </a:gdLst>
            <a:ahLst/>
            <a:cxnLst>
              <a:cxn ang="T4">
                <a:pos x="T0" y="T1"/>
              </a:cxn>
              <a:cxn ang="T5">
                <a:pos x="T2" y="T3"/>
              </a:cxn>
            </a:cxnLst>
            <a:rect l="T6" t="T7" r="T8" b="T9"/>
            <a:pathLst>
              <a:path w="6350" h="6350">
                <a:moveTo>
                  <a:pt x="0" y="3175"/>
                </a:moveTo>
                <a:lnTo>
                  <a:pt x="6337" y="3175"/>
                </a:lnTo>
              </a:path>
            </a:pathLst>
          </a:custGeom>
          <a:noFill/>
          <a:ln w="7620">
            <a:solidFill>
              <a:srgbClr val="1F1A17"/>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s-ES"/>
          </a:p>
        </p:txBody>
      </p:sp>
      <p:sp>
        <p:nvSpPr>
          <p:cNvPr id="69658" name="object 26"/>
          <p:cNvSpPr>
            <a:spLocks/>
          </p:cNvSpPr>
          <p:nvPr/>
        </p:nvSpPr>
        <p:spPr bwMode="auto">
          <a:xfrm>
            <a:off x="3810000" y="4248431"/>
            <a:ext cx="7216" cy="5603"/>
          </a:xfrm>
          <a:custGeom>
            <a:avLst/>
            <a:gdLst>
              <a:gd name="T0" fmla="*/ 0 w 8254"/>
              <a:gd name="T1" fmla="*/ 3175 h 6350"/>
              <a:gd name="T2" fmla="*/ 4596 w 8254"/>
              <a:gd name="T3" fmla="*/ 3175 h 6350"/>
              <a:gd name="T4" fmla="*/ 0 60000 65536"/>
              <a:gd name="T5" fmla="*/ 0 60000 65536"/>
              <a:gd name="T6" fmla="*/ 0 w 8254"/>
              <a:gd name="T7" fmla="*/ 0 h 6350"/>
              <a:gd name="T8" fmla="*/ 8254 w 8254"/>
              <a:gd name="T9" fmla="*/ 6350 h 6350"/>
            </a:gdLst>
            <a:ahLst/>
            <a:cxnLst>
              <a:cxn ang="T4">
                <a:pos x="T0" y="T1"/>
              </a:cxn>
              <a:cxn ang="T5">
                <a:pos x="T2" y="T3"/>
              </a:cxn>
            </a:cxnLst>
            <a:rect l="T6" t="T7" r="T8" b="T9"/>
            <a:pathLst>
              <a:path w="8254" h="6350">
                <a:moveTo>
                  <a:pt x="0" y="3175"/>
                </a:moveTo>
                <a:lnTo>
                  <a:pt x="7937" y="3175"/>
                </a:lnTo>
              </a:path>
            </a:pathLst>
          </a:custGeom>
          <a:noFill/>
          <a:ln w="7620">
            <a:solidFill>
              <a:srgbClr val="1F1A17"/>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s-ES"/>
          </a:p>
        </p:txBody>
      </p:sp>
      <p:sp>
        <p:nvSpPr>
          <p:cNvPr id="69659" name="object 27"/>
          <p:cNvSpPr>
            <a:spLocks/>
          </p:cNvSpPr>
          <p:nvPr/>
        </p:nvSpPr>
        <p:spPr bwMode="auto">
          <a:xfrm>
            <a:off x="3649807" y="4284850"/>
            <a:ext cx="5773" cy="7003"/>
          </a:xfrm>
          <a:custGeom>
            <a:avLst/>
            <a:gdLst>
              <a:gd name="T0" fmla="*/ 0 w 6350"/>
              <a:gd name="T1" fmla="*/ 2294 h 8254"/>
              <a:gd name="T2" fmla="*/ 6350 w 6350"/>
              <a:gd name="T3" fmla="*/ 2294 h 8254"/>
              <a:gd name="T4" fmla="*/ 0 60000 65536"/>
              <a:gd name="T5" fmla="*/ 0 60000 65536"/>
              <a:gd name="T6" fmla="*/ 0 w 6350"/>
              <a:gd name="T7" fmla="*/ 0 h 8254"/>
              <a:gd name="T8" fmla="*/ 6350 w 6350"/>
              <a:gd name="T9" fmla="*/ 8254 h 8254"/>
            </a:gdLst>
            <a:ahLst/>
            <a:cxnLst>
              <a:cxn ang="T4">
                <a:pos x="T0" y="T1"/>
              </a:cxn>
              <a:cxn ang="T5">
                <a:pos x="T2" y="T3"/>
              </a:cxn>
            </a:cxnLst>
            <a:rect l="T6" t="T7" r="T8" b="T9"/>
            <a:pathLst>
              <a:path w="6350" h="8254">
                <a:moveTo>
                  <a:pt x="0" y="3968"/>
                </a:moveTo>
                <a:lnTo>
                  <a:pt x="6350" y="3968"/>
                </a:lnTo>
              </a:path>
            </a:pathLst>
          </a:custGeom>
          <a:noFill/>
          <a:ln w="9207">
            <a:solidFill>
              <a:srgbClr val="1F1A17"/>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s-ES"/>
          </a:p>
        </p:txBody>
      </p:sp>
      <p:sp>
        <p:nvSpPr>
          <p:cNvPr id="69660" name="object 28"/>
          <p:cNvSpPr>
            <a:spLocks/>
          </p:cNvSpPr>
          <p:nvPr/>
        </p:nvSpPr>
        <p:spPr bwMode="auto">
          <a:xfrm>
            <a:off x="5593773" y="1305485"/>
            <a:ext cx="5773" cy="7004"/>
          </a:xfrm>
          <a:custGeom>
            <a:avLst/>
            <a:gdLst>
              <a:gd name="T0" fmla="*/ 0 w 6350"/>
              <a:gd name="T1" fmla="*/ 2294 h 8255"/>
              <a:gd name="T2" fmla="*/ 6350 w 6350"/>
              <a:gd name="T3" fmla="*/ 2294 h 8255"/>
              <a:gd name="T4" fmla="*/ 0 60000 65536"/>
              <a:gd name="T5" fmla="*/ 0 60000 65536"/>
              <a:gd name="T6" fmla="*/ 0 w 6350"/>
              <a:gd name="T7" fmla="*/ 0 h 8255"/>
              <a:gd name="T8" fmla="*/ 6350 w 6350"/>
              <a:gd name="T9" fmla="*/ 8255 h 8255"/>
            </a:gdLst>
            <a:ahLst/>
            <a:cxnLst>
              <a:cxn ang="T4">
                <a:pos x="T0" y="T1"/>
              </a:cxn>
              <a:cxn ang="T5">
                <a:pos x="T2" y="T3"/>
              </a:cxn>
            </a:cxnLst>
            <a:rect l="T6" t="T7" r="T8" b="T9"/>
            <a:pathLst>
              <a:path w="6350" h="8255">
                <a:moveTo>
                  <a:pt x="0" y="3968"/>
                </a:moveTo>
                <a:lnTo>
                  <a:pt x="6350" y="3968"/>
                </a:lnTo>
              </a:path>
            </a:pathLst>
          </a:custGeom>
          <a:noFill/>
          <a:ln w="9207">
            <a:solidFill>
              <a:srgbClr val="1F1A17"/>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s-ES"/>
          </a:p>
        </p:txBody>
      </p:sp>
      <p:sp>
        <p:nvSpPr>
          <p:cNvPr id="69661" name="object 29"/>
          <p:cNvSpPr>
            <a:spLocks/>
          </p:cNvSpPr>
          <p:nvPr/>
        </p:nvSpPr>
        <p:spPr bwMode="auto">
          <a:xfrm>
            <a:off x="5621194" y="1305485"/>
            <a:ext cx="5773" cy="7004"/>
          </a:xfrm>
          <a:custGeom>
            <a:avLst/>
            <a:gdLst>
              <a:gd name="T0" fmla="*/ 0 w 6350"/>
              <a:gd name="T1" fmla="*/ 2294 h 8255"/>
              <a:gd name="T2" fmla="*/ 6350 w 6350"/>
              <a:gd name="T3" fmla="*/ 2294 h 8255"/>
              <a:gd name="T4" fmla="*/ 0 60000 65536"/>
              <a:gd name="T5" fmla="*/ 0 60000 65536"/>
              <a:gd name="T6" fmla="*/ 0 w 6350"/>
              <a:gd name="T7" fmla="*/ 0 h 8255"/>
              <a:gd name="T8" fmla="*/ 6350 w 6350"/>
              <a:gd name="T9" fmla="*/ 8255 h 8255"/>
            </a:gdLst>
            <a:ahLst/>
            <a:cxnLst>
              <a:cxn ang="T4">
                <a:pos x="T0" y="T1"/>
              </a:cxn>
              <a:cxn ang="T5">
                <a:pos x="T2" y="T3"/>
              </a:cxn>
            </a:cxnLst>
            <a:rect l="T6" t="T7" r="T8" b="T9"/>
            <a:pathLst>
              <a:path w="6350" h="8255">
                <a:moveTo>
                  <a:pt x="0" y="3968"/>
                </a:moveTo>
                <a:lnTo>
                  <a:pt x="6350" y="3968"/>
                </a:lnTo>
              </a:path>
            </a:pathLst>
          </a:custGeom>
          <a:noFill/>
          <a:ln w="9207">
            <a:solidFill>
              <a:srgbClr val="1F1A17"/>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s-ES"/>
          </a:p>
        </p:txBody>
      </p:sp>
      <p:sp>
        <p:nvSpPr>
          <p:cNvPr id="69662" name="object 30"/>
          <p:cNvSpPr>
            <a:spLocks/>
          </p:cNvSpPr>
          <p:nvPr/>
        </p:nvSpPr>
        <p:spPr bwMode="auto">
          <a:xfrm>
            <a:off x="5606763" y="1420346"/>
            <a:ext cx="7215" cy="5603"/>
          </a:xfrm>
          <a:custGeom>
            <a:avLst/>
            <a:gdLst>
              <a:gd name="T0" fmla="*/ 0 w 8254"/>
              <a:gd name="T1" fmla="*/ 3175 h 6350"/>
              <a:gd name="T2" fmla="*/ 4587 w 8254"/>
              <a:gd name="T3" fmla="*/ 3175 h 6350"/>
              <a:gd name="T4" fmla="*/ 0 60000 65536"/>
              <a:gd name="T5" fmla="*/ 0 60000 65536"/>
              <a:gd name="T6" fmla="*/ 0 w 8254"/>
              <a:gd name="T7" fmla="*/ 0 h 6350"/>
              <a:gd name="T8" fmla="*/ 8254 w 8254"/>
              <a:gd name="T9" fmla="*/ 6350 h 6350"/>
            </a:gdLst>
            <a:ahLst/>
            <a:cxnLst>
              <a:cxn ang="T4">
                <a:pos x="T0" y="T1"/>
              </a:cxn>
              <a:cxn ang="T5">
                <a:pos x="T2" y="T3"/>
              </a:cxn>
            </a:cxnLst>
            <a:rect l="T6" t="T7" r="T8" b="T9"/>
            <a:pathLst>
              <a:path w="8254" h="6350">
                <a:moveTo>
                  <a:pt x="0" y="3175"/>
                </a:moveTo>
                <a:lnTo>
                  <a:pt x="7937" y="3175"/>
                </a:lnTo>
              </a:path>
            </a:pathLst>
          </a:custGeom>
          <a:noFill/>
          <a:ln w="7620">
            <a:solidFill>
              <a:srgbClr val="1F1A17"/>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s-ES"/>
          </a:p>
        </p:txBody>
      </p:sp>
      <p:sp>
        <p:nvSpPr>
          <p:cNvPr id="69663" name="object 31"/>
          <p:cNvSpPr>
            <a:spLocks/>
          </p:cNvSpPr>
          <p:nvPr/>
        </p:nvSpPr>
        <p:spPr bwMode="auto">
          <a:xfrm>
            <a:off x="2905125" y="3723155"/>
            <a:ext cx="15875" cy="21011"/>
          </a:xfrm>
          <a:custGeom>
            <a:avLst/>
            <a:gdLst>
              <a:gd name="T0" fmla="*/ 7399 w 17780"/>
              <a:gd name="T1" fmla="*/ 0 h 24129"/>
              <a:gd name="T2" fmla="*/ 0 w 17780"/>
              <a:gd name="T3" fmla="*/ 7921 h 24129"/>
              <a:gd name="T4" fmla="*/ 13563 w 17780"/>
              <a:gd name="T5" fmla="*/ 19798 h 24129"/>
              <a:gd name="T6" fmla="*/ 13563 w 17780"/>
              <a:gd name="T7" fmla="*/ 3959 h 24129"/>
              <a:gd name="T8" fmla="*/ 7399 w 17780"/>
              <a:gd name="T9" fmla="*/ 0 h 24129"/>
              <a:gd name="T10" fmla="*/ 0 60000 65536"/>
              <a:gd name="T11" fmla="*/ 0 60000 65536"/>
              <a:gd name="T12" fmla="*/ 0 60000 65536"/>
              <a:gd name="T13" fmla="*/ 0 60000 65536"/>
              <a:gd name="T14" fmla="*/ 0 60000 65536"/>
              <a:gd name="T15" fmla="*/ 0 w 17780"/>
              <a:gd name="T16" fmla="*/ 0 h 24129"/>
              <a:gd name="T17" fmla="*/ 17780 w 17780"/>
              <a:gd name="T18" fmla="*/ 24129 h 24129"/>
            </a:gdLst>
            <a:ahLst/>
            <a:cxnLst>
              <a:cxn ang="T10">
                <a:pos x="T0" y="T1"/>
              </a:cxn>
              <a:cxn ang="T11">
                <a:pos x="T2" y="T3"/>
              </a:cxn>
              <a:cxn ang="T12">
                <a:pos x="T4" y="T5"/>
              </a:cxn>
              <a:cxn ang="T13">
                <a:pos x="T6" y="T7"/>
              </a:cxn>
              <a:cxn ang="T14">
                <a:pos x="T8" y="T9"/>
              </a:cxn>
            </a:cxnLst>
            <a:rect l="T15" t="T16" r="T17" b="T18"/>
            <a:pathLst>
              <a:path w="17780" h="24129">
                <a:moveTo>
                  <a:pt x="9525" y="0"/>
                </a:moveTo>
                <a:lnTo>
                  <a:pt x="0" y="9525"/>
                </a:lnTo>
                <a:lnTo>
                  <a:pt x="17462" y="23812"/>
                </a:lnTo>
                <a:lnTo>
                  <a:pt x="17462" y="4762"/>
                </a:lnTo>
                <a:lnTo>
                  <a:pt x="9525" y="0"/>
                </a:lnTo>
                <a:close/>
              </a:path>
            </a:pathLst>
          </a:custGeom>
          <a:solidFill>
            <a:srgbClr val="A8A8A7"/>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s-ES"/>
          </a:p>
        </p:txBody>
      </p:sp>
      <p:sp>
        <p:nvSpPr>
          <p:cNvPr id="69664" name="object 32"/>
          <p:cNvSpPr>
            <a:spLocks/>
          </p:cNvSpPr>
          <p:nvPr/>
        </p:nvSpPr>
        <p:spPr bwMode="auto">
          <a:xfrm>
            <a:off x="1958398" y="2214563"/>
            <a:ext cx="852920" cy="58831"/>
          </a:xfrm>
          <a:custGeom>
            <a:avLst/>
            <a:gdLst>
              <a:gd name="T0" fmla="*/ 0 w 938530"/>
              <a:gd name="T1" fmla="*/ 0 h 66039"/>
              <a:gd name="T2" fmla="*/ 933921 w 938530"/>
              <a:gd name="T3" fmla="*/ 74826 h 66039"/>
              <a:gd name="T4" fmla="*/ 0 60000 65536"/>
              <a:gd name="T5" fmla="*/ 0 60000 65536"/>
              <a:gd name="T6" fmla="*/ 0 w 938530"/>
              <a:gd name="T7" fmla="*/ 0 h 66039"/>
              <a:gd name="T8" fmla="*/ 938530 w 938530"/>
              <a:gd name="T9" fmla="*/ 66039 h 66039"/>
            </a:gdLst>
            <a:ahLst/>
            <a:cxnLst>
              <a:cxn ang="T4">
                <a:pos x="T0" y="T1"/>
              </a:cxn>
              <a:cxn ang="T5">
                <a:pos x="T2" y="T3"/>
              </a:cxn>
            </a:cxnLst>
            <a:rect l="T6" t="T7" r="T8" b="T9"/>
            <a:pathLst>
              <a:path w="938530" h="66039">
                <a:moveTo>
                  <a:pt x="0" y="0"/>
                </a:moveTo>
                <a:lnTo>
                  <a:pt x="938364" y="65430"/>
                </a:lnTo>
              </a:path>
            </a:pathLst>
          </a:cu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s-ES"/>
          </a:p>
        </p:txBody>
      </p:sp>
      <p:sp>
        <p:nvSpPr>
          <p:cNvPr id="69665" name="object 33"/>
          <p:cNvSpPr>
            <a:spLocks/>
          </p:cNvSpPr>
          <p:nvPr/>
        </p:nvSpPr>
        <p:spPr bwMode="auto">
          <a:xfrm>
            <a:off x="2796887" y="2238375"/>
            <a:ext cx="72159" cy="67235"/>
          </a:xfrm>
          <a:custGeom>
            <a:avLst/>
            <a:gdLst>
              <a:gd name="T0" fmla="*/ 5941 w 78739"/>
              <a:gd name="T1" fmla="*/ 0 h 76200"/>
              <a:gd name="T2" fmla="*/ 0 w 78739"/>
              <a:gd name="T3" fmla="*/ 76009 h 76200"/>
              <a:gd name="T4" fmla="*/ 88056 w 78739"/>
              <a:gd name="T5" fmla="*/ 43307 h 76200"/>
              <a:gd name="T6" fmla="*/ 5941 w 78739"/>
              <a:gd name="T7" fmla="*/ 0 h 76200"/>
              <a:gd name="T8" fmla="*/ 0 60000 65536"/>
              <a:gd name="T9" fmla="*/ 0 60000 65536"/>
              <a:gd name="T10" fmla="*/ 0 60000 65536"/>
              <a:gd name="T11" fmla="*/ 0 60000 65536"/>
              <a:gd name="T12" fmla="*/ 0 w 78739"/>
              <a:gd name="T13" fmla="*/ 0 h 76200"/>
              <a:gd name="T14" fmla="*/ 78739 w 78739"/>
              <a:gd name="T15" fmla="*/ 76200 h 76200"/>
            </a:gdLst>
            <a:ahLst/>
            <a:cxnLst>
              <a:cxn ang="T8">
                <a:pos x="T0" y="T1"/>
              </a:cxn>
              <a:cxn ang="T9">
                <a:pos x="T2" y="T3"/>
              </a:cxn>
              <a:cxn ang="T10">
                <a:pos x="T4" y="T5"/>
              </a:cxn>
              <a:cxn ang="T11">
                <a:pos x="T6" y="T7"/>
              </a:cxn>
            </a:cxnLst>
            <a:rect l="T12" t="T13" r="T14" b="T15"/>
            <a:pathLst>
              <a:path w="78739" h="76200">
                <a:moveTo>
                  <a:pt x="5308" y="0"/>
                </a:moveTo>
                <a:lnTo>
                  <a:pt x="0" y="76009"/>
                </a:lnTo>
                <a:lnTo>
                  <a:pt x="78676" y="43307"/>
                </a:lnTo>
                <a:lnTo>
                  <a:pt x="5308"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s-ES"/>
          </a:p>
        </p:txBody>
      </p:sp>
      <p:sp>
        <p:nvSpPr>
          <p:cNvPr id="69666" name="object 34"/>
          <p:cNvSpPr>
            <a:spLocks/>
          </p:cNvSpPr>
          <p:nvPr/>
        </p:nvSpPr>
        <p:spPr bwMode="auto">
          <a:xfrm>
            <a:off x="2277341" y="2976563"/>
            <a:ext cx="1643785" cy="184897"/>
          </a:xfrm>
          <a:custGeom>
            <a:avLst/>
            <a:gdLst>
              <a:gd name="T0" fmla="*/ 1795316 w 1809114"/>
              <a:gd name="T1" fmla="*/ 0 h 208914"/>
              <a:gd name="T2" fmla="*/ 0 w 1809114"/>
              <a:gd name="T3" fmla="*/ 217694 h 208914"/>
              <a:gd name="T4" fmla="*/ 0 60000 65536"/>
              <a:gd name="T5" fmla="*/ 0 60000 65536"/>
              <a:gd name="T6" fmla="*/ 0 w 1809114"/>
              <a:gd name="T7" fmla="*/ 0 h 208914"/>
              <a:gd name="T8" fmla="*/ 1809114 w 1809114"/>
              <a:gd name="T9" fmla="*/ 208914 h 208914"/>
            </a:gdLst>
            <a:ahLst/>
            <a:cxnLst>
              <a:cxn ang="T4">
                <a:pos x="T0" y="T1"/>
              </a:cxn>
              <a:cxn ang="T5">
                <a:pos x="T2" y="T3"/>
              </a:cxn>
            </a:cxnLst>
            <a:rect l="T6" t="T7" r="T8" b="T9"/>
            <a:pathLst>
              <a:path w="1809114" h="208914">
                <a:moveTo>
                  <a:pt x="1808581" y="0"/>
                </a:moveTo>
                <a:lnTo>
                  <a:pt x="0" y="208622"/>
                </a:lnTo>
              </a:path>
            </a:pathLst>
          </a:cu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s-ES"/>
          </a:p>
        </p:txBody>
      </p:sp>
      <p:sp>
        <p:nvSpPr>
          <p:cNvPr id="69667" name="object 35"/>
          <p:cNvSpPr>
            <a:spLocks/>
          </p:cNvSpPr>
          <p:nvPr/>
        </p:nvSpPr>
        <p:spPr bwMode="auto">
          <a:xfrm>
            <a:off x="2219614" y="3126441"/>
            <a:ext cx="73603" cy="67235"/>
          </a:xfrm>
          <a:custGeom>
            <a:avLst/>
            <a:gdLst>
              <a:gd name="T0" fmla="*/ 75389 w 80644"/>
              <a:gd name="T1" fmla="*/ 0 h 76200"/>
              <a:gd name="T2" fmla="*/ 0 w 80644"/>
              <a:gd name="T3" fmla="*/ 46583 h 76200"/>
              <a:gd name="T4" fmla="*/ 84623 w 80644"/>
              <a:gd name="T5" fmla="*/ 75692 h 76200"/>
              <a:gd name="T6" fmla="*/ 75389 w 80644"/>
              <a:gd name="T7" fmla="*/ 0 h 76200"/>
              <a:gd name="T8" fmla="*/ 0 60000 65536"/>
              <a:gd name="T9" fmla="*/ 0 60000 65536"/>
              <a:gd name="T10" fmla="*/ 0 60000 65536"/>
              <a:gd name="T11" fmla="*/ 0 60000 65536"/>
              <a:gd name="T12" fmla="*/ 0 w 80644"/>
              <a:gd name="T13" fmla="*/ 0 h 76200"/>
              <a:gd name="T14" fmla="*/ 80644 w 80644"/>
              <a:gd name="T15" fmla="*/ 76200 h 76200"/>
            </a:gdLst>
            <a:ahLst/>
            <a:cxnLst>
              <a:cxn ang="T8">
                <a:pos x="T0" y="T1"/>
              </a:cxn>
              <a:cxn ang="T9">
                <a:pos x="T2" y="T3"/>
              </a:cxn>
              <a:cxn ang="T10">
                <a:pos x="T4" y="T5"/>
              </a:cxn>
              <a:cxn ang="T11">
                <a:pos x="T6" y="T7"/>
              </a:cxn>
            </a:cxnLst>
            <a:rect l="T12" t="T13" r="T14" b="T15"/>
            <a:pathLst>
              <a:path w="80644" h="76200">
                <a:moveTo>
                  <a:pt x="71335" y="0"/>
                </a:moveTo>
                <a:lnTo>
                  <a:pt x="0" y="46583"/>
                </a:lnTo>
                <a:lnTo>
                  <a:pt x="80073" y="75692"/>
                </a:lnTo>
                <a:lnTo>
                  <a:pt x="7133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s-ES"/>
          </a:p>
        </p:txBody>
      </p:sp>
      <p:sp>
        <p:nvSpPr>
          <p:cNvPr id="69668" name="object 36"/>
          <p:cNvSpPr>
            <a:spLocks/>
          </p:cNvSpPr>
          <p:nvPr/>
        </p:nvSpPr>
        <p:spPr bwMode="auto">
          <a:xfrm>
            <a:off x="2219614" y="3866029"/>
            <a:ext cx="1444625" cy="425824"/>
          </a:xfrm>
          <a:custGeom>
            <a:avLst/>
            <a:gdLst>
              <a:gd name="T0" fmla="*/ 0 w 1588770"/>
              <a:gd name="T1" fmla="*/ 0 h 483235"/>
              <a:gd name="T2" fmla="*/ 1593112 w 1588770"/>
              <a:gd name="T3" fmla="*/ 474358 h 483235"/>
              <a:gd name="T4" fmla="*/ 0 60000 65536"/>
              <a:gd name="T5" fmla="*/ 0 60000 65536"/>
              <a:gd name="T6" fmla="*/ 0 w 1588770"/>
              <a:gd name="T7" fmla="*/ 0 h 483235"/>
              <a:gd name="T8" fmla="*/ 1588770 w 1588770"/>
              <a:gd name="T9" fmla="*/ 483235 h 483235"/>
            </a:gdLst>
            <a:ahLst/>
            <a:cxnLst>
              <a:cxn ang="T4">
                <a:pos x="T0" y="T1"/>
              </a:cxn>
              <a:cxn ang="T5">
                <a:pos x="T2" y="T3"/>
              </a:cxn>
            </a:cxnLst>
            <a:rect l="T6" t="T7" r="T8" b="T9"/>
            <a:pathLst>
              <a:path w="1588770" h="483235">
                <a:moveTo>
                  <a:pt x="0" y="0"/>
                </a:moveTo>
                <a:lnTo>
                  <a:pt x="1588655" y="483171"/>
                </a:lnTo>
              </a:path>
            </a:pathLst>
          </a:cu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s-ES"/>
          </a:p>
        </p:txBody>
      </p:sp>
      <p:sp>
        <p:nvSpPr>
          <p:cNvPr id="69669" name="object 37"/>
          <p:cNvSpPr>
            <a:spLocks/>
          </p:cNvSpPr>
          <p:nvPr/>
        </p:nvSpPr>
        <p:spPr bwMode="auto">
          <a:xfrm>
            <a:off x="3642591" y="4256835"/>
            <a:ext cx="76489" cy="64434"/>
          </a:xfrm>
          <a:custGeom>
            <a:avLst/>
            <a:gdLst>
              <a:gd name="T0" fmla="*/ 21040 w 84454"/>
              <a:gd name="T1" fmla="*/ 0 h 73025"/>
              <a:gd name="T2" fmla="*/ 0 w 84454"/>
              <a:gd name="T3" fmla="*/ 72898 h 73025"/>
              <a:gd name="T4" fmla="*/ 79691 w 84454"/>
              <a:gd name="T5" fmla="*/ 58623 h 73025"/>
              <a:gd name="T6" fmla="*/ 21040 w 84454"/>
              <a:gd name="T7" fmla="*/ 0 h 73025"/>
              <a:gd name="T8" fmla="*/ 0 60000 65536"/>
              <a:gd name="T9" fmla="*/ 0 60000 65536"/>
              <a:gd name="T10" fmla="*/ 0 60000 65536"/>
              <a:gd name="T11" fmla="*/ 0 60000 65536"/>
              <a:gd name="T12" fmla="*/ 0 w 84454"/>
              <a:gd name="T13" fmla="*/ 0 h 73025"/>
              <a:gd name="T14" fmla="*/ 84454 w 84454"/>
              <a:gd name="T15" fmla="*/ 73025 h 73025"/>
            </a:gdLst>
            <a:ahLst/>
            <a:cxnLst>
              <a:cxn ang="T8">
                <a:pos x="T0" y="T1"/>
              </a:cxn>
              <a:cxn ang="T9">
                <a:pos x="T2" y="T3"/>
              </a:cxn>
              <a:cxn ang="T10">
                <a:pos x="T4" y="T5"/>
              </a:cxn>
              <a:cxn ang="T11">
                <a:pos x="T6" y="T7"/>
              </a:cxn>
            </a:cxnLst>
            <a:rect l="T12" t="T13" r="T14" b="T15"/>
            <a:pathLst>
              <a:path w="84454" h="73025">
                <a:moveTo>
                  <a:pt x="22174" y="0"/>
                </a:moveTo>
                <a:lnTo>
                  <a:pt x="0" y="72898"/>
                </a:lnTo>
                <a:lnTo>
                  <a:pt x="83985" y="58623"/>
                </a:lnTo>
                <a:lnTo>
                  <a:pt x="22174"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s-ES"/>
          </a:p>
        </p:txBody>
      </p:sp>
      <p:sp>
        <p:nvSpPr>
          <p:cNvPr id="69670" name="object 38"/>
          <p:cNvSpPr>
            <a:spLocks/>
          </p:cNvSpPr>
          <p:nvPr/>
        </p:nvSpPr>
        <p:spPr bwMode="auto">
          <a:xfrm>
            <a:off x="2531341" y="4563596"/>
            <a:ext cx="1187739" cy="303960"/>
          </a:xfrm>
          <a:custGeom>
            <a:avLst/>
            <a:gdLst>
              <a:gd name="T0" fmla="*/ 1293773 w 1307464"/>
              <a:gd name="T1" fmla="*/ 0 h 344804"/>
              <a:gd name="T2" fmla="*/ 0 w 1307464"/>
              <a:gd name="T3" fmla="*/ 339805 h 344804"/>
              <a:gd name="T4" fmla="*/ 0 60000 65536"/>
              <a:gd name="T5" fmla="*/ 0 60000 65536"/>
              <a:gd name="T6" fmla="*/ 0 w 1307464"/>
              <a:gd name="T7" fmla="*/ 0 h 344804"/>
              <a:gd name="T8" fmla="*/ 1307464 w 1307464"/>
              <a:gd name="T9" fmla="*/ 344804 h 344804"/>
            </a:gdLst>
            <a:ahLst/>
            <a:cxnLst>
              <a:cxn ang="T4">
                <a:pos x="T0" y="T1"/>
              </a:cxn>
              <a:cxn ang="T5">
                <a:pos x="T2" y="T3"/>
              </a:cxn>
            </a:cxnLst>
            <a:rect l="T6" t="T7" r="T8" b="T9"/>
            <a:pathLst>
              <a:path w="1307464" h="344804">
                <a:moveTo>
                  <a:pt x="1307020" y="0"/>
                </a:moveTo>
                <a:lnTo>
                  <a:pt x="0" y="344195"/>
                </a:lnTo>
              </a:path>
            </a:pathLst>
          </a:cu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s-ES"/>
          </a:p>
        </p:txBody>
      </p:sp>
      <p:sp>
        <p:nvSpPr>
          <p:cNvPr id="69671" name="object 39"/>
          <p:cNvSpPr>
            <a:spLocks/>
          </p:cNvSpPr>
          <p:nvPr/>
        </p:nvSpPr>
        <p:spPr bwMode="auto">
          <a:xfrm>
            <a:off x="2475058" y="4832537"/>
            <a:ext cx="76488" cy="64434"/>
          </a:xfrm>
          <a:custGeom>
            <a:avLst/>
            <a:gdLst>
              <a:gd name="T0" fmla="*/ 67465 w 83819"/>
              <a:gd name="T1" fmla="*/ 0 h 74295"/>
              <a:gd name="T2" fmla="*/ 0 w 83819"/>
              <a:gd name="T3" fmla="*/ 44186 h 74295"/>
              <a:gd name="T4" fmla="*/ 87928 w 83819"/>
              <a:gd name="T5" fmla="*/ 57881 h 74295"/>
              <a:gd name="T6" fmla="*/ 67465 w 83819"/>
              <a:gd name="T7" fmla="*/ 0 h 74295"/>
              <a:gd name="T8" fmla="*/ 0 60000 65536"/>
              <a:gd name="T9" fmla="*/ 0 60000 65536"/>
              <a:gd name="T10" fmla="*/ 0 60000 65536"/>
              <a:gd name="T11" fmla="*/ 0 60000 65536"/>
              <a:gd name="T12" fmla="*/ 0 w 83819"/>
              <a:gd name="T13" fmla="*/ 0 h 74295"/>
              <a:gd name="T14" fmla="*/ 83819 w 83819"/>
              <a:gd name="T15" fmla="*/ 74295 h 74295"/>
            </a:gdLst>
            <a:ahLst/>
            <a:cxnLst>
              <a:cxn ang="T8">
                <a:pos x="T0" y="T1"/>
              </a:cxn>
              <a:cxn ang="T9">
                <a:pos x="T2" y="T3"/>
              </a:cxn>
              <a:cxn ang="T10">
                <a:pos x="T4" y="T5"/>
              </a:cxn>
              <a:cxn ang="T11">
                <a:pos x="T6" y="T7"/>
              </a:cxn>
            </a:cxnLst>
            <a:rect l="T12" t="T13" r="T14" b="T15"/>
            <a:pathLst>
              <a:path w="83819" h="74295">
                <a:moveTo>
                  <a:pt x="63982" y="0"/>
                </a:moveTo>
                <a:lnTo>
                  <a:pt x="0" y="56248"/>
                </a:lnTo>
                <a:lnTo>
                  <a:pt x="83388" y="73685"/>
                </a:lnTo>
                <a:lnTo>
                  <a:pt x="6398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s-ES"/>
          </a:p>
        </p:txBody>
      </p:sp>
      <p:sp>
        <p:nvSpPr>
          <p:cNvPr id="69672" name="object 40"/>
          <p:cNvSpPr>
            <a:spLocks/>
          </p:cNvSpPr>
          <p:nvPr/>
        </p:nvSpPr>
        <p:spPr bwMode="auto">
          <a:xfrm>
            <a:off x="2547217" y="5136497"/>
            <a:ext cx="1122795" cy="302559"/>
          </a:xfrm>
          <a:custGeom>
            <a:avLst/>
            <a:gdLst>
              <a:gd name="T0" fmla="*/ 0 w 1234439"/>
              <a:gd name="T1" fmla="*/ 0 h 343535"/>
              <a:gd name="T2" fmla="*/ 1243158 w 1234439"/>
              <a:gd name="T3" fmla="*/ 334565 h 343535"/>
              <a:gd name="T4" fmla="*/ 0 60000 65536"/>
              <a:gd name="T5" fmla="*/ 0 60000 65536"/>
              <a:gd name="T6" fmla="*/ 0 w 1234439"/>
              <a:gd name="T7" fmla="*/ 0 h 343535"/>
              <a:gd name="T8" fmla="*/ 1234439 w 1234439"/>
              <a:gd name="T9" fmla="*/ 343535 h 343535"/>
            </a:gdLst>
            <a:ahLst/>
            <a:cxnLst>
              <a:cxn ang="T4">
                <a:pos x="T0" y="T1"/>
              </a:cxn>
              <a:cxn ang="T5">
                <a:pos x="T2" y="T3"/>
              </a:cxn>
            </a:cxnLst>
            <a:rect l="T6" t="T7" r="T8" b="T9"/>
            <a:pathLst>
              <a:path w="1234439" h="343535">
                <a:moveTo>
                  <a:pt x="0" y="0"/>
                </a:moveTo>
                <a:lnTo>
                  <a:pt x="1234224" y="343344"/>
                </a:lnTo>
              </a:path>
            </a:pathLst>
          </a:custGeom>
          <a:noFill/>
          <a:ln w="9525">
            <a:solidFill>
              <a:srgbClr val="FFAD8F"/>
            </a:solidFill>
            <a:prstDash val="lgDash"/>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s-ES"/>
          </a:p>
        </p:txBody>
      </p:sp>
      <p:sp>
        <p:nvSpPr>
          <p:cNvPr id="69673" name="object 41"/>
          <p:cNvSpPr>
            <a:spLocks/>
          </p:cNvSpPr>
          <p:nvPr/>
        </p:nvSpPr>
        <p:spPr bwMode="auto">
          <a:xfrm>
            <a:off x="3648364" y="5404037"/>
            <a:ext cx="76489" cy="64434"/>
          </a:xfrm>
          <a:custGeom>
            <a:avLst/>
            <a:gdLst>
              <a:gd name="T0" fmla="*/ 21532 w 83820"/>
              <a:gd name="T1" fmla="*/ 0 h 73660"/>
              <a:gd name="T2" fmla="*/ 0 w 83820"/>
              <a:gd name="T3" fmla="*/ 65027 h 73660"/>
              <a:gd name="T4" fmla="*/ 88168 w 83820"/>
              <a:gd name="T5" fmla="*/ 50612 h 73660"/>
              <a:gd name="T6" fmla="*/ 21532 w 83820"/>
              <a:gd name="T7" fmla="*/ 0 h 73660"/>
              <a:gd name="T8" fmla="*/ 0 60000 65536"/>
              <a:gd name="T9" fmla="*/ 0 60000 65536"/>
              <a:gd name="T10" fmla="*/ 0 60000 65536"/>
              <a:gd name="T11" fmla="*/ 0 60000 65536"/>
              <a:gd name="T12" fmla="*/ 0 w 83820"/>
              <a:gd name="T13" fmla="*/ 0 h 73660"/>
              <a:gd name="T14" fmla="*/ 83820 w 83820"/>
              <a:gd name="T15" fmla="*/ 73660 h 73660"/>
            </a:gdLst>
            <a:ahLst/>
            <a:cxnLst>
              <a:cxn ang="T8">
                <a:pos x="T0" y="T1"/>
              </a:cxn>
              <a:cxn ang="T9">
                <a:pos x="T2" y="T3"/>
              </a:cxn>
              <a:cxn ang="T10">
                <a:pos x="T4" y="T5"/>
              </a:cxn>
              <a:cxn ang="T11">
                <a:pos x="T6" y="T7"/>
              </a:cxn>
            </a:cxnLst>
            <a:rect l="T12" t="T13" r="T14" b="T15"/>
            <a:pathLst>
              <a:path w="83820" h="73660">
                <a:moveTo>
                  <a:pt x="20421" y="0"/>
                </a:moveTo>
                <a:lnTo>
                  <a:pt x="0" y="73405"/>
                </a:lnTo>
                <a:lnTo>
                  <a:pt x="83616" y="57137"/>
                </a:lnTo>
                <a:lnTo>
                  <a:pt x="20421" y="0"/>
                </a:lnTo>
                <a:close/>
              </a:path>
            </a:pathLst>
          </a:custGeom>
          <a:solidFill>
            <a:srgbClr val="FFAD8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s-ES"/>
          </a:p>
        </p:txBody>
      </p:sp>
      <p:sp>
        <p:nvSpPr>
          <p:cNvPr id="69674" name="object 42"/>
          <p:cNvSpPr>
            <a:spLocks/>
          </p:cNvSpPr>
          <p:nvPr/>
        </p:nvSpPr>
        <p:spPr bwMode="auto">
          <a:xfrm>
            <a:off x="3326535" y="2403662"/>
            <a:ext cx="609023" cy="411816"/>
          </a:xfrm>
          <a:custGeom>
            <a:avLst/>
            <a:gdLst>
              <a:gd name="T0" fmla="*/ 0 w 669289"/>
              <a:gd name="T1" fmla="*/ 0 h 467360"/>
              <a:gd name="T2" fmla="*/ 677617 w 669289"/>
              <a:gd name="T3" fmla="*/ 458088 h 467360"/>
              <a:gd name="T4" fmla="*/ 0 60000 65536"/>
              <a:gd name="T5" fmla="*/ 0 60000 65536"/>
              <a:gd name="T6" fmla="*/ 0 w 669289"/>
              <a:gd name="T7" fmla="*/ 0 h 467360"/>
              <a:gd name="T8" fmla="*/ 669289 w 669289"/>
              <a:gd name="T9" fmla="*/ 467360 h 467360"/>
            </a:gdLst>
            <a:ahLst/>
            <a:cxnLst>
              <a:cxn ang="T4">
                <a:pos x="T0" y="T1"/>
              </a:cxn>
              <a:cxn ang="T5">
                <a:pos x="T2" y="T3"/>
              </a:cxn>
            </a:cxnLst>
            <a:rect l="T6" t="T7" r="T8" b="T9"/>
            <a:pathLst>
              <a:path w="669289" h="467360">
                <a:moveTo>
                  <a:pt x="0" y="0"/>
                </a:moveTo>
                <a:lnTo>
                  <a:pt x="668667" y="466890"/>
                </a:lnTo>
              </a:path>
            </a:pathLst>
          </a:cu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s-ES"/>
          </a:p>
        </p:txBody>
      </p:sp>
      <p:sp>
        <p:nvSpPr>
          <p:cNvPr id="69675" name="object 43"/>
          <p:cNvSpPr>
            <a:spLocks/>
          </p:cNvSpPr>
          <p:nvPr/>
        </p:nvSpPr>
        <p:spPr bwMode="auto">
          <a:xfrm>
            <a:off x="3905250" y="2781861"/>
            <a:ext cx="76489" cy="65835"/>
          </a:xfrm>
          <a:custGeom>
            <a:avLst/>
            <a:gdLst>
              <a:gd name="T0" fmla="*/ 41394 w 84454"/>
              <a:gd name="T1" fmla="*/ 0 h 74930"/>
              <a:gd name="T2" fmla="*/ 0 w 84454"/>
              <a:gd name="T3" fmla="*/ 58872 h 74930"/>
              <a:gd name="T4" fmla="*/ 79979 w 84454"/>
              <a:gd name="T5" fmla="*/ 70552 h 74930"/>
              <a:gd name="T6" fmla="*/ 41394 w 84454"/>
              <a:gd name="T7" fmla="*/ 0 h 74930"/>
              <a:gd name="T8" fmla="*/ 0 60000 65536"/>
              <a:gd name="T9" fmla="*/ 0 60000 65536"/>
              <a:gd name="T10" fmla="*/ 0 60000 65536"/>
              <a:gd name="T11" fmla="*/ 0 60000 65536"/>
              <a:gd name="T12" fmla="*/ 0 w 84454"/>
              <a:gd name="T13" fmla="*/ 0 h 74930"/>
              <a:gd name="T14" fmla="*/ 84454 w 84454"/>
              <a:gd name="T15" fmla="*/ 74930 h 74930"/>
            </a:gdLst>
            <a:ahLst/>
            <a:cxnLst>
              <a:cxn ang="T8">
                <a:pos x="T0" y="T1"/>
              </a:cxn>
              <a:cxn ang="T9">
                <a:pos x="T2" y="T3"/>
              </a:cxn>
              <a:cxn ang="T10">
                <a:pos x="T4" y="T5"/>
              </a:cxn>
              <a:cxn ang="T11">
                <a:pos x="T6" y="T7"/>
              </a:cxn>
            </a:cxnLst>
            <a:rect l="T12" t="T13" r="T14" b="T15"/>
            <a:pathLst>
              <a:path w="84454" h="74930">
                <a:moveTo>
                  <a:pt x="43624" y="0"/>
                </a:moveTo>
                <a:lnTo>
                  <a:pt x="0" y="62471"/>
                </a:lnTo>
                <a:lnTo>
                  <a:pt x="84289" y="74866"/>
                </a:lnTo>
                <a:lnTo>
                  <a:pt x="43624"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s-ES"/>
          </a:p>
        </p:txBody>
      </p:sp>
      <p:sp>
        <p:nvSpPr>
          <p:cNvPr id="69676" name="object 44"/>
          <p:cNvSpPr>
            <a:spLocks noChangeArrowheads="1"/>
          </p:cNvSpPr>
          <p:nvPr/>
        </p:nvSpPr>
        <p:spPr bwMode="auto">
          <a:xfrm>
            <a:off x="3791239" y="5199530"/>
            <a:ext cx="796636" cy="798419"/>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s-ES" altLang="es-ES" sz="1600"/>
          </a:p>
        </p:txBody>
      </p:sp>
      <p:sp>
        <p:nvSpPr>
          <p:cNvPr id="69677" name="object 45"/>
          <p:cNvSpPr>
            <a:spLocks noChangeArrowheads="1"/>
          </p:cNvSpPr>
          <p:nvPr/>
        </p:nvSpPr>
        <p:spPr bwMode="auto">
          <a:xfrm>
            <a:off x="1368136" y="4691063"/>
            <a:ext cx="1039091" cy="571500"/>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s-ES" altLang="es-ES" sz="1600"/>
          </a:p>
        </p:txBody>
      </p:sp>
      <p:sp>
        <p:nvSpPr>
          <p:cNvPr id="69678" name="object 46"/>
          <p:cNvSpPr>
            <a:spLocks noChangeArrowheads="1"/>
          </p:cNvSpPr>
          <p:nvPr/>
        </p:nvSpPr>
        <p:spPr bwMode="auto">
          <a:xfrm>
            <a:off x="1368136" y="3102630"/>
            <a:ext cx="658091" cy="781610"/>
          </a:xfrm>
          <a:prstGeom prst="rect">
            <a:avLst/>
          </a:prstGeom>
          <a:blipFill dpi="0" rotWithShape="1">
            <a:blip r:embed="rId5"/>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s-ES" altLang="es-ES" sz="1600"/>
          </a:p>
        </p:txBody>
      </p:sp>
      <p:sp>
        <p:nvSpPr>
          <p:cNvPr id="69679" name="object 47"/>
          <p:cNvSpPr>
            <a:spLocks noChangeArrowheads="1"/>
          </p:cNvSpPr>
          <p:nvPr/>
        </p:nvSpPr>
        <p:spPr bwMode="auto">
          <a:xfrm>
            <a:off x="1171864" y="1959629"/>
            <a:ext cx="692727" cy="638735"/>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s-ES" altLang="es-ES" sz="1600"/>
          </a:p>
        </p:txBody>
      </p:sp>
      <p:sp>
        <p:nvSpPr>
          <p:cNvPr id="69680" name="object 48"/>
          <p:cNvSpPr>
            <a:spLocks noChangeArrowheads="1"/>
          </p:cNvSpPr>
          <p:nvPr/>
        </p:nvSpPr>
        <p:spPr bwMode="auto">
          <a:xfrm>
            <a:off x="4052455" y="2595563"/>
            <a:ext cx="848591" cy="663949"/>
          </a:xfrm>
          <a:prstGeom prst="rect">
            <a:avLst/>
          </a:prstGeom>
          <a:blipFill dpi="0" rotWithShape="1">
            <a:blip r:embed="rId7"/>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s-ES" altLang="es-ES" sz="1600"/>
          </a:p>
        </p:txBody>
      </p:sp>
      <p:sp>
        <p:nvSpPr>
          <p:cNvPr id="69681" name="object 49"/>
          <p:cNvSpPr>
            <a:spLocks noChangeArrowheads="1"/>
          </p:cNvSpPr>
          <p:nvPr/>
        </p:nvSpPr>
        <p:spPr bwMode="auto">
          <a:xfrm>
            <a:off x="2944091" y="2124916"/>
            <a:ext cx="363682" cy="529478"/>
          </a:xfrm>
          <a:prstGeom prst="rect">
            <a:avLst/>
          </a:prstGeom>
          <a:blipFill dpi="0" rotWithShape="1">
            <a:blip r:embed="rId8"/>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s-ES" altLang="es-ES" sz="1600"/>
          </a:p>
        </p:txBody>
      </p:sp>
      <p:sp>
        <p:nvSpPr>
          <p:cNvPr id="69682" name="object 50"/>
          <p:cNvSpPr>
            <a:spLocks noChangeArrowheads="1"/>
          </p:cNvSpPr>
          <p:nvPr/>
        </p:nvSpPr>
        <p:spPr bwMode="auto">
          <a:xfrm>
            <a:off x="3791239" y="4183997"/>
            <a:ext cx="363682" cy="529478"/>
          </a:xfrm>
          <a:prstGeom prst="rect">
            <a:avLst/>
          </a:prstGeom>
          <a:blipFill dpi="0" rotWithShape="1">
            <a:blip r:embed="rId9"/>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s-ES" altLang="es-ES" sz="1600"/>
          </a:p>
        </p:txBody>
      </p:sp>
      <p:sp>
        <p:nvSpPr>
          <p:cNvPr id="69683" name="object 51"/>
          <p:cNvSpPr>
            <a:spLocks/>
          </p:cNvSpPr>
          <p:nvPr/>
        </p:nvSpPr>
        <p:spPr bwMode="auto">
          <a:xfrm>
            <a:off x="3326535" y="1603842"/>
            <a:ext cx="1330614" cy="672353"/>
          </a:xfrm>
          <a:custGeom>
            <a:avLst/>
            <a:gdLst>
              <a:gd name="T0" fmla="*/ 0 w 1463039"/>
              <a:gd name="T1" fmla="*/ 770215 h 761364"/>
              <a:gd name="T2" fmla="*/ 1471841 w 1463039"/>
              <a:gd name="T3" fmla="*/ 0 h 761364"/>
              <a:gd name="T4" fmla="*/ 0 60000 65536"/>
              <a:gd name="T5" fmla="*/ 0 60000 65536"/>
              <a:gd name="T6" fmla="*/ 0 w 1463039"/>
              <a:gd name="T7" fmla="*/ 0 h 761364"/>
              <a:gd name="T8" fmla="*/ 1463039 w 1463039"/>
              <a:gd name="T9" fmla="*/ 761364 h 761364"/>
            </a:gdLst>
            <a:ahLst/>
            <a:cxnLst>
              <a:cxn ang="T4">
                <a:pos x="T0" y="T1"/>
              </a:cxn>
              <a:cxn ang="T5">
                <a:pos x="T2" y="T3"/>
              </a:cxn>
            </a:cxnLst>
            <a:rect l="T6" t="T7" r="T8" b="T9"/>
            <a:pathLst>
              <a:path w="1463039" h="761364">
                <a:moveTo>
                  <a:pt x="0" y="761263"/>
                </a:moveTo>
                <a:lnTo>
                  <a:pt x="1462913" y="0"/>
                </a:lnTo>
              </a:path>
            </a:pathLst>
          </a:cu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s-ES"/>
          </a:p>
        </p:txBody>
      </p:sp>
      <p:sp>
        <p:nvSpPr>
          <p:cNvPr id="69684" name="object 52"/>
          <p:cNvSpPr>
            <a:spLocks/>
          </p:cNvSpPr>
          <p:nvPr/>
        </p:nvSpPr>
        <p:spPr bwMode="auto">
          <a:xfrm>
            <a:off x="4629728" y="1578629"/>
            <a:ext cx="77932" cy="61632"/>
          </a:xfrm>
          <a:custGeom>
            <a:avLst/>
            <a:gdLst>
              <a:gd name="T0" fmla="*/ 85178 w 85725"/>
              <a:gd name="T1" fmla="*/ 0 h 69214"/>
              <a:gd name="T2" fmla="*/ 0 w 85725"/>
              <a:gd name="T3" fmla="*/ 1573 h 69214"/>
              <a:gd name="T4" fmla="*/ 35178 w 85725"/>
              <a:gd name="T5" fmla="*/ 78395 h 69214"/>
              <a:gd name="T6" fmla="*/ 85178 w 85725"/>
              <a:gd name="T7" fmla="*/ 0 h 69214"/>
              <a:gd name="T8" fmla="*/ 0 60000 65536"/>
              <a:gd name="T9" fmla="*/ 0 60000 65536"/>
              <a:gd name="T10" fmla="*/ 0 60000 65536"/>
              <a:gd name="T11" fmla="*/ 0 60000 65536"/>
              <a:gd name="T12" fmla="*/ 0 w 85725"/>
              <a:gd name="T13" fmla="*/ 0 h 69214"/>
              <a:gd name="T14" fmla="*/ 85725 w 85725"/>
              <a:gd name="T15" fmla="*/ 69214 h 69214"/>
            </a:gdLst>
            <a:ahLst/>
            <a:cxnLst>
              <a:cxn ang="T8">
                <a:pos x="T0" y="T1"/>
              </a:cxn>
              <a:cxn ang="T9">
                <a:pos x="T2" y="T3"/>
              </a:cxn>
              <a:cxn ang="T10">
                <a:pos x="T4" y="T5"/>
              </a:cxn>
              <a:cxn ang="T11">
                <a:pos x="T6" y="T7"/>
              </a:cxn>
            </a:cxnLst>
            <a:rect l="T12" t="T13" r="T14" b="T15"/>
            <a:pathLst>
              <a:path w="85725" h="69214">
                <a:moveTo>
                  <a:pt x="85178" y="0"/>
                </a:moveTo>
                <a:lnTo>
                  <a:pt x="0" y="1384"/>
                </a:lnTo>
                <a:lnTo>
                  <a:pt x="35178" y="68973"/>
                </a:lnTo>
                <a:lnTo>
                  <a:pt x="85178"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s-ES"/>
          </a:p>
        </p:txBody>
      </p:sp>
      <p:sp>
        <p:nvSpPr>
          <p:cNvPr id="69685" name="object 53"/>
          <p:cNvSpPr>
            <a:spLocks/>
          </p:cNvSpPr>
          <p:nvPr/>
        </p:nvSpPr>
        <p:spPr bwMode="auto">
          <a:xfrm>
            <a:off x="4013489" y="2025463"/>
            <a:ext cx="585932" cy="0"/>
          </a:xfrm>
          <a:custGeom>
            <a:avLst/>
            <a:gdLst>
              <a:gd name="T0" fmla="*/ 0 w 645160"/>
              <a:gd name="T1" fmla="*/ 635825 w 645160"/>
              <a:gd name="T2" fmla="*/ 0 60000 65536"/>
              <a:gd name="T3" fmla="*/ 0 60000 65536"/>
              <a:gd name="T4" fmla="*/ 0 w 645160"/>
              <a:gd name="T5" fmla="*/ 645160 w 645160"/>
            </a:gdLst>
            <a:ahLst/>
            <a:cxnLst>
              <a:cxn ang="T2">
                <a:pos x="T0" y="0"/>
              </a:cxn>
              <a:cxn ang="T3">
                <a:pos x="T1" y="0"/>
              </a:cxn>
            </a:cxnLst>
            <a:rect l="T4" t="0" r="T5" b="0"/>
            <a:pathLst>
              <a:path w="645160">
                <a:moveTo>
                  <a:pt x="0" y="0"/>
                </a:moveTo>
                <a:lnTo>
                  <a:pt x="644651" y="0"/>
                </a:lnTo>
              </a:path>
            </a:pathLst>
          </a:custGeom>
          <a:noFill/>
          <a:ln w="8890">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s-ES"/>
          </a:p>
        </p:txBody>
      </p:sp>
      <p:sp>
        <p:nvSpPr>
          <p:cNvPr id="69686" name="object 54"/>
          <p:cNvSpPr>
            <a:spLocks noChangeArrowheads="1"/>
          </p:cNvSpPr>
          <p:nvPr/>
        </p:nvSpPr>
        <p:spPr bwMode="auto">
          <a:xfrm>
            <a:off x="4772603" y="1451162"/>
            <a:ext cx="225136" cy="327772"/>
          </a:xfrm>
          <a:prstGeom prst="rect">
            <a:avLst/>
          </a:prstGeom>
          <a:blipFill dpi="0" rotWithShape="1">
            <a:blip r:embed="rId10"/>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s-ES" altLang="es-ES" sz="1600"/>
          </a:p>
        </p:txBody>
      </p:sp>
      <p:sp>
        <p:nvSpPr>
          <p:cNvPr id="69687" name="object 55"/>
          <p:cNvSpPr>
            <a:spLocks noChangeArrowheads="1"/>
          </p:cNvSpPr>
          <p:nvPr/>
        </p:nvSpPr>
        <p:spPr bwMode="auto">
          <a:xfrm>
            <a:off x="4706217" y="3008779"/>
            <a:ext cx="291523" cy="403412"/>
          </a:xfrm>
          <a:prstGeom prst="rect">
            <a:avLst/>
          </a:prstGeom>
          <a:blipFill dpi="0" rotWithShape="1">
            <a:blip r:embed="rId11"/>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s-ES" altLang="es-ES" sz="1600"/>
          </a:p>
        </p:txBody>
      </p:sp>
      <p:sp>
        <p:nvSpPr>
          <p:cNvPr id="69688" name="object 56"/>
          <p:cNvSpPr>
            <a:spLocks/>
          </p:cNvSpPr>
          <p:nvPr/>
        </p:nvSpPr>
        <p:spPr bwMode="auto">
          <a:xfrm>
            <a:off x="4260273" y="1543611"/>
            <a:ext cx="1669762" cy="2368644"/>
          </a:xfrm>
          <a:custGeom>
            <a:avLst/>
            <a:gdLst>
              <a:gd name="T0" fmla="*/ 0 w 1836420"/>
              <a:gd name="T1" fmla="*/ 2680014 h 2684779"/>
              <a:gd name="T2" fmla="*/ 1840278 w 1836420"/>
              <a:gd name="T3" fmla="*/ 0 h 2684779"/>
              <a:gd name="T4" fmla="*/ 0 60000 65536"/>
              <a:gd name="T5" fmla="*/ 0 60000 65536"/>
              <a:gd name="T6" fmla="*/ 0 w 1836420"/>
              <a:gd name="T7" fmla="*/ 0 h 2684779"/>
              <a:gd name="T8" fmla="*/ 1836420 w 1836420"/>
              <a:gd name="T9" fmla="*/ 2684779 h 2684779"/>
            </a:gdLst>
            <a:ahLst/>
            <a:cxnLst>
              <a:cxn ang="T4">
                <a:pos x="T0" y="T1"/>
              </a:cxn>
              <a:cxn ang="T5">
                <a:pos x="T2" y="T3"/>
              </a:cxn>
            </a:cxnLst>
            <a:rect l="T6" t="T7" r="T8" b="T9"/>
            <a:pathLst>
              <a:path w="1836420" h="2684779">
                <a:moveTo>
                  <a:pt x="0" y="2684437"/>
                </a:moveTo>
                <a:lnTo>
                  <a:pt x="1835823" y="0"/>
                </a:lnTo>
              </a:path>
            </a:pathLst>
          </a:cu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s-ES"/>
          </a:p>
        </p:txBody>
      </p:sp>
      <p:sp>
        <p:nvSpPr>
          <p:cNvPr id="69689" name="object 57"/>
          <p:cNvSpPr>
            <a:spLocks/>
          </p:cNvSpPr>
          <p:nvPr/>
        </p:nvSpPr>
        <p:spPr bwMode="auto">
          <a:xfrm>
            <a:off x="5893955" y="1497387"/>
            <a:ext cx="67830" cy="74239"/>
          </a:xfrm>
          <a:custGeom>
            <a:avLst/>
            <a:gdLst>
              <a:gd name="T0" fmla="*/ 70183 w 74929"/>
              <a:gd name="T1" fmla="*/ 0 h 84455"/>
              <a:gd name="T2" fmla="*/ 0 w 74929"/>
              <a:gd name="T3" fmla="*/ 39259 h 84455"/>
              <a:gd name="T4" fmla="*/ 59290 w 74929"/>
              <a:gd name="T5" fmla="*/ 80061 h 84455"/>
              <a:gd name="T6" fmla="*/ 70183 w 74929"/>
              <a:gd name="T7" fmla="*/ 0 h 84455"/>
              <a:gd name="T8" fmla="*/ 0 60000 65536"/>
              <a:gd name="T9" fmla="*/ 0 60000 65536"/>
              <a:gd name="T10" fmla="*/ 0 60000 65536"/>
              <a:gd name="T11" fmla="*/ 0 60000 65536"/>
              <a:gd name="T12" fmla="*/ 0 w 74929"/>
              <a:gd name="T13" fmla="*/ 0 h 84455"/>
              <a:gd name="T14" fmla="*/ 74929 w 74929"/>
              <a:gd name="T15" fmla="*/ 84455 h 84455"/>
            </a:gdLst>
            <a:ahLst/>
            <a:cxnLst>
              <a:cxn ang="T8">
                <a:pos x="T0" y="T1"/>
              </a:cxn>
              <a:cxn ang="T9">
                <a:pos x="T2" y="T3"/>
              </a:cxn>
              <a:cxn ang="T10">
                <a:pos x="T4" y="T5"/>
              </a:cxn>
              <a:cxn ang="T11">
                <a:pos x="T6" y="T7"/>
              </a:cxn>
            </a:cxnLst>
            <a:rect l="T12" t="T13" r="T14" b="T15"/>
            <a:pathLst>
              <a:path w="74929" h="84455">
                <a:moveTo>
                  <a:pt x="74460" y="0"/>
                </a:moveTo>
                <a:lnTo>
                  <a:pt x="0" y="41389"/>
                </a:lnTo>
                <a:lnTo>
                  <a:pt x="62903" y="84404"/>
                </a:lnTo>
                <a:lnTo>
                  <a:pt x="7446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s-ES"/>
          </a:p>
        </p:txBody>
      </p:sp>
      <p:sp>
        <p:nvSpPr>
          <p:cNvPr id="69690" name="object 58"/>
          <p:cNvSpPr>
            <a:spLocks noChangeArrowheads="1"/>
          </p:cNvSpPr>
          <p:nvPr/>
        </p:nvSpPr>
        <p:spPr bwMode="auto">
          <a:xfrm>
            <a:off x="5859319" y="1116387"/>
            <a:ext cx="233795" cy="336176"/>
          </a:xfrm>
          <a:prstGeom prst="rect">
            <a:avLst/>
          </a:prstGeom>
          <a:blipFill dpi="0" rotWithShape="1">
            <a:blip r:embed="rId1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s-ES" altLang="es-ES" sz="1600"/>
          </a:p>
        </p:txBody>
      </p:sp>
      <p:sp>
        <p:nvSpPr>
          <p:cNvPr id="69691" name="object 59"/>
          <p:cNvSpPr>
            <a:spLocks/>
          </p:cNvSpPr>
          <p:nvPr/>
        </p:nvSpPr>
        <p:spPr bwMode="auto">
          <a:xfrm>
            <a:off x="255443" y="1896596"/>
            <a:ext cx="196273" cy="4382901"/>
          </a:xfrm>
          <a:custGeom>
            <a:avLst/>
            <a:gdLst>
              <a:gd name="T0" fmla="*/ 215900 w 215900"/>
              <a:gd name="T1" fmla="*/ 0 h 4967605"/>
              <a:gd name="T2" fmla="*/ 0 w 215900"/>
              <a:gd name="T3" fmla="*/ 0 h 4967605"/>
              <a:gd name="T4" fmla="*/ 107950 w 215900"/>
              <a:gd name="T5" fmla="*/ 4962853 h 4967605"/>
              <a:gd name="T6" fmla="*/ 215900 w 215900"/>
              <a:gd name="T7" fmla="*/ 0 h 4967605"/>
              <a:gd name="T8" fmla="*/ 0 60000 65536"/>
              <a:gd name="T9" fmla="*/ 0 60000 65536"/>
              <a:gd name="T10" fmla="*/ 0 60000 65536"/>
              <a:gd name="T11" fmla="*/ 0 60000 65536"/>
              <a:gd name="T12" fmla="*/ 0 w 215900"/>
              <a:gd name="T13" fmla="*/ 0 h 4967605"/>
              <a:gd name="T14" fmla="*/ 215900 w 215900"/>
              <a:gd name="T15" fmla="*/ 4967605 h 4967605"/>
            </a:gdLst>
            <a:ahLst/>
            <a:cxnLst>
              <a:cxn ang="T8">
                <a:pos x="T0" y="T1"/>
              </a:cxn>
              <a:cxn ang="T9">
                <a:pos x="T2" y="T3"/>
              </a:cxn>
              <a:cxn ang="T10">
                <a:pos x="T4" y="T5"/>
              </a:cxn>
              <a:cxn ang="T11">
                <a:pos x="T6" y="T7"/>
              </a:cxn>
            </a:cxnLst>
            <a:rect l="T12" t="T13" r="T14" b="T15"/>
            <a:pathLst>
              <a:path w="215900" h="4967605">
                <a:moveTo>
                  <a:pt x="215900" y="0"/>
                </a:moveTo>
                <a:lnTo>
                  <a:pt x="0" y="0"/>
                </a:lnTo>
                <a:lnTo>
                  <a:pt x="107950" y="4967287"/>
                </a:lnTo>
                <a:lnTo>
                  <a:pt x="215900" y="0"/>
                </a:lnTo>
                <a:close/>
              </a:path>
            </a:pathLst>
          </a:custGeom>
          <a:solidFill>
            <a:srgbClr val="BBE0E3"/>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s-ES"/>
          </a:p>
        </p:txBody>
      </p:sp>
      <p:sp>
        <p:nvSpPr>
          <p:cNvPr id="69692" name="object 60"/>
          <p:cNvSpPr>
            <a:spLocks/>
          </p:cNvSpPr>
          <p:nvPr/>
        </p:nvSpPr>
        <p:spPr bwMode="auto">
          <a:xfrm>
            <a:off x="255443" y="1896596"/>
            <a:ext cx="196273" cy="4382901"/>
          </a:xfrm>
          <a:custGeom>
            <a:avLst/>
            <a:gdLst>
              <a:gd name="T0" fmla="*/ 0 w 215900"/>
              <a:gd name="T1" fmla="*/ 0 h 4967605"/>
              <a:gd name="T2" fmla="*/ 107950 w 215900"/>
              <a:gd name="T3" fmla="*/ 4962853 h 4967605"/>
              <a:gd name="T4" fmla="*/ 215900 w 215900"/>
              <a:gd name="T5" fmla="*/ 0 h 4967605"/>
              <a:gd name="T6" fmla="*/ 0 w 215900"/>
              <a:gd name="T7" fmla="*/ 0 h 4967605"/>
              <a:gd name="T8" fmla="*/ 0 60000 65536"/>
              <a:gd name="T9" fmla="*/ 0 60000 65536"/>
              <a:gd name="T10" fmla="*/ 0 60000 65536"/>
              <a:gd name="T11" fmla="*/ 0 60000 65536"/>
              <a:gd name="T12" fmla="*/ 0 w 215900"/>
              <a:gd name="T13" fmla="*/ 0 h 4967605"/>
              <a:gd name="T14" fmla="*/ 215900 w 215900"/>
              <a:gd name="T15" fmla="*/ 4967605 h 4967605"/>
            </a:gdLst>
            <a:ahLst/>
            <a:cxnLst>
              <a:cxn ang="T8">
                <a:pos x="T0" y="T1"/>
              </a:cxn>
              <a:cxn ang="T9">
                <a:pos x="T2" y="T3"/>
              </a:cxn>
              <a:cxn ang="T10">
                <a:pos x="T4" y="T5"/>
              </a:cxn>
              <a:cxn ang="T11">
                <a:pos x="T6" y="T7"/>
              </a:cxn>
            </a:cxnLst>
            <a:rect l="T12" t="T13" r="T14" b="T15"/>
            <a:pathLst>
              <a:path w="215900" h="4967605">
                <a:moveTo>
                  <a:pt x="0" y="0"/>
                </a:moveTo>
                <a:lnTo>
                  <a:pt x="107950" y="4967287"/>
                </a:lnTo>
                <a:lnTo>
                  <a:pt x="215900" y="0"/>
                </a:lnTo>
                <a:lnTo>
                  <a:pt x="0" y="0"/>
                </a:lnTo>
                <a:close/>
              </a:path>
            </a:pathLst>
          </a:cu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s-ES"/>
          </a:p>
        </p:txBody>
      </p:sp>
      <p:sp>
        <p:nvSpPr>
          <p:cNvPr id="69693" name="object 61"/>
          <p:cNvSpPr>
            <a:spLocks/>
          </p:cNvSpPr>
          <p:nvPr/>
        </p:nvSpPr>
        <p:spPr bwMode="auto">
          <a:xfrm>
            <a:off x="4576330" y="5644964"/>
            <a:ext cx="1385455" cy="366993"/>
          </a:xfrm>
          <a:custGeom>
            <a:avLst/>
            <a:gdLst>
              <a:gd name="T0" fmla="*/ 0 w 1523365"/>
              <a:gd name="T1" fmla="*/ 0 h 415290"/>
              <a:gd name="T2" fmla="*/ 1531972 w 1523365"/>
              <a:gd name="T3" fmla="*/ 424076 h 415290"/>
              <a:gd name="T4" fmla="*/ 0 60000 65536"/>
              <a:gd name="T5" fmla="*/ 0 60000 65536"/>
              <a:gd name="T6" fmla="*/ 0 w 1523365"/>
              <a:gd name="T7" fmla="*/ 0 h 415290"/>
              <a:gd name="T8" fmla="*/ 1523365 w 1523365"/>
              <a:gd name="T9" fmla="*/ 415290 h 415290"/>
            </a:gdLst>
            <a:ahLst/>
            <a:cxnLst>
              <a:cxn ang="T4">
                <a:pos x="T0" y="T1"/>
              </a:cxn>
              <a:cxn ang="T5">
                <a:pos x="T2" y="T3"/>
              </a:cxn>
            </a:cxnLst>
            <a:rect l="T6" t="T7" r="T8" b="T9"/>
            <a:pathLst>
              <a:path w="1523365" h="415290">
                <a:moveTo>
                  <a:pt x="0" y="0"/>
                </a:moveTo>
                <a:lnTo>
                  <a:pt x="1523060" y="415099"/>
                </a:lnTo>
              </a:path>
            </a:pathLst>
          </a:custGeom>
          <a:noFill/>
          <a:ln w="9525">
            <a:solidFill>
              <a:srgbClr val="979797"/>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s-ES"/>
          </a:p>
        </p:txBody>
      </p:sp>
      <p:sp>
        <p:nvSpPr>
          <p:cNvPr id="69694" name="object 62"/>
          <p:cNvSpPr>
            <a:spLocks/>
          </p:cNvSpPr>
          <p:nvPr/>
        </p:nvSpPr>
        <p:spPr bwMode="auto">
          <a:xfrm>
            <a:off x="5940136" y="5975537"/>
            <a:ext cx="76489" cy="65835"/>
          </a:xfrm>
          <a:custGeom>
            <a:avLst/>
            <a:gdLst>
              <a:gd name="T0" fmla="*/ 21131 w 83820"/>
              <a:gd name="T1" fmla="*/ 0 h 73659"/>
              <a:gd name="T2" fmla="*/ 0 w 83820"/>
              <a:gd name="T3" fmla="*/ 88034 h 73659"/>
              <a:gd name="T4" fmla="*/ 88088 w 83820"/>
              <a:gd name="T5" fmla="*/ 68006 h 73659"/>
              <a:gd name="T6" fmla="*/ 21131 w 83820"/>
              <a:gd name="T7" fmla="*/ 0 h 73659"/>
              <a:gd name="T8" fmla="*/ 0 60000 65536"/>
              <a:gd name="T9" fmla="*/ 0 60000 65536"/>
              <a:gd name="T10" fmla="*/ 0 60000 65536"/>
              <a:gd name="T11" fmla="*/ 0 60000 65536"/>
              <a:gd name="T12" fmla="*/ 0 w 83820"/>
              <a:gd name="T13" fmla="*/ 0 h 73659"/>
              <a:gd name="T14" fmla="*/ 83820 w 83820"/>
              <a:gd name="T15" fmla="*/ 73659 h 73659"/>
            </a:gdLst>
            <a:ahLst/>
            <a:cxnLst>
              <a:cxn ang="T8">
                <a:pos x="T0" y="T1"/>
              </a:cxn>
              <a:cxn ang="T9">
                <a:pos x="T2" y="T3"/>
              </a:cxn>
              <a:cxn ang="T10">
                <a:pos x="T4" y="T5"/>
              </a:cxn>
              <a:cxn ang="T11">
                <a:pos x="T6" y="T7"/>
              </a:cxn>
            </a:cxnLst>
            <a:rect l="T12" t="T13" r="T14" b="T15"/>
            <a:pathLst>
              <a:path w="83820" h="73659">
                <a:moveTo>
                  <a:pt x="20040" y="0"/>
                </a:moveTo>
                <a:lnTo>
                  <a:pt x="0" y="73520"/>
                </a:lnTo>
                <a:lnTo>
                  <a:pt x="83540" y="56794"/>
                </a:lnTo>
                <a:lnTo>
                  <a:pt x="20040" y="0"/>
                </a:lnTo>
                <a:close/>
              </a:path>
            </a:pathLst>
          </a:custGeom>
          <a:solidFill>
            <a:srgbClr val="979797"/>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s-ES"/>
          </a:p>
        </p:txBody>
      </p:sp>
      <p:sp>
        <p:nvSpPr>
          <p:cNvPr id="69695" name="object 63"/>
          <p:cNvSpPr>
            <a:spLocks/>
          </p:cNvSpPr>
          <p:nvPr/>
        </p:nvSpPr>
        <p:spPr bwMode="auto">
          <a:xfrm>
            <a:off x="5950240" y="1769130"/>
            <a:ext cx="430068" cy="714375"/>
          </a:xfrm>
          <a:custGeom>
            <a:avLst/>
            <a:gdLst>
              <a:gd name="T0" fmla="*/ 0 w 473075"/>
              <a:gd name="T1" fmla="*/ 0 h 808989"/>
              <a:gd name="T2" fmla="*/ 472782 w 473075"/>
              <a:gd name="T3" fmla="*/ 817720 h 808989"/>
              <a:gd name="T4" fmla="*/ 0 60000 65536"/>
              <a:gd name="T5" fmla="*/ 0 60000 65536"/>
              <a:gd name="T6" fmla="*/ 0 w 473075"/>
              <a:gd name="T7" fmla="*/ 0 h 808989"/>
              <a:gd name="T8" fmla="*/ 473075 w 473075"/>
              <a:gd name="T9" fmla="*/ 808989 h 808989"/>
            </a:gdLst>
            <a:ahLst/>
            <a:cxnLst>
              <a:cxn ang="T4">
                <a:pos x="T0" y="T1"/>
              </a:cxn>
              <a:cxn ang="T5">
                <a:pos x="T2" y="T3"/>
              </a:cxn>
            </a:cxnLst>
            <a:rect l="T6" t="T7" r="T8" b="T9"/>
            <a:pathLst>
              <a:path w="473075" h="808989">
                <a:moveTo>
                  <a:pt x="0" y="0"/>
                </a:moveTo>
                <a:lnTo>
                  <a:pt x="472782" y="808774"/>
                </a:lnTo>
              </a:path>
            </a:pathLst>
          </a:cu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s-ES"/>
          </a:p>
        </p:txBody>
      </p:sp>
      <p:sp>
        <p:nvSpPr>
          <p:cNvPr id="69696" name="object 64"/>
          <p:cNvSpPr>
            <a:spLocks/>
          </p:cNvSpPr>
          <p:nvPr/>
        </p:nvSpPr>
        <p:spPr bwMode="auto">
          <a:xfrm>
            <a:off x="6344227" y="2455490"/>
            <a:ext cx="64944" cy="75640"/>
          </a:xfrm>
          <a:custGeom>
            <a:avLst/>
            <a:gdLst>
              <a:gd name="T0" fmla="*/ 61843 w 71754"/>
              <a:gd name="T1" fmla="*/ 0 h 85089"/>
              <a:gd name="T2" fmla="*/ 0 w 71754"/>
              <a:gd name="T3" fmla="*/ 42681 h 85089"/>
              <a:gd name="T4" fmla="*/ 67073 w 71754"/>
              <a:gd name="T5" fmla="*/ 94354 h 85089"/>
              <a:gd name="T6" fmla="*/ 61843 w 71754"/>
              <a:gd name="T7" fmla="*/ 0 h 85089"/>
              <a:gd name="T8" fmla="*/ 0 60000 65536"/>
              <a:gd name="T9" fmla="*/ 0 60000 65536"/>
              <a:gd name="T10" fmla="*/ 0 60000 65536"/>
              <a:gd name="T11" fmla="*/ 0 60000 65536"/>
              <a:gd name="T12" fmla="*/ 0 w 71754"/>
              <a:gd name="T13" fmla="*/ 0 h 85089"/>
              <a:gd name="T14" fmla="*/ 71754 w 71754"/>
              <a:gd name="T15" fmla="*/ 85089 h 85089"/>
            </a:gdLst>
            <a:ahLst/>
            <a:cxnLst>
              <a:cxn ang="T8">
                <a:pos x="T0" y="T1"/>
              </a:cxn>
              <a:cxn ang="T9">
                <a:pos x="T2" y="T3"/>
              </a:cxn>
              <a:cxn ang="T10">
                <a:pos x="T4" y="T5"/>
              </a:cxn>
              <a:cxn ang="T11">
                <a:pos x="T6" y="T7"/>
              </a:cxn>
            </a:cxnLst>
            <a:rect l="T12" t="T13" r="T14" b="T15"/>
            <a:pathLst>
              <a:path w="71754" h="85089">
                <a:moveTo>
                  <a:pt x="65785" y="0"/>
                </a:moveTo>
                <a:lnTo>
                  <a:pt x="0" y="38455"/>
                </a:lnTo>
                <a:lnTo>
                  <a:pt x="71348" y="85013"/>
                </a:lnTo>
                <a:lnTo>
                  <a:pt x="6578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s-ES"/>
          </a:p>
        </p:txBody>
      </p:sp>
      <p:sp>
        <p:nvSpPr>
          <p:cNvPr id="69697" name="object 65"/>
          <p:cNvSpPr>
            <a:spLocks noChangeArrowheads="1"/>
          </p:cNvSpPr>
          <p:nvPr/>
        </p:nvSpPr>
        <p:spPr bwMode="auto">
          <a:xfrm>
            <a:off x="6267739" y="2494711"/>
            <a:ext cx="796636" cy="798419"/>
          </a:xfrm>
          <a:prstGeom prst="rect">
            <a:avLst/>
          </a:prstGeom>
          <a:blipFill dpi="0" rotWithShape="1">
            <a:blip r:embed="rId1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s-ES" altLang="es-ES" sz="1600"/>
          </a:p>
        </p:txBody>
      </p:sp>
      <p:sp>
        <p:nvSpPr>
          <p:cNvPr id="69698" name="object 66"/>
          <p:cNvSpPr>
            <a:spLocks noChangeArrowheads="1"/>
          </p:cNvSpPr>
          <p:nvPr/>
        </p:nvSpPr>
        <p:spPr bwMode="auto">
          <a:xfrm>
            <a:off x="6406285" y="2629181"/>
            <a:ext cx="796636" cy="798419"/>
          </a:xfrm>
          <a:prstGeom prst="rect">
            <a:avLst/>
          </a:prstGeom>
          <a:blipFill dpi="0" rotWithShape="1">
            <a:blip r:embed="rId1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s-ES" altLang="es-ES" sz="1600"/>
          </a:p>
        </p:txBody>
      </p:sp>
      <p:sp>
        <p:nvSpPr>
          <p:cNvPr id="69699" name="object 67"/>
          <p:cNvSpPr>
            <a:spLocks noChangeArrowheads="1"/>
          </p:cNvSpPr>
          <p:nvPr/>
        </p:nvSpPr>
        <p:spPr bwMode="auto">
          <a:xfrm>
            <a:off x="6544830" y="2763652"/>
            <a:ext cx="796636" cy="798419"/>
          </a:xfrm>
          <a:prstGeom prst="rect">
            <a:avLst/>
          </a:prstGeom>
          <a:blipFill dpi="0" rotWithShape="1">
            <a:blip r:embed="rId1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s-ES" altLang="es-ES" sz="1600"/>
          </a:p>
        </p:txBody>
      </p:sp>
      <p:sp>
        <p:nvSpPr>
          <p:cNvPr id="69700" name="object 68"/>
          <p:cNvSpPr>
            <a:spLocks noChangeArrowheads="1"/>
          </p:cNvSpPr>
          <p:nvPr/>
        </p:nvSpPr>
        <p:spPr bwMode="auto">
          <a:xfrm>
            <a:off x="6683376" y="2898122"/>
            <a:ext cx="796636" cy="798419"/>
          </a:xfrm>
          <a:prstGeom prst="rect">
            <a:avLst/>
          </a:prstGeom>
          <a:blipFill dpi="0" rotWithShape="1">
            <a:blip r:embed="rId1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s-ES" altLang="es-ES" sz="1600"/>
          </a:p>
        </p:txBody>
      </p:sp>
      <p:sp>
        <p:nvSpPr>
          <p:cNvPr id="69701" name="object 69"/>
          <p:cNvSpPr>
            <a:spLocks noChangeArrowheads="1"/>
          </p:cNvSpPr>
          <p:nvPr/>
        </p:nvSpPr>
        <p:spPr bwMode="auto">
          <a:xfrm>
            <a:off x="6289387" y="3951475"/>
            <a:ext cx="291523" cy="403412"/>
          </a:xfrm>
          <a:prstGeom prst="rect">
            <a:avLst/>
          </a:prstGeom>
          <a:blipFill dpi="0" rotWithShape="1">
            <a:blip r:embed="rId1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s-ES" altLang="es-ES" sz="1600"/>
          </a:p>
        </p:txBody>
      </p:sp>
      <p:sp>
        <p:nvSpPr>
          <p:cNvPr id="69702" name="object 70"/>
          <p:cNvSpPr>
            <a:spLocks noChangeArrowheads="1"/>
          </p:cNvSpPr>
          <p:nvPr/>
        </p:nvSpPr>
        <p:spPr bwMode="auto">
          <a:xfrm>
            <a:off x="6289387" y="5565122"/>
            <a:ext cx="288636" cy="403412"/>
          </a:xfrm>
          <a:prstGeom prst="rect">
            <a:avLst/>
          </a:prstGeom>
          <a:blipFill dpi="0" rotWithShape="1">
            <a:blip r:embed="rId15"/>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s-ES" altLang="es-ES" sz="1600"/>
          </a:p>
        </p:txBody>
      </p:sp>
      <p:sp>
        <p:nvSpPr>
          <p:cNvPr id="69703" name="object 71"/>
          <p:cNvSpPr>
            <a:spLocks noChangeArrowheads="1"/>
          </p:cNvSpPr>
          <p:nvPr/>
        </p:nvSpPr>
        <p:spPr bwMode="auto">
          <a:xfrm>
            <a:off x="6328353" y="5565122"/>
            <a:ext cx="291523" cy="403412"/>
          </a:xfrm>
          <a:prstGeom prst="rect">
            <a:avLst/>
          </a:prstGeom>
          <a:blipFill dpi="0" rotWithShape="1">
            <a:blip r:embed="rId1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s-ES" altLang="es-ES" sz="1600"/>
          </a:p>
        </p:txBody>
      </p:sp>
      <p:sp>
        <p:nvSpPr>
          <p:cNvPr id="69704" name="object 72"/>
          <p:cNvSpPr txBox="1">
            <a:spLocks noChangeArrowheads="1"/>
          </p:cNvSpPr>
          <p:nvPr/>
        </p:nvSpPr>
        <p:spPr bwMode="auto">
          <a:xfrm>
            <a:off x="3732068" y="4241427"/>
            <a:ext cx="2690091" cy="1393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r" eaLnBrk="1" hangingPunct="1">
              <a:spcBef>
                <a:spcPct val="0"/>
              </a:spcBef>
              <a:buFontTx/>
              <a:buNone/>
            </a:pPr>
            <a:r>
              <a:rPr lang="es-ES" altLang="es-ES" sz="1100" b="1" u="sng">
                <a:cs typeface="Arial" pitchFamily="34" charset="0"/>
              </a:rPr>
              <a:t>Nuevos ciclos de</a:t>
            </a:r>
            <a:endParaRPr lang="es-ES" altLang="es-ES" sz="1100">
              <a:cs typeface="Arial" pitchFamily="34" charset="0"/>
            </a:endParaRPr>
          </a:p>
          <a:p>
            <a:pPr algn="r" eaLnBrk="1" hangingPunct="1">
              <a:lnSpc>
                <a:spcPct val="112000"/>
              </a:lnSpc>
              <a:spcBef>
                <a:spcPct val="0"/>
              </a:spcBef>
              <a:buFontTx/>
              <a:buNone/>
            </a:pPr>
            <a:r>
              <a:rPr lang="es-ES" altLang="es-ES" sz="1100" b="1" u="sng">
                <a:cs typeface="Arial" pitchFamily="34" charset="0"/>
              </a:rPr>
              <a:t>impacto:</a:t>
            </a:r>
            <a:r>
              <a:rPr lang="es-ES" altLang="es-ES" sz="1100" b="1">
                <a:cs typeface="Arial" pitchFamily="34" charset="0"/>
              </a:rPr>
              <a:t> El impacto de la investigación autoarchivada es mayor (y más veloz) porque el acceso es maximizado (y acelerado)</a:t>
            </a:r>
            <a:endParaRPr lang="es-ES" altLang="es-ES" sz="1100">
              <a:cs typeface="Arial" pitchFamily="34" charset="0"/>
            </a:endParaRPr>
          </a:p>
          <a:p>
            <a:pPr>
              <a:lnSpc>
                <a:spcPct val="111000"/>
              </a:lnSpc>
              <a:spcBef>
                <a:spcPts val="740"/>
              </a:spcBef>
              <a:buNone/>
            </a:pPr>
            <a:r>
              <a:rPr lang="es-ES" altLang="es-ES" sz="1100" u="sng">
                <a:cs typeface="Arial" pitchFamily="34" charset="0"/>
              </a:rPr>
              <a:t>Nuevos ciclos de impacto:</a:t>
            </a:r>
            <a:r>
              <a:rPr lang="es-ES" altLang="es-ES" sz="1100">
                <a:cs typeface="Arial" pitchFamily="34" charset="0"/>
              </a:rPr>
              <a:t> se construye una nueva investigación</a:t>
            </a:r>
          </a:p>
        </p:txBody>
      </p:sp>
      <p:sp>
        <p:nvSpPr>
          <p:cNvPr id="69705" name="object 73"/>
          <p:cNvSpPr txBox="1">
            <a:spLocks noChangeArrowheads="1"/>
          </p:cNvSpPr>
          <p:nvPr/>
        </p:nvSpPr>
        <p:spPr bwMode="auto">
          <a:xfrm>
            <a:off x="1353705" y="5406838"/>
            <a:ext cx="2095500" cy="751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lnSpc>
                <a:spcPct val="111000"/>
              </a:lnSpc>
              <a:spcBef>
                <a:spcPct val="0"/>
              </a:spcBef>
              <a:buFontTx/>
              <a:buNone/>
            </a:pPr>
            <a:r>
              <a:rPr lang="es-ES" altLang="es-ES" sz="1100">
                <a:cs typeface="Arial" pitchFamily="34" charset="0"/>
              </a:rPr>
              <a:t>Investigadores pueden acceder al “Post-Print” si su universidad tiene una subscripción a la  revista</a:t>
            </a:r>
          </a:p>
        </p:txBody>
      </p:sp>
      <p:sp>
        <p:nvSpPr>
          <p:cNvPr id="69706" name="object 74"/>
          <p:cNvSpPr txBox="1">
            <a:spLocks noChangeArrowheads="1"/>
          </p:cNvSpPr>
          <p:nvPr/>
        </p:nvSpPr>
        <p:spPr bwMode="auto">
          <a:xfrm>
            <a:off x="1310409" y="4238625"/>
            <a:ext cx="2049318" cy="563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lnSpc>
                <a:spcPct val="111000"/>
              </a:lnSpc>
              <a:spcBef>
                <a:spcPct val="0"/>
              </a:spcBef>
              <a:buFontTx/>
              <a:buNone/>
            </a:pPr>
            <a:r>
              <a:rPr lang="es-ES" altLang="es-ES" sz="1100">
                <a:cs typeface="Arial" pitchFamily="34" charset="0"/>
              </a:rPr>
              <a:t>Arbitrado “Post-Print” Aceptado, Certificado, Publicado por revista</a:t>
            </a:r>
          </a:p>
        </p:txBody>
      </p:sp>
      <p:sp>
        <p:nvSpPr>
          <p:cNvPr id="69707" name="object 75"/>
          <p:cNvSpPr txBox="1">
            <a:spLocks noChangeArrowheads="1"/>
          </p:cNvSpPr>
          <p:nvPr/>
        </p:nvSpPr>
        <p:spPr bwMode="auto">
          <a:xfrm>
            <a:off x="590262" y="1305485"/>
            <a:ext cx="1362364" cy="5028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lnSpc>
                <a:spcPct val="76000"/>
              </a:lnSpc>
              <a:spcBef>
                <a:spcPct val="0"/>
              </a:spcBef>
              <a:buFontTx/>
              <a:buNone/>
            </a:pPr>
            <a:r>
              <a:rPr lang="es-ES" altLang="es-ES" sz="1300" b="1" u="sng">
                <a:cs typeface="Arial" pitchFamily="34" charset="0"/>
              </a:rPr>
              <a:t>Ciclo de impacto</a:t>
            </a:r>
            <a:r>
              <a:rPr lang="es-ES" altLang="es-ES" sz="1300" b="1">
                <a:cs typeface="Arial" pitchFamily="34" charset="0"/>
              </a:rPr>
              <a:t> </a:t>
            </a:r>
            <a:r>
              <a:rPr lang="es-ES" altLang="es-ES" sz="1300" b="1" u="sng">
                <a:cs typeface="Arial" pitchFamily="34" charset="0"/>
              </a:rPr>
              <a:t>comienza</a:t>
            </a:r>
            <a:r>
              <a:rPr lang="es-ES" altLang="es-ES" sz="1600" u="sng">
                <a:cs typeface="Arial" pitchFamily="34" charset="0"/>
              </a:rPr>
              <a:t>:</a:t>
            </a:r>
            <a:r>
              <a:rPr lang="es-ES" altLang="es-ES" sz="1600">
                <a:cs typeface="Arial" pitchFamily="34" charset="0"/>
              </a:rPr>
              <a:t> </a:t>
            </a:r>
            <a:r>
              <a:rPr lang="es-ES" altLang="es-ES" sz="1400">
                <a:latin typeface="Arial Narrow" pitchFamily="34" charset="0"/>
                <a:ea typeface="Arial Narrow" pitchFamily="34" charset="0"/>
                <a:cs typeface="Arial Narrow" pitchFamily="34" charset="0"/>
              </a:rPr>
              <a:t>Investigación hecha</a:t>
            </a:r>
          </a:p>
        </p:txBody>
      </p:sp>
      <p:sp>
        <p:nvSpPr>
          <p:cNvPr id="69708" name="object 76"/>
          <p:cNvSpPr txBox="1">
            <a:spLocks noChangeArrowheads="1"/>
          </p:cNvSpPr>
          <p:nvPr/>
        </p:nvSpPr>
        <p:spPr bwMode="auto">
          <a:xfrm>
            <a:off x="2531341" y="1507191"/>
            <a:ext cx="1483591" cy="563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lnSpc>
                <a:spcPct val="111000"/>
              </a:lnSpc>
              <a:spcBef>
                <a:spcPct val="0"/>
              </a:spcBef>
              <a:buFontTx/>
              <a:buNone/>
            </a:pPr>
            <a:r>
              <a:rPr lang="es-ES" altLang="es-ES" sz="1100">
                <a:cs typeface="Arial" pitchFamily="34" charset="0"/>
              </a:rPr>
              <a:t>Investigadores escriben el trabajo pre-arbitrado “Pre-Print”</a:t>
            </a:r>
          </a:p>
        </p:txBody>
      </p:sp>
      <p:sp>
        <p:nvSpPr>
          <p:cNvPr id="69709" name="object 77"/>
          <p:cNvSpPr txBox="1">
            <a:spLocks noChangeArrowheads="1"/>
          </p:cNvSpPr>
          <p:nvPr/>
        </p:nvSpPr>
        <p:spPr bwMode="auto">
          <a:xfrm>
            <a:off x="2291773" y="2067485"/>
            <a:ext cx="2887807" cy="1192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739900" indent="268288">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lnSpc>
                <a:spcPct val="112000"/>
              </a:lnSpc>
              <a:spcBef>
                <a:spcPct val="0"/>
              </a:spcBef>
              <a:buFontTx/>
              <a:buNone/>
            </a:pPr>
            <a:r>
              <a:rPr lang="es-ES" altLang="es-ES" sz="1100" b="1" dirty="0">
                <a:cs typeface="Arial" pitchFamily="34" charset="0"/>
              </a:rPr>
              <a:t>archivado en  el Archivo </a:t>
            </a:r>
            <a:r>
              <a:rPr lang="es-ES" altLang="es-ES" sz="1100" b="1" dirty="0" err="1">
                <a:cs typeface="Arial" pitchFamily="34" charset="0"/>
              </a:rPr>
              <a:t>Intitucional</a:t>
            </a:r>
            <a:endParaRPr lang="es-ES" altLang="es-ES" sz="1100" dirty="0">
              <a:cs typeface="Arial" pitchFamily="34" charset="0"/>
            </a:endParaRPr>
          </a:p>
          <a:p>
            <a:pPr eaLnBrk="1" hangingPunct="1">
              <a:spcBef>
                <a:spcPct val="0"/>
              </a:spcBef>
              <a:buFontTx/>
              <a:buNone/>
            </a:pPr>
            <a:endParaRPr lang="es-ES" altLang="es-ES" sz="1100" dirty="0">
              <a:latin typeface="Times New Roman" pitchFamily="18" charset="0"/>
              <a:cs typeface="Times New Roman" pitchFamily="18" charset="0"/>
            </a:endParaRPr>
          </a:p>
          <a:p>
            <a:pPr>
              <a:spcBef>
                <a:spcPts val="932"/>
              </a:spcBef>
              <a:buNone/>
            </a:pPr>
            <a:r>
              <a:rPr lang="es-ES" altLang="es-ES" sz="1100" dirty="0" err="1">
                <a:cs typeface="Arial" pitchFamily="34" charset="0"/>
              </a:rPr>
              <a:t>Envio</a:t>
            </a:r>
            <a:r>
              <a:rPr lang="es-ES" altLang="es-ES" sz="1100" dirty="0">
                <a:cs typeface="Arial" pitchFamily="34" charset="0"/>
              </a:rPr>
              <a:t> a la revista</a:t>
            </a:r>
          </a:p>
        </p:txBody>
      </p:sp>
      <p:sp>
        <p:nvSpPr>
          <p:cNvPr id="69710" name="object 78"/>
          <p:cNvSpPr txBox="1">
            <a:spLocks noChangeArrowheads="1"/>
          </p:cNvSpPr>
          <p:nvPr/>
        </p:nvSpPr>
        <p:spPr bwMode="auto">
          <a:xfrm>
            <a:off x="2160444" y="3221691"/>
            <a:ext cx="1746250" cy="76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lnSpc>
                <a:spcPct val="111000"/>
              </a:lnSpc>
              <a:spcBef>
                <a:spcPct val="0"/>
              </a:spcBef>
              <a:buFontTx/>
              <a:buNone/>
            </a:pPr>
            <a:r>
              <a:rPr lang="es-ES" altLang="es-ES" sz="1100">
                <a:cs typeface="Arial" pitchFamily="34" charset="0"/>
              </a:rPr>
              <a:t>“Pre-Print” revisado por Comité de pares</a:t>
            </a:r>
          </a:p>
          <a:p>
            <a:pPr>
              <a:lnSpc>
                <a:spcPct val="111000"/>
              </a:lnSpc>
              <a:spcBef>
                <a:spcPts val="90"/>
              </a:spcBef>
              <a:buNone/>
            </a:pPr>
            <a:r>
              <a:rPr lang="es-ES" altLang="es-ES" sz="1100">
                <a:cs typeface="Arial" pitchFamily="34" charset="0"/>
              </a:rPr>
              <a:t>“Pre-Print” Revisado por los autores del art.</a:t>
            </a:r>
          </a:p>
        </p:txBody>
      </p:sp>
      <p:sp>
        <p:nvSpPr>
          <p:cNvPr id="79" name="object 79"/>
          <p:cNvSpPr txBox="1"/>
          <p:nvPr/>
        </p:nvSpPr>
        <p:spPr>
          <a:xfrm>
            <a:off x="4001944" y="1888191"/>
            <a:ext cx="1177636" cy="169277"/>
          </a:xfrm>
          <a:prstGeom prst="rect">
            <a:avLst/>
          </a:prstGeom>
        </p:spPr>
        <p:txBody>
          <a:bodyPr lIns="0" tIns="0" rIns="0" bIns="0">
            <a:spAutoFit/>
          </a:bodyPr>
          <a:lstStyle/>
          <a:p>
            <a:pPr marL="11397">
              <a:defRPr/>
            </a:pPr>
            <a:r>
              <a:rPr sz="1100" b="1" dirty="0">
                <a:latin typeface="Arial"/>
                <a:cs typeface="Arial"/>
              </a:rPr>
              <a:t>Pre</a:t>
            </a:r>
            <a:r>
              <a:rPr sz="1100" b="1" spc="-4" dirty="0">
                <a:latin typeface="Arial"/>
                <a:cs typeface="Arial"/>
              </a:rPr>
              <a:t>-</a:t>
            </a:r>
            <a:r>
              <a:rPr sz="1100" b="1" dirty="0">
                <a:latin typeface="Arial"/>
                <a:cs typeface="Arial"/>
              </a:rPr>
              <a:t>Pri</a:t>
            </a:r>
            <a:r>
              <a:rPr sz="1100" b="1" spc="-4" dirty="0">
                <a:latin typeface="Arial"/>
                <a:cs typeface="Arial"/>
              </a:rPr>
              <a:t>n</a:t>
            </a:r>
            <a:r>
              <a:rPr sz="1100" b="1" dirty="0">
                <a:latin typeface="Arial"/>
                <a:cs typeface="Arial"/>
              </a:rPr>
              <a:t>t</a:t>
            </a:r>
            <a:r>
              <a:rPr sz="1100" b="1" spc="-13" dirty="0">
                <a:latin typeface="Arial"/>
                <a:cs typeface="Arial"/>
              </a:rPr>
              <a:t> </a:t>
            </a:r>
            <a:r>
              <a:rPr sz="1100" b="1" dirty="0">
                <a:latin typeface="Arial"/>
                <a:cs typeface="Arial"/>
              </a:rPr>
              <a:t>es</a:t>
            </a:r>
            <a:r>
              <a:rPr sz="1100" b="1" spc="-4" dirty="0">
                <a:latin typeface="Arial"/>
                <a:cs typeface="Arial"/>
              </a:rPr>
              <a:t> </a:t>
            </a:r>
            <a:r>
              <a:rPr sz="1100" b="1" dirty="0">
                <a:latin typeface="Arial"/>
                <a:cs typeface="Arial"/>
              </a:rPr>
              <a:t>a</a:t>
            </a:r>
            <a:r>
              <a:rPr sz="1100" b="1" spc="-4" dirty="0">
                <a:latin typeface="Arial"/>
                <a:cs typeface="Arial"/>
              </a:rPr>
              <a:t>uto</a:t>
            </a:r>
            <a:r>
              <a:rPr sz="1100" b="1" dirty="0">
                <a:latin typeface="Arial"/>
                <a:cs typeface="Arial"/>
              </a:rPr>
              <a:t>-</a:t>
            </a:r>
            <a:endParaRPr sz="1100">
              <a:latin typeface="Arial"/>
              <a:cs typeface="Arial"/>
            </a:endParaRPr>
          </a:p>
        </p:txBody>
      </p:sp>
      <p:sp>
        <p:nvSpPr>
          <p:cNvPr id="69712" name="object 80"/>
          <p:cNvSpPr txBox="1">
            <a:spLocks noChangeArrowheads="1"/>
          </p:cNvSpPr>
          <p:nvPr/>
        </p:nvSpPr>
        <p:spPr bwMode="auto">
          <a:xfrm>
            <a:off x="4791364" y="3123640"/>
            <a:ext cx="1317625" cy="7448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indent="68263">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r" eaLnBrk="1" hangingPunct="1">
              <a:lnSpc>
                <a:spcPct val="110000"/>
              </a:lnSpc>
              <a:spcBef>
                <a:spcPct val="0"/>
              </a:spcBef>
              <a:buFontTx/>
              <a:buNone/>
            </a:pPr>
            <a:r>
              <a:rPr lang="es-ES" altLang="es-ES" sz="1100" b="1" u="sng">
                <a:cs typeface="Arial" pitchFamily="34" charset="0"/>
              </a:rPr>
              <a:t>Post-Print</a:t>
            </a:r>
            <a:r>
              <a:rPr lang="es-ES" altLang="es-ES" sz="1100" b="1">
                <a:cs typeface="Arial" pitchFamily="34" charset="0"/>
              </a:rPr>
              <a:t> es auto- archivado en  el Archivo Intitucional</a:t>
            </a:r>
            <a:endParaRPr lang="es-ES" altLang="es-ES" sz="1100">
              <a:cs typeface="Arial" pitchFamily="34" charset="0"/>
            </a:endParaRPr>
          </a:p>
        </p:txBody>
      </p:sp>
      <p:sp>
        <p:nvSpPr>
          <p:cNvPr id="81" name="object 81"/>
          <p:cNvSpPr txBox="1"/>
          <p:nvPr/>
        </p:nvSpPr>
        <p:spPr>
          <a:xfrm>
            <a:off x="54122" y="2505753"/>
            <a:ext cx="215444" cy="1078006"/>
          </a:xfrm>
          <a:prstGeom prst="rect">
            <a:avLst/>
          </a:prstGeom>
        </p:spPr>
        <p:txBody>
          <a:bodyPr vert="vert270" lIns="0" tIns="0" rIns="0" bIns="0">
            <a:spAutoFit/>
          </a:bodyPr>
          <a:lstStyle/>
          <a:p>
            <a:pPr marL="11397">
              <a:defRPr/>
            </a:pPr>
            <a:r>
              <a:rPr sz="1400" b="1" dirty="0">
                <a:latin typeface="Arial"/>
                <a:cs typeface="Arial"/>
              </a:rPr>
              <a:t>12</a:t>
            </a:r>
            <a:r>
              <a:rPr sz="1400" b="1" spc="-4" dirty="0">
                <a:latin typeface="Arial"/>
                <a:cs typeface="Arial"/>
              </a:rPr>
              <a:t>-</a:t>
            </a:r>
            <a:r>
              <a:rPr sz="1400" b="1" dirty="0">
                <a:latin typeface="Arial"/>
                <a:cs typeface="Arial"/>
              </a:rPr>
              <a:t>18</a:t>
            </a:r>
            <a:r>
              <a:rPr sz="1400" b="1" spc="9" dirty="0">
                <a:latin typeface="Arial"/>
                <a:cs typeface="Arial"/>
              </a:rPr>
              <a:t> </a:t>
            </a:r>
            <a:r>
              <a:rPr sz="1400" b="1" dirty="0">
                <a:latin typeface="Arial"/>
                <a:cs typeface="Arial"/>
              </a:rPr>
              <a:t>Meses</a:t>
            </a:r>
            <a:endParaRPr sz="1400">
              <a:latin typeface="Arial"/>
              <a:cs typeface="Arial"/>
            </a:endParaRPr>
          </a:p>
        </p:txBody>
      </p:sp>
      <p:sp>
        <p:nvSpPr>
          <p:cNvPr id="69714" name="object 82"/>
          <p:cNvSpPr>
            <a:spLocks noChangeArrowheads="1"/>
          </p:cNvSpPr>
          <p:nvPr/>
        </p:nvSpPr>
        <p:spPr bwMode="auto">
          <a:xfrm>
            <a:off x="6477000" y="4007505"/>
            <a:ext cx="623455" cy="574301"/>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s-ES" altLang="es-ES" sz="1600"/>
          </a:p>
        </p:txBody>
      </p:sp>
      <p:sp>
        <p:nvSpPr>
          <p:cNvPr id="69715" name="object 83"/>
          <p:cNvSpPr>
            <a:spLocks noChangeArrowheads="1"/>
          </p:cNvSpPr>
          <p:nvPr/>
        </p:nvSpPr>
        <p:spPr bwMode="auto">
          <a:xfrm>
            <a:off x="7308273" y="4007504"/>
            <a:ext cx="105353" cy="152680"/>
          </a:xfrm>
          <a:prstGeom prst="rect">
            <a:avLst/>
          </a:prstGeom>
          <a:blipFill dpi="0" rotWithShape="1">
            <a:blip r:embed="rId1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s-ES" altLang="es-ES" sz="1600"/>
          </a:p>
        </p:txBody>
      </p:sp>
      <p:sp>
        <p:nvSpPr>
          <p:cNvPr id="69716" name="object 84"/>
          <p:cNvSpPr>
            <a:spLocks noChangeArrowheads="1"/>
          </p:cNvSpPr>
          <p:nvPr/>
        </p:nvSpPr>
        <p:spPr bwMode="auto">
          <a:xfrm>
            <a:off x="6615545" y="4141975"/>
            <a:ext cx="623455" cy="574301"/>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s-ES" altLang="es-ES" sz="1600"/>
          </a:p>
        </p:txBody>
      </p:sp>
      <p:sp>
        <p:nvSpPr>
          <p:cNvPr id="69717" name="object 85"/>
          <p:cNvSpPr>
            <a:spLocks noChangeArrowheads="1"/>
          </p:cNvSpPr>
          <p:nvPr/>
        </p:nvSpPr>
        <p:spPr bwMode="auto">
          <a:xfrm>
            <a:off x="7446818" y="4141975"/>
            <a:ext cx="105353" cy="152680"/>
          </a:xfrm>
          <a:prstGeom prst="rect">
            <a:avLst/>
          </a:prstGeom>
          <a:blipFill dpi="0" rotWithShape="1">
            <a:blip r:embed="rId1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s-ES" altLang="es-ES" sz="1600"/>
          </a:p>
        </p:txBody>
      </p:sp>
      <p:sp>
        <p:nvSpPr>
          <p:cNvPr id="69718" name="object 86"/>
          <p:cNvSpPr>
            <a:spLocks noChangeArrowheads="1"/>
          </p:cNvSpPr>
          <p:nvPr/>
        </p:nvSpPr>
        <p:spPr bwMode="auto">
          <a:xfrm>
            <a:off x="6754091" y="4276446"/>
            <a:ext cx="623455" cy="574301"/>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s-ES" altLang="es-ES" sz="1600"/>
          </a:p>
        </p:txBody>
      </p:sp>
      <p:sp>
        <p:nvSpPr>
          <p:cNvPr id="69719" name="object 87"/>
          <p:cNvSpPr>
            <a:spLocks noChangeArrowheads="1"/>
          </p:cNvSpPr>
          <p:nvPr/>
        </p:nvSpPr>
        <p:spPr bwMode="auto">
          <a:xfrm>
            <a:off x="7585364" y="4276446"/>
            <a:ext cx="105353" cy="152680"/>
          </a:xfrm>
          <a:prstGeom prst="rect">
            <a:avLst/>
          </a:prstGeom>
          <a:blipFill dpi="0" rotWithShape="1">
            <a:blip r:embed="rId1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s-ES" altLang="es-ES" sz="1600"/>
          </a:p>
        </p:txBody>
      </p:sp>
      <p:sp>
        <p:nvSpPr>
          <p:cNvPr id="69720" name="object 88"/>
          <p:cNvSpPr>
            <a:spLocks noChangeArrowheads="1"/>
          </p:cNvSpPr>
          <p:nvPr/>
        </p:nvSpPr>
        <p:spPr bwMode="auto">
          <a:xfrm>
            <a:off x="6892636" y="4410917"/>
            <a:ext cx="623455" cy="574301"/>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s-ES" altLang="es-ES" sz="1600"/>
          </a:p>
        </p:txBody>
      </p:sp>
      <p:sp>
        <p:nvSpPr>
          <p:cNvPr id="69721" name="object 89"/>
          <p:cNvSpPr>
            <a:spLocks noChangeArrowheads="1"/>
          </p:cNvSpPr>
          <p:nvPr/>
        </p:nvSpPr>
        <p:spPr bwMode="auto">
          <a:xfrm>
            <a:off x="7723909" y="4410916"/>
            <a:ext cx="105353" cy="152680"/>
          </a:xfrm>
          <a:prstGeom prst="rect">
            <a:avLst/>
          </a:prstGeom>
          <a:blipFill dpi="0" rotWithShape="1">
            <a:blip r:embed="rId1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s-ES" altLang="es-ES" sz="1600"/>
          </a:p>
        </p:txBody>
      </p:sp>
      <p:sp>
        <p:nvSpPr>
          <p:cNvPr id="69722" name="object 90"/>
          <p:cNvSpPr>
            <a:spLocks noChangeArrowheads="1"/>
          </p:cNvSpPr>
          <p:nvPr/>
        </p:nvSpPr>
        <p:spPr bwMode="auto">
          <a:xfrm>
            <a:off x="6061364" y="5890092"/>
            <a:ext cx="386773" cy="357187"/>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s-ES" altLang="es-ES" sz="1600"/>
          </a:p>
        </p:txBody>
      </p:sp>
      <p:sp>
        <p:nvSpPr>
          <p:cNvPr id="69723" name="object 91"/>
          <p:cNvSpPr>
            <a:spLocks noChangeArrowheads="1"/>
          </p:cNvSpPr>
          <p:nvPr/>
        </p:nvSpPr>
        <p:spPr bwMode="auto">
          <a:xfrm>
            <a:off x="6615546" y="6024563"/>
            <a:ext cx="116898" cy="169489"/>
          </a:xfrm>
          <a:prstGeom prst="rect">
            <a:avLst/>
          </a:prstGeom>
          <a:blipFill dpi="0" rotWithShape="1">
            <a:blip r:embed="rId17"/>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s-ES" altLang="es-ES" sz="1600"/>
          </a:p>
        </p:txBody>
      </p:sp>
      <p:sp>
        <p:nvSpPr>
          <p:cNvPr id="69724" name="object 92"/>
          <p:cNvSpPr>
            <a:spLocks/>
          </p:cNvSpPr>
          <p:nvPr/>
        </p:nvSpPr>
        <p:spPr bwMode="auto">
          <a:xfrm>
            <a:off x="6407727" y="5957328"/>
            <a:ext cx="145762" cy="85444"/>
          </a:xfrm>
          <a:custGeom>
            <a:avLst/>
            <a:gdLst>
              <a:gd name="T0" fmla="*/ 0 w 160020"/>
              <a:gd name="T1" fmla="*/ 0 h 96520"/>
              <a:gd name="T2" fmla="*/ 164373 w 160020"/>
              <a:gd name="T3" fmla="*/ 100428 h 96520"/>
              <a:gd name="T4" fmla="*/ 0 60000 65536"/>
              <a:gd name="T5" fmla="*/ 0 60000 65536"/>
              <a:gd name="T6" fmla="*/ 0 w 160020"/>
              <a:gd name="T7" fmla="*/ 0 h 96520"/>
              <a:gd name="T8" fmla="*/ 160020 w 160020"/>
              <a:gd name="T9" fmla="*/ 96520 h 96520"/>
            </a:gdLst>
            <a:ahLst/>
            <a:cxnLst>
              <a:cxn ang="T4">
                <a:pos x="T0" y="T1"/>
              </a:cxn>
              <a:cxn ang="T5">
                <a:pos x="T2" y="T3"/>
              </a:cxn>
            </a:cxnLst>
            <a:rect l="T6" t="T7" r="T8" b="T9"/>
            <a:pathLst>
              <a:path w="160020" h="96520">
                <a:moveTo>
                  <a:pt x="0" y="0"/>
                </a:moveTo>
                <a:lnTo>
                  <a:pt x="159867" y="95923"/>
                </a:lnTo>
              </a:path>
            </a:pathLst>
          </a:custGeom>
          <a:noFill/>
          <a:ln w="9525">
            <a:solidFill>
              <a:srgbClr val="81818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s-ES"/>
          </a:p>
        </p:txBody>
      </p:sp>
      <p:sp>
        <p:nvSpPr>
          <p:cNvPr id="69725" name="object 93"/>
          <p:cNvSpPr>
            <a:spLocks/>
          </p:cNvSpPr>
          <p:nvPr/>
        </p:nvSpPr>
        <p:spPr bwMode="auto">
          <a:xfrm>
            <a:off x="6524626" y="6007754"/>
            <a:ext cx="77932" cy="63033"/>
          </a:xfrm>
          <a:custGeom>
            <a:avLst/>
            <a:gdLst>
              <a:gd name="T0" fmla="*/ 43505 w 85090"/>
              <a:gd name="T1" fmla="*/ 0 h 72390"/>
              <a:gd name="T2" fmla="*/ 0 w 85090"/>
              <a:gd name="T3" fmla="*/ 54276 h 72390"/>
              <a:gd name="T4" fmla="*/ 94256 w 85090"/>
              <a:gd name="T5" fmla="*/ 59710 h 72390"/>
              <a:gd name="T6" fmla="*/ 43505 w 85090"/>
              <a:gd name="T7" fmla="*/ 0 h 72390"/>
              <a:gd name="T8" fmla="*/ 0 60000 65536"/>
              <a:gd name="T9" fmla="*/ 0 60000 65536"/>
              <a:gd name="T10" fmla="*/ 0 60000 65536"/>
              <a:gd name="T11" fmla="*/ 0 60000 65536"/>
              <a:gd name="T12" fmla="*/ 0 w 85090"/>
              <a:gd name="T13" fmla="*/ 0 h 72390"/>
              <a:gd name="T14" fmla="*/ 85090 w 85090"/>
              <a:gd name="T15" fmla="*/ 72390 h 72390"/>
            </a:gdLst>
            <a:ahLst/>
            <a:cxnLst>
              <a:cxn ang="T8">
                <a:pos x="T0" y="T1"/>
              </a:cxn>
              <a:cxn ang="T9">
                <a:pos x="T2" y="T3"/>
              </a:cxn>
              <a:cxn ang="T10">
                <a:pos x="T4" y="T5"/>
              </a:cxn>
              <a:cxn ang="T11">
                <a:pos x="T6" y="T7"/>
              </a:cxn>
            </a:cxnLst>
            <a:rect l="T12" t="T13" r="T14" b="T15"/>
            <a:pathLst>
              <a:path w="85090" h="72390">
                <a:moveTo>
                  <a:pt x="39204" y="0"/>
                </a:moveTo>
                <a:lnTo>
                  <a:pt x="0" y="65341"/>
                </a:lnTo>
                <a:lnTo>
                  <a:pt x="84937" y="71882"/>
                </a:lnTo>
                <a:lnTo>
                  <a:pt x="39204" y="0"/>
                </a:lnTo>
                <a:close/>
              </a:path>
            </a:pathLst>
          </a:custGeom>
          <a:solidFill>
            <a:srgbClr val="81818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s-ES"/>
          </a:p>
        </p:txBody>
      </p:sp>
      <p:sp>
        <p:nvSpPr>
          <p:cNvPr id="69726" name="object 94"/>
          <p:cNvSpPr>
            <a:spLocks/>
          </p:cNvSpPr>
          <p:nvPr/>
        </p:nvSpPr>
        <p:spPr bwMode="auto">
          <a:xfrm>
            <a:off x="6754091" y="6159033"/>
            <a:ext cx="69273" cy="44824"/>
          </a:xfrm>
          <a:custGeom>
            <a:avLst/>
            <a:gdLst>
              <a:gd name="T0" fmla="*/ 0 w 76200"/>
              <a:gd name="T1" fmla="*/ 0 h 50800"/>
              <a:gd name="T2" fmla="*/ 75755 w 76200"/>
              <a:gd name="T3" fmla="*/ 50507 h 50800"/>
              <a:gd name="T4" fmla="*/ 0 60000 65536"/>
              <a:gd name="T5" fmla="*/ 0 60000 65536"/>
              <a:gd name="T6" fmla="*/ 0 w 76200"/>
              <a:gd name="T7" fmla="*/ 0 h 50800"/>
              <a:gd name="T8" fmla="*/ 76200 w 76200"/>
              <a:gd name="T9" fmla="*/ 50800 h 50800"/>
            </a:gdLst>
            <a:ahLst/>
            <a:cxnLst>
              <a:cxn ang="T4">
                <a:pos x="T0" y="T1"/>
              </a:cxn>
              <a:cxn ang="T5">
                <a:pos x="T2" y="T3"/>
              </a:cxn>
            </a:cxnLst>
            <a:rect l="T6" t="T7" r="T8" b="T9"/>
            <a:pathLst>
              <a:path w="76200" h="50800">
                <a:moveTo>
                  <a:pt x="0" y="0"/>
                </a:moveTo>
                <a:lnTo>
                  <a:pt x="75755" y="50507"/>
                </a:lnTo>
              </a:path>
            </a:pathLst>
          </a:custGeom>
          <a:noFill/>
          <a:ln w="9525">
            <a:solidFill>
              <a:srgbClr val="81818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s-ES"/>
          </a:p>
        </p:txBody>
      </p:sp>
      <p:sp>
        <p:nvSpPr>
          <p:cNvPr id="69727" name="object 95"/>
          <p:cNvSpPr>
            <a:spLocks/>
          </p:cNvSpPr>
          <p:nvPr/>
        </p:nvSpPr>
        <p:spPr bwMode="auto">
          <a:xfrm>
            <a:off x="6794500" y="6168839"/>
            <a:ext cx="76489" cy="65835"/>
          </a:xfrm>
          <a:custGeom>
            <a:avLst/>
            <a:gdLst>
              <a:gd name="T0" fmla="*/ 36105 w 85090"/>
              <a:gd name="T1" fmla="*/ 0 h 74295"/>
              <a:gd name="T2" fmla="*/ 0 w 85090"/>
              <a:gd name="T3" fmla="*/ 67305 h 74295"/>
              <a:gd name="T4" fmla="*/ 72212 w 85090"/>
              <a:gd name="T5" fmla="*/ 78535 h 74295"/>
              <a:gd name="T6" fmla="*/ 36105 w 85090"/>
              <a:gd name="T7" fmla="*/ 0 h 74295"/>
              <a:gd name="T8" fmla="*/ 0 60000 65536"/>
              <a:gd name="T9" fmla="*/ 0 60000 65536"/>
              <a:gd name="T10" fmla="*/ 0 60000 65536"/>
              <a:gd name="T11" fmla="*/ 0 60000 65536"/>
              <a:gd name="T12" fmla="*/ 0 w 85090"/>
              <a:gd name="T13" fmla="*/ 0 h 74295"/>
              <a:gd name="T14" fmla="*/ 85090 w 85090"/>
              <a:gd name="T15" fmla="*/ 74295 h 74295"/>
            </a:gdLst>
            <a:ahLst/>
            <a:cxnLst>
              <a:cxn ang="T8">
                <a:pos x="T0" y="T1"/>
              </a:cxn>
              <a:cxn ang="T9">
                <a:pos x="T2" y="T3"/>
              </a:cxn>
              <a:cxn ang="T10">
                <a:pos x="T4" y="T5"/>
              </a:cxn>
              <a:cxn ang="T11">
                <a:pos x="T6" y="T7"/>
              </a:cxn>
            </a:cxnLst>
            <a:rect l="T12" t="T13" r="T14" b="T15"/>
            <a:pathLst>
              <a:path w="85090" h="74295">
                <a:moveTo>
                  <a:pt x="42265" y="0"/>
                </a:moveTo>
                <a:lnTo>
                  <a:pt x="0" y="63398"/>
                </a:lnTo>
                <a:lnTo>
                  <a:pt x="84531" y="73977"/>
                </a:lnTo>
                <a:lnTo>
                  <a:pt x="42265" y="0"/>
                </a:lnTo>
                <a:close/>
              </a:path>
            </a:pathLst>
          </a:custGeom>
          <a:solidFill>
            <a:srgbClr val="81818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s-ES"/>
          </a:p>
        </p:txBody>
      </p:sp>
      <p:sp>
        <p:nvSpPr>
          <p:cNvPr id="69728" name="object 96"/>
          <p:cNvSpPr>
            <a:spLocks noChangeArrowheads="1"/>
          </p:cNvSpPr>
          <p:nvPr/>
        </p:nvSpPr>
        <p:spPr bwMode="auto">
          <a:xfrm>
            <a:off x="6199909" y="6159034"/>
            <a:ext cx="386773" cy="357187"/>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s-ES" altLang="es-ES" sz="1600"/>
          </a:p>
        </p:txBody>
      </p:sp>
      <p:sp>
        <p:nvSpPr>
          <p:cNvPr id="69729" name="object 97"/>
          <p:cNvSpPr>
            <a:spLocks noChangeArrowheads="1"/>
          </p:cNvSpPr>
          <p:nvPr/>
        </p:nvSpPr>
        <p:spPr bwMode="auto">
          <a:xfrm>
            <a:off x="6754091" y="6293504"/>
            <a:ext cx="116898" cy="169489"/>
          </a:xfrm>
          <a:prstGeom prst="rect">
            <a:avLst/>
          </a:prstGeom>
          <a:blipFill dpi="0" rotWithShape="1">
            <a:blip r:embed="rId17"/>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s-ES" altLang="es-ES" sz="1600"/>
          </a:p>
        </p:txBody>
      </p:sp>
      <p:sp>
        <p:nvSpPr>
          <p:cNvPr id="69730" name="object 98"/>
          <p:cNvSpPr>
            <a:spLocks/>
          </p:cNvSpPr>
          <p:nvPr/>
        </p:nvSpPr>
        <p:spPr bwMode="auto">
          <a:xfrm>
            <a:off x="6546273" y="6226269"/>
            <a:ext cx="145762" cy="85444"/>
          </a:xfrm>
          <a:custGeom>
            <a:avLst/>
            <a:gdLst>
              <a:gd name="T0" fmla="*/ 0 w 160020"/>
              <a:gd name="T1" fmla="*/ 0 h 96520"/>
              <a:gd name="T2" fmla="*/ 164373 w 160020"/>
              <a:gd name="T3" fmla="*/ 100428 h 96520"/>
              <a:gd name="T4" fmla="*/ 0 60000 65536"/>
              <a:gd name="T5" fmla="*/ 0 60000 65536"/>
              <a:gd name="T6" fmla="*/ 0 w 160020"/>
              <a:gd name="T7" fmla="*/ 0 h 96520"/>
              <a:gd name="T8" fmla="*/ 160020 w 160020"/>
              <a:gd name="T9" fmla="*/ 96520 h 96520"/>
            </a:gdLst>
            <a:ahLst/>
            <a:cxnLst>
              <a:cxn ang="T4">
                <a:pos x="T0" y="T1"/>
              </a:cxn>
              <a:cxn ang="T5">
                <a:pos x="T2" y="T3"/>
              </a:cxn>
            </a:cxnLst>
            <a:rect l="T6" t="T7" r="T8" b="T9"/>
            <a:pathLst>
              <a:path w="160020" h="96520">
                <a:moveTo>
                  <a:pt x="0" y="0"/>
                </a:moveTo>
                <a:lnTo>
                  <a:pt x="159867" y="95923"/>
                </a:lnTo>
              </a:path>
            </a:pathLst>
          </a:custGeom>
          <a:noFill/>
          <a:ln w="9525">
            <a:solidFill>
              <a:srgbClr val="81818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s-ES"/>
          </a:p>
        </p:txBody>
      </p:sp>
      <p:sp>
        <p:nvSpPr>
          <p:cNvPr id="69731" name="object 99"/>
          <p:cNvSpPr>
            <a:spLocks/>
          </p:cNvSpPr>
          <p:nvPr/>
        </p:nvSpPr>
        <p:spPr bwMode="auto">
          <a:xfrm>
            <a:off x="6663171" y="6276696"/>
            <a:ext cx="77932" cy="63033"/>
          </a:xfrm>
          <a:custGeom>
            <a:avLst/>
            <a:gdLst>
              <a:gd name="T0" fmla="*/ 43505 w 85090"/>
              <a:gd name="T1" fmla="*/ 0 h 72390"/>
              <a:gd name="T2" fmla="*/ 0 w 85090"/>
              <a:gd name="T3" fmla="*/ 54276 h 72390"/>
              <a:gd name="T4" fmla="*/ 94256 w 85090"/>
              <a:gd name="T5" fmla="*/ 59710 h 72390"/>
              <a:gd name="T6" fmla="*/ 43505 w 85090"/>
              <a:gd name="T7" fmla="*/ 0 h 72390"/>
              <a:gd name="T8" fmla="*/ 0 60000 65536"/>
              <a:gd name="T9" fmla="*/ 0 60000 65536"/>
              <a:gd name="T10" fmla="*/ 0 60000 65536"/>
              <a:gd name="T11" fmla="*/ 0 60000 65536"/>
              <a:gd name="T12" fmla="*/ 0 w 85090"/>
              <a:gd name="T13" fmla="*/ 0 h 72390"/>
              <a:gd name="T14" fmla="*/ 85090 w 85090"/>
              <a:gd name="T15" fmla="*/ 72390 h 72390"/>
            </a:gdLst>
            <a:ahLst/>
            <a:cxnLst>
              <a:cxn ang="T8">
                <a:pos x="T0" y="T1"/>
              </a:cxn>
              <a:cxn ang="T9">
                <a:pos x="T2" y="T3"/>
              </a:cxn>
              <a:cxn ang="T10">
                <a:pos x="T4" y="T5"/>
              </a:cxn>
              <a:cxn ang="T11">
                <a:pos x="T6" y="T7"/>
              </a:cxn>
            </a:cxnLst>
            <a:rect l="T12" t="T13" r="T14" b="T15"/>
            <a:pathLst>
              <a:path w="85090" h="72390">
                <a:moveTo>
                  <a:pt x="39204" y="0"/>
                </a:moveTo>
                <a:lnTo>
                  <a:pt x="0" y="65341"/>
                </a:lnTo>
                <a:lnTo>
                  <a:pt x="84937" y="71882"/>
                </a:lnTo>
                <a:lnTo>
                  <a:pt x="39204" y="0"/>
                </a:lnTo>
                <a:close/>
              </a:path>
            </a:pathLst>
          </a:custGeom>
          <a:solidFill>
            <a:srgbClr val="81818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s-ES"/>
          </a:p>
        </p:txBody>
      </p:sp>
      <p:sp>
        <p:nvSpPr>
          <p:cNvPr id="69732" name="object 100"/>
          <p:cNvSpPr>
            <a:spLocks/>
          </p:cNvSpPr>
          <p:nvPr/>
        </p:nvSpPr>
        <p:spPr bwMode="auto">
          <a:xfrm>
            <a:off x="6892636" y="6427975"/>
            <a:ext cx="86591" cy="42022"/>
          </a:xfrm>
          <a:custGeom>
            <a:avLst/>
            <a:gdLst>
              <a:gd name="T0" fmla="*/ 0 w 95884"/>
              <a:gd name="T1" fmla="*/ 0 h 48259"/>
              <a:gd name="T2" fmla="*/ 87124 w 95884"/>
              <a:gd name="T3" fmla="*/ 39721 h 48259"/>
              <a:gd name="T4" fmla="*/ 0 60000 65536"/>
              <a:gd name="T5" fmla="*/ 0 60000 65536"/>
              <a:gd name="T6" fmla="*/ 0 w 95884"/>
              <a:gd name="T7" fmla="*/ 0 h 48259"/>
              <a:gd name="T8" fmla="*/ 95884 w 95884"/>
              <a:gd name="T9" fmla="*/ 48259 h 48259"/>
            </a:gdLst>
            <a:ahLst/>
            <a:cxnLst>
              <a:cxn ang="T4">
                <a:pos x="T0" y="T1"/>
              </a:cxn>
              <a:cxn ang="T5">
                <a:pos x="T2" y="T3"/>
              </a:cxn>
            </a:cxnLst>
            <a:rect l="T6" t="T7" r="T8" b="T9"/>
            <a:pathLst>
              <a:path w="95884" h="48259">
                <a:moveTo>
                  <a:pt x="0" y="0"/>
                </a:moveTo>
                <a:lnTo>
                  <a:pt x="95605" y="47802"/>
                </a:lnTo>
              </a:path>
            </a:pathLst>
          </a:custGeom>
          <a:noFill/>
          <a:ln w="9525">
            <a:solidFill>
              <a:srgbClr val="81818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s-ES"/>
          </a:p>
        </p:txBody>
      </p:sp>
      <p:sp>
        <p:nvSpPr>
          <p:cNvPr id="69733" name="object 101"/>
          <p:cNvSpPr>
            <a:spLocks/>
          </p:cNvSpPr>
          <p:nvPr/>
        </p:nvSpPr>
        <p:spPr bwMode="auto">
          <a:xfrm>
            <a:off x="6953250" y="6434978"/>
            <a:ext cx="77932" cy="60232"/>
          </a:xfrm>
          <a:custGeom>
            <a:avLst/>
            <a:gdLst>
              <a:gd name="T0" fmla="*/ 34086 w 85725"/>
              <a:gd name="T1" fmla="*/ 0 h 68579"/>
              <a:gd name="T2" fmla="*/ 0 w 85725"/>
              <a:gd name="T3" fmla="*/ 63881 h 68579"/>
              <a:gd name="T4" fmla="*/ 85204 w 85725"/>
              <a:gd name="T5" fmla="*/ 63892 h 68579"/>
              <a:gd name="T6" fmla="*/ 34086 w 85725"/>
              <a:gd name="T7" fmla="*/ 0 h 68579"/>
              <a:gd name="T8" fmla="*/ 0 60000 65536"/>
              <a:gd name="T9" fmla="*/ 0 60000 65536"/>
              <a:gd name="T10" fmla="*/ 0 60000 65536"/>
              <a:gd name="T11" fmla="*/ 0 60000 65536"/>
              <a:gd name="T12" fmla="*/ 0 w 85725"/>
              <a:gd name="T13" fmla="*/ 0 h 68579"/>
              <a:gd name="T14" fmla="*/ 85725 w 85725"/>
              <a:gd name="T15" fmla="*/ 68579 h 68579"/>
            </a:gdLst>
            <a:ahLst/>
            <a:cxnLst>
              <a:cxn ang="T8">
                <a:pos x="T0" y="T1"/>
              </a:cxn>
              <a:cxn ang="T9">
                <a:pos x="T2" y="T3"/>
              </a:cxn>
              <a:cxn ang="T10">
                <a:pos x="T4" y="T5"/>
              </a:cxn>
              <a:cxn ang="T11">
                <a:pos x="T6" y="T7"/>
              </a:cxn>
            </a:cxnLst>
            <a:rect l="T12" t="T13" r="T14" b="T15"/>
            <a:pathLst>
              <a:path w="85725" h="68579">
                <a:moveTo>
                  <a:pt x="34086" y="0"/>
                </a:moveTo>
                <a:lnTo>
                  <a:pt x="0" y="68148"/>
                </a:lnTo>
                <a:lnTo>
                  <a:pt x="85204" y="68160"/>
                </a:lnTo>
                <a:lnTo>
                  <a:pt x="34086" y="0"/>
                </a:lnTo>
                <a:close/>
              </a:path>
            </a:pathLst>
          </a:custGeom>
          <a:solidFill>
            <a:srgbClr val="81818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s-ES"/>
          </a:p>
        </p:txBody>
      </p:sp>
      <p:sp>
        <p:nvSpPr>
          <p:cNvPr id="69736" name="object 104"/>
          <p:cNvSpPr>
            <a:spLocks noChangeArrowheads="1"/>
          </p:cNvSpPr>
          <p:nvPr/>
        </p:nvSpPr>
        <p:spPr bwMode="auto">
          <a:xfrm>
            <a:off x="2470727" y="661147"/>
            <a:ext cx="310285" cy="403412"/>
          </a:xfrm>
          <a:prstGeom prst="rect">
            <a:avLst/>
          </a:prstGeom>
          <a:blipFill dpi="0" rotWithShape="1">
            <a:blip r:embed="rId18"/>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s-ES" altLang="es-ES" sz="1600"/>
          </a:p>
        </p:txBody>
      </p:sp>
      <p:sp>
        <p:nvSpPr>
          <p:cNvPr id="69738" name="object 106"/>
          <p:cNvSpPr>
            <a:spLocks noChangeArrowheads="1"/>
          </p:cNvSpPr>
          <p:nvPr/>
        </p:nvSpPr>
        <p:spPr bwMode="auto">
          <a:xfrm>
            <a:off x="7923069" y="661147"/>
            <a:ext cx="291523" cy="403412"/>
          </a:xfrm>
          <a:prstGeom prst="rect">
            <a:avLst/>
          </a:prstGeom>
          <a:blipFill dpi="0" rotWithShape="1">
            <a:blip r:embed="rId1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s-ES" altLang="es-ES" sz="1600"/>
          </a:p>
        </p:txBody>
      </p:sp>
      <p:sp>
        <p:nvSpPr>
          <p:cNvPr id="107" name="object 107"/>
          <p:cNvSpPr txBox="1"/>
          <p:nvPr/>
        </p:nvSpPr>
        <p:spPr>
          <a:xfrm>
            <a:off x="1093932" y="692696"/>
            <a:ext cx="6956136" cy="215444"/>
          </a:xfrm>
          <a:prstGeom prst="rect">
            <a:avLst/>
          </a:prstGeom>
        </p:spPr>
        <p:txBody>
          <a:bodyPr lIns="0" tIns="0" rIns="0" bIns="0">
            <a:spAutoFit/>
          </a:bodyPr>
          <a:lstStyle/>
          <a:p>
            <a:pPr marL="11397">
              <a:defRPr/>
            </a:pPr>
            <a:r>
              <a:rPr sz="1400" b="1" spc="-13" dirty="0">
                <a:latin typeface="Arial"/>
                <a:cs typeface="Arial"/>
              </a:rPr>
              <a:t>A</a:t>
            </a:r>
            <a:r>
              <a:rPr sz="1400" b="1" spc="-58" dirty="0">
                <a:latin typeface="Arial"/>
                <a:cs typeface="Arial"/>
              </a:rPr>
              <a:t> </a:t>
            </a:r>
            <a:r>
              <a:rPr sz="1400" b="1" spc="-13" dirty="0">
                <a:latin typeface="Arial"/>
                <a:cs typeface="Arial"/>
              </a:rPr>
              <a:t>t</a:t>
            </a:r>
            <a:r>
              <a:rPr sz="1400" b="1" spc="-9" dirty="0">
                <a:latin typeface="Arial"/>
                <a:cs typeface="Arial"/>
              </a:rPr>
              <a:t>ra</a:t>
            </a:r>
            <a:r>
              <a:rPr sz="1400" b="1" spc="-45" dirty="0">
                <a:latin typeface="Arial"/>
                <a:cs typeface="Arial"/>
              </a:rPr>
              <a:t>v</a:t>
            </a:r>
            <a:r>
              <a:rPr sz="1400" b="1" spc="-9" dirty="0">
                <a:latin typeface="Arial"/>
                <a:cs typeface="Arial"/>
              </a:rPr>
              <a:t>és</a:t>
            </a:r>
            <a:r>
              <a:rPr sz="1400" b="1" spc="49" dirty="0">
                <a:latin typeface="Arial"/>
                <a:cs typeface="Arial"/>
              </a:rPr>
              <a:t> </a:t>
            </a:r>
            <a:r>
              <a:rPr sz="1400" b="1" spc="-13" dirty="0">
                <a:latin typeface="Arial"/>
                <a:cs typeface="Arial"/>
              </a:rPr>
              <a:t>d</a:t>
            </a:r>
            <a:r>
              <a:rPr sz="1400" b="1" spc="-9" dirty="0">
                <a:latin typeface="Arial"/>
                <a:cs typeface="Arial"/>
              </a:rPr>
              <a:t>el</a:t>
            </a:r>
            <a:r>
              <a:rPr sz="1400" b="1" spc="9" dirty="0">
                <a:latin typeface="Arial"/>
                <a:cs typeface="Arial"/>
              </a:rPr>
              <a:t> </a:t>
            </a:r>
            <a:r>
              <a:rPr sz="1400" b="1" spc="-9" dirty="0">
                <a:latin typeface="Arial"/>
                <a:cs typeface="Arial"/>
              </a:rPr>
              <a:t>a</a:t>
            </a:r>
            <a:r>
              <a:rPr sz="1400" b="1" spc="-13" dirty="0">
                <a:latin typeface="Arial"/>
                <a:cs typeface="Arial"/>
              </a:rPr>
              <a:t>ut</a:t>
            </a:r>
            <a:r>
              <a:rPr sz="1400" b="1" spc="-9" dirty="0">
                <a:latin typeface="Arial"/>
                <a:cs typeface="Arial"/>
              </a:rPr>
              <a:t>o</a:t>
            </a:r>
            <a:r>
              <a:rPr sz="1400" b="1" spc="-13" dirty="0">
                <a:latin typeface="Arial"/>
                <a:cs typeface="Arial"/>
              </a:rPr>
              <a:t>-</a:t>
            </a:r>
            <a:r>
              <a:rPr sz="1400" b="1" spc="-9" dirty="0">
                <a:latin typeface="Arial"/>
                <a:cs typeface="Arial"/>
              </a:rPr>
              <a:t>arc</a:t>
            </a:r>
            <a:r>
              <a:rPr sz="1400" b="1" spc="-13" dirty="0">
                <a:latin typeface="Arial"/>
                <a:cs typeface="Arial"/>
              </a:rPr>
              <a:t>h</a:t>
            </a:r>
            <a:r>
              <a:rPr sz="1400" b="1" dirty="0">
                <a:latin typeface="Arial"/>
                <a:cs typeface="Arial"/>
              </a:rPr>
              <a:t>i</a:t>
            </a:r>
            <a:r>
              <a:rPr sz="1400" b="1" spc="-45" dirty="0">
                <a:latin typeface="Arial"/>
                <a:cs typeface="Arial"/>
              </a:rPr>
              <a:t>v</a:t>
            </a:r>
            <a:r>
              <a:rPr sz="1400" b="1" spc="-9" dirty="0">
                <a:latin typeface="Arial"/>
                <a:cs typeface="Arial"/>
              </a:rPr>
              <a:t>o</a:t>
            </a:r>
            <a:r>
              <a:rPr sz="1400" b="1" spc="49" dirty="0">
                <a:latin typeface="Arial"/>
                <a:cs typeface="Arial"/>
              </a:rPr>
              <a:t> </a:t>
            </a:r>
            <a:r>
              <a:rPr sz="1400" b="1" spc="-9" dirty="0">
                <a:latin typeface="Arial"/>
                <a:cs typeface="Arial"/>
              </a:rPr>
              <a:t>se</a:t>
            </a:r>
            <a:r>
              <a:rPr sz="1400" b="1" spc="9" dirty="0">
                <a:latin typeface="Arial"/>
                <a:cs typeface="Arial"/>
              </a:rPr>
              <a:t> </a:t>
            </a:r>
            <a:r>
              <a:rPr sz="1400" b="1" spc="-18" dirty="0">
                <a:latin typeface="Arial"/>
                <a:cs typeface="Arial"/>
              </a:rPr>
              <a:t>m</a:t>
            </a:r>
            <a:r>
              <a:rPr sz="1400" b="1" spc="-9" dirty="0">
                <a:latin typeface="Arial"/>
                <a:cs typeface="Arial"/>
              </a:rPr>
              <a:t>axi</a:t>
            </a:r>
            <a:r>
              <a:rPr sz="1400" b="1" spc="-18" dirty="0">
                <a:latin typeface="Arial"/>
                <a:cs typeface="Arial"/>
              </a:rPr>
              <a:t>m</a:t>
            </a:r>
            <a:r>
              <a:rPr sz="1400" b="1" spc="-4" dirty="0">
                <a:latin typeface="Arial"/>
                <a:cs typeface="Arial"/>
              </a:rPr>
              <a:t>iz</a:t>
            </a:r>
            <a:r>
              <a:rPr sz="1400" b="1" spc="-9" dirty="0">
                <a:latin typeface="Arial"/>
                <a:cs typeface="Arial"/>
              </a:rPr>
              <a:t>a</a:t>
            </a:r>
            <a:r>
              <a:rPr sz="1400" b="1" spc="18" dirty="0">
                <a:latin typeface="Arial"/>
                <a:cs typeface="Arial"/>
              </a:rPr>
              <a:t> </a:t>
            </a:r>
            <a:r>
              <a:rPr sz="1400" b="1" spc="-9" dirty="0">
                <a:latin typeface="Arial"/>
                <a:cs typeface="Arial"/>
              </a:rPr>
              <a:t>el</a:t>
            </a:r>
            <a:r>
              <a:rPr sz="1400" b="1" spc="9" dirty="0">
                <a:latin typeface="Arial"/>
                <a:cs typeface="Arial"/>
              </a:rPr>
              <a:t> </a:t>
            </a:r>
            <a:r>
              <a:rPr sz="1400" b="1" spc="-9" dirty="0">
                <a:latin typeface="Arial"/>
                <a:cs typeface="Arial"/>
              </a:rPr>
              <a:t>acceso</a:t>
            </a:r>
            <a:r>
              <a:rPr sz="1400" b="1" spc="4" dirty="0">
                <a:latin typeface="Arial"/>
                <a:cs typeface="Arial"/>
              </a:rPr>
              <a:t> </a:t>
            </a:r>
            <a:r>
              <a:rPr sz="1400" b="1" spc="-9" dirty="0">
                <a:latin typeface="Arial"/>
                <a:cs typeface="Arial"/>
              </a:rPr>
              <a:t>y</a:t>
            </a:r>
            <a:r>
              <a:rPr sz="1400" b="1" spc="-4" dirty="0">
                <a:latin typeface="Arial"/>
                <a:cs typeface="Arial"/>
              </a:rPr>
              <a:t> </a:t>
            </a:r>
            <a:r>
              <a:rPr sz="1400" b="1" spc="-9" dirty="0">
                <a:latin typeface="Arial"/>
                <a:cs typeface="Arial"/>
              </a:rPr>
              <a:t>el</a:t>
            </a:r>
            <a:r>
              <a:rPr sz="1400" b="1" spc="9" dirty="0">
                <a:latin typeface="Arial"/>
                <a:cs typeface="Arial"/>
              </a:rPr>
              <a:t> </a:t>
            </a:r>
            <a:r>
              <a:rPr sz="1400" b="1" spc="-4" dirty="0">
                <a:latin typeface="Arial"/>
                <a:cs typeface="Arial"/>
              </a:rPr>
              <a:t>i</a:t>
            </a:r>
            <a:r>
              <a:rPr sz="1400" b="1" spc="-18" dirty="0">
                <a:latin typeface="Arial"/>
                <a:cs typeface="Arial"/>
              </a:rPr>
              <a:t>mp</a:t>
            </a:r>
            <a:r>
              <a:rPr sz="1400" b="1" spc="-9" dirty="0">
                <a:latin typeface="Arial"/>
                <a:cs typeface="Arial"/>
              </a:rPr>
              <a:t>ac</a:t>
            </a:r>
            <a:r>
              <a:rPr sz="1400" b="1" spc="-13" dirty="0">
                <a:latin typeface="Arial"/>
                <a:cs typeface="Arial"/>
              </a:rPr>
              <a:t>t</a:t>
            </a:r>
            <a:r>
              <a:rPr sz="1400" b="1" spc="-9" dirty="0">
                <a:latin typeface="Arial"/>
                <a:cs typeface="Arial"/>
              </a:rPr>
              <a:t>o</a:t>
            </a:r>
            <a:r>
              <a:rPr sz="1400" b="1" spc="27" dirty="0">
                <a:latin typeface="Arial"/>
                <a:cs typeface="Arial"/>
              </a:rPr>
              <a:t> </a:t>
            </a:r>
            <a:r>
              <a:rPr sz="1400" b="1" spc="-9" dirty="0">
                <a:latin typeface="Arial"/>
                <a:cs typeface="Arial"/>
              </a:rPr>
              <a:t>a</a:t>
            </a:r>
            <a:r>
              <a:rPr sz="1400" b="1" spc="9" dirty="0">
                <a:latin typeface="Arial"/>
                <a:cs typeface="Arial"/>
              </a:rPr>
              <a:t> </a:t>
            </a:r>
            <a:r>
              <a:rPr sz="1400" b="1" spc="-9" dirty="0">
                <a:latin typeface="Arial"/>
                <a:cs typeface="Arial"/>
              </a:rPr>
              <a:t>la</a:t>
            </a:r>
            <a:r>
              <a:rPr sz="1400" b="1" spc="9" dirty="0">
                <a:latin typeface="Arial"/>
                <a:cs typeface="Arial"/>
              </a:rPr>
              <a:t> </a:t>
            </a:r>
            <a:r>
              <a:rPr sz="1400" b="1" spc="-4" dirty="0">
                <a:latin typeface="Arial"/>
                <a:cs typeface="Arial"/>
              </a:rPr>
              <a:t>i</a:t>
            </a:r>
            <a:r>
              <a:rPr sz="1400" b="1" spc="-13" dirty="0">
                <a:latin typeface="Arial"/>
                <a:cs typeface="Arial"/>
              </a:rPr>
              <a:t>n</a:t>
            </a:r>
            <a:r>
              <a:rPr sz="1400" b="1" spc="-45" dirty="0">
                <a:latin typeface="Arial"/>
                <a:cs typeface="Arial"/>
              </a:rPr>
              <a:t>v</a:t>
            </a:r>
            <a:r>
              <a:rPr sz="1400" b="1" spc="-9" dirty="0">
                <a:latin typeface="Arial"/>
                <a:cs typeface="Arial"/>
              </a:rPr>
              <a:t>es</a:t>
            </a:r>
            <a:r>
              <a:rPr sz="1400" b="1" spc="-13" dirty="0">
                <a:latin typeface="Arial"/>
                <a:cs typeface="Arial"/>
              </a:rPr>
              <a:t>t</a:t>
            </a:r>
            <a:r>
              <a:rPr sz="1400" b="1" spc="-4" dirty="0">
                <a:latin typeface="Arial"/>
                <a:cs typeface="Arial"/>
              </a:rPr>
              <a:t>i</a:t>
            </a:r>
            <a:r>
              <a:rPr sz="1400" b="1" spc="-13" dirty="0">
                <a:latin typeface="Arial"/>
                <a:cs typeface="Arial"/>
              </a:rPr>
              <a:t>g</a:t>
            </a:r>
            <a:r>
              <a:rPr sz="1400" b="1" spc="-9" dirty="0">
                <a:latin typeface="Arial"/>
                <a:cs typeface="Arial"/>
              </a:rPr>
              <a:t>aci</a:t>
            </a:r>
            <a:r>
              <a:rPr sz="1400" b="1" spc="-4" dirty="0">
                <a:latin typeface="Arial"/>
                <a:cs typeface="Arial"/>
              </a:rPr>
              <a:t>ó</a:t>
            </a:r>
            <a:r>
              <a:rPr sz="1400" b="1" spc="-9" dirty="0">
                <a:latin typeface="Arial"/>
                <a:cs typeface="Arial"/>
              </a:rPr>
              <a:t>n</a:t>
            </a:r>
            <a:endParaRPr sz="1400" dirty="0">
              <a:latin typeface="Arial"/>
              <a:cs typeface="Arial"/>
            </a:endParaRPr>
          </a:p>
        </p:txBody>
      </p:sp>
      <p:sp>
        <p:nvSpPr>
          <p:cNvPr id="69740" name="object 108"/>
          <p:cNvSpPr>
            <a:spLocks noChangeArrowheads="1"/>
          </p:cNvSpPr>
          <p:nvPr/>
        </p:nvSpPr>
        <p:spPr bwMode="auto">
          <a:xfrm>
            <a:off x="7048500" y="5528703"/>
            <a:ext cx="854364" cy="403412"/>
          </a:xfrm>
          <a:prstGeom prst="rect">
            <a:avLst/>
          </a:prstGeom>
          <a:blipFill dpi="0" rotWithShape="1">
            <a:blip r:embed="rId19"/>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s-ES" altLang="es-ES" sz="1600"/>
          </a:p>
        </p:txBody>
      </p:sp>
      <p:sp>
        <p:nvSpPr>
          <p:cNvPr id="69741" name="object 109"/>
          <p:cNvSpPr>
            <a:spLocks noChangeArrowheads="1"/>
          </p:cNvSpPr>
          <p:nvPr/>
        </p:nvSpPr>
        <p:spPr bwMode="auto">
          <a:xfrm>
            <a:off x="7653194" y="5528703"/>
            <a:ext cx="763443" cy="403412"/>
          </a:xfrm>
          <a:prstGeom prst="rect">
            <a:avLst/>
          </a:prstGeom>
          <a:blipFill dpi="0" rotWithShape="1">
            <a:blip r:embed="rId20"/>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s-ES" altLang="es-ES" sz="1600"/>
          </a:p>
        </p:txBody>
      </p:sp>
      <p:sp>
        <p:nvSpPr>
          <p:cNvPr id="69742" name="object 110"/>
          <p:cNvSpPr>
            <a:spLocks noChangeArrowheads="1"/>
          </p:cNvSpPr>
          <p:nvPr/>
        </p:nvSpPr>
        <p:spPr bwMode="auto">
          <a:xfrm>
            <a:off x="8166967" y="5528703"/>
            <a:ext cx="301625" cy="403412"/>
          </a:xfrm>
          <a:prstGeom prst="rect">
            <a:avLst/>
          </a:prstGeom>
          <a:blipFill dpi="0" rotWithShape="1">
            <a:blip r:embed="rId21"/>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s-ES" altLang="es-ES" sz="1600"/>
          </a:p>
        </p:txBody>
      </p:sp>
      <p:sp>
        <p:nvSpPr>
          <p:cNvPr id="111" name="object 111"/>
          <p:cNvSpPr txBox="1"/>
          <p:nvPr/>
        </p:nvSpPr>
        <p:spPr>
          <a:xfrm>
            <a:off x="7153853" y="5605743"/>
            <a:ext cx="1140114" cy="215444"/>
          </a:xfrm>
          <a:prstGeom prst="rect">
            <a:avLst/>
          </a:prstGeom>
        </p:spPr>
        <p:txBody>
          <a:bodyPr lIns="0" tIns="0" rIns="0" bIns="0">
            <a:spAutoFit/>
          </a:bodyPr>
          <a:lstStyle/>
          <a:p>
            <a:pPr marL="11397">
              <a:defRPr/>
            </a:pPr>
            <a:r>
              <a:rPr sz="1400" spc="-13" dirty="0">
                <a:latin typeface="Arial"/>
                <a:cs typeface="Arial"/>
              </a:rPr>
              <a:t>Har</a:t>
            </a:r>
            <a:r>
              <a:rPr sz="1400" spc="-9" dirty="0">
                <a:latin typeface="Arial"/>
                <a:cs typeface="Arial"/>
              </a:rPr>
              <a:t>nad,</a:t>
            </a:r>
            <a:r>
              <a:rPr sz="1400" spc="9" dirty="0">
                <a:latin typeface="Arial"/>
                <a:cs typeface="Arial"/>
              </a:rPr>
              <a:t> </a:t>
            </a:r>
            <a:r>
              <a:rPr sz="1400" spc="-9" dirty="0">
                <a:latin typeface="Arial"/>
                <a:cs typeface="Arial"/>
              </a:rPr>
              <a:t>2005</a:t>
            </a:r>
            <a:endParaRPr sz="1400">
              <a:latin typeface="Arial"/>
              <a:cs typeface="Arial"/>
            </a:endParaRPr>
          </a:p>
        </p:txBody>
      </p:sp>
    </p:spTree>
    <p:extLst>
      <p:ext uri="{BB962C8B-B14F-4D97-AF65-F5344CB8AC3E}">
        <p14:creationId xmlns:p14="http://schemas.microsoft.com/office/powerpoint/2010/main" val="434592791"/>
      </p:ext>
    </p:extLst>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67544" y="1052736"/>
            <a:ext cx="8229600" cy="5544616"/>
          </a:xfrm>
        </p:spPr>
        <p:txBody>
          <a:bodyPr>
            <a:noAutofit/>
          </a:bodyPr>
          <a:lstStyle/>
          <a:p>
            <a:r>
              <a:rPr lang="es-ES" sz="2400" dirty="0"/>
              <a:t>E</a:t>
            </a:r>
            <a:r>
              <a:rPr lang="es-ES" sz="2400" dirty="0" smtClean="0"/>
              <a:t>n </a:t>
            </a:r>
            <a:r>
              <a:rPr lang="es-ES" sz="2400" dirty="0"/>
              <a:t>muchos congresos las ponencias que son publicadas por el editor </a:t>
            </a:r>
            <a:r>
              <a:rPr lang="es-ES" sz="2400" b="1" dirty="0"/>
              <a:t>sólo existe una única versión final del editor</a:t>
            </a:r>
            <a:r>
              <a:rPr lang="es-ES" sz="2400" dirty="0"/>
              <a:t> (la exigida y validada a efectos curriculares) por lo que no ha lugar a la adicción a otra versión de autor. </a:t>
            </a:r>
            <a:endParaRPr lang="es-ES" sz="2400" dirty="0" smtClean="0"/>
          </a:p>
          <a:p>
            <a:pPr marL="0" indent="0">
              <a:buNone/>
            </a:pPr>
            <a:endParaRPr lang="es-ES" sz="1400" dirty="0" smtClean="0"/>
          </a:p>
          <a:p>
            <a:r>
              <a:rPr lang="es-ES" sz="2400" dirty="0"/>
              <a:t>En cambio otros congresos tienen a menudo una diseminación de las ponencias presentadas en los mismos a través de publicaciones seriadas monográficas y publicaciones periódicas después de pasar un proceso de revisión por pares que implica la </a:t>
            </a:r>
            <a:r>
              <a:rPr lang="es-ES" sz="2400" b="1" dirty="0"/>
              <a:t>existencia de versiones, del autor y del editor</a:t>
            </a:r>
            <a:r>
              <a:rPr lang="es-ES" sz="2400" dirty="0"/>
              <a:t>, y asimismo en el caso de algunos editores se le </a:t>
            </a:r>
            <a:r>
              <a:rPr lang="es-ES" sz="2400" dirty="0" smtClean="0"/>
              <a:t>da al </a:t>
            </a:r>
            <a:r>
              <a:rPr lang="es-ES" sz="2400" dirty="0"/>
              <a:t>autor la opción de </a:t>
            </a:r>
            <a:r>
              <a:rPr lang="es-ES" sz="2400" b="1" dirty="0"/>
              <a:t>publicación en abierto</a:t>
            </a:r>
            <a:r>
              <a:rPr lang="es-ES" sz="2400" dirty="0"/>
              <a:t> (con el consiguiente pago</a:t>
            </a:r>
            <a:r>
              <a:rPr lang="es-ES" sz="2400" dirty="0" smtClean="0"/>
              <a:t>).</a:t>
            </a:r>
            <a:endParaRPr lang="es-ES" sz="2400" b="1" dirty="0"/>
          </a:p>
          <a:p>
            <a:endParaRPr lang="es-ES" sz="2400" dirty="0"/>
          </a:p>
        </p:txBody>
      </p:sp>
      <p:sp>
        <p:nvSpPr>
          <p:cNvPr id="4" name="1 Título"/>
          <p:cNvSpPr>
            <a:spLocks noGrp="1"/>
          </p:cNvSpPr>
          <p:nvPr>
            <p:ph type="title"/>
          </p:nvPr>
        </p:nvSpPr>
        <p:spPr>
          <a:xfrm>
            <a:off x="2267744" y="116632"/>
            <a:ext cx="4536504" cy="508918"/>
          </a:xfrm>
        </p:spPr>
        <p:txBody>
          <a:bodyPr/>
          <a:lstStyle/>
          <a:p>
            <a:pPr algn="ctr"/>
            <a:r>
              <a:rPr lang="es-ES" sz="2200" b="1" dirty="0" smtClean="0">
                <a:solidFill>
                  <a:srgbClr val="FF0000"/>
                </a:solidFill>
              </a:rPr>
              <a:t>Versión del autor en congresos</a:t>
            </a:r>
            <a:endParaRPr lang="es-ES" sz="2200" b="1" dirty="0">
              <a:solidFill>
                <a:srgbClr val="FF0000"/>
              </a:solidFill>
            </a:endParaRPr>
          </a:p>
        </p:txBody>
      </p:sp>
    </p:spTree>
    <p:extLst>
      <p:ext uri="{BB962C8B-B14F-4D97-AF65-F5344CB8AC3E}">
        <p14:creationId xmlns:p14="http://schemas.microsoft.com/office/powerpoint/2010/main" val="59911795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3 Título"/>
          <p:cNvSpPr txBox="1">
            <a:spLocks/>
          </p:cNvSpPr>
          <p:nvPr/>
        </p:nvSpPr>
        <p:spPr>
          <a:xfrm>
            <a:off x="179512" y="2348880"/>
            <a:ext cx="8229600" cy="1052513"/>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3600" kern="1200">
                <a:solidFill>
                  <a:schemeClr val="tx1"/>
                </a:solidFill>
                <a:latin typeface="Arial" pitchFamily="34" charset="0"/>
                <a:ea typeface="+mj-ea"/>
                <a:cs typeface="Arial" pitchFamily="34" charset="0"/>
              </a:defRPr>
            </a:lvl1pPr>
          </a:lstStyle>
          <a:p>
            <a:r>
              <a:rPr lang="es-ES" dirty="0" smtClean="0"/>
              <a:t>El proceso ha finalizado</a:t>
            </a:r>
            <a:endParaRPr lang="es-ES" dirty="0"/>
          </a:p>
        </p:txBody>
      </p:sp>
    </p:spTree>
    <p:extLst>
      <p:ext uri="{BB962C8B-B14F-4D97-AF65-F5344CB8AC3E}">
        <p14:creationId xmlns:p14="http://schemas.microsoft.com/office/powerpoint/2010/main" val="262972497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23528" y="980728"/>
            <a:ext cx="8568952" cy="5256584"/>
          </a:xfrm>
        </p:spPr>
        <p:txBody>
          <a:bodyPr>
            <a:normAutofit lnSpcReduction="10000"/>
          </a:bodyPr>
          <a:lstStyle/>
          <a:p>
            <a:pPr lvl="1">
              <a:buFont typeface="Arial" pitchFamily="34" charset="0"/>
              <a:buChar char="•"/>
            </a:pPr>
            <a:r>
              <a:rPr lang="es-ES" sz="3000" dirty="0" smtClean="0"/>
              <a:t>El registro de Senia, una vez </a:t>
            </a:r>
            <a:r>
              <a:rPr lang="es-ES" sz="3000" b="1" dirty="0" smtClean="0"/>
              <a:t>validado</a:t>
            </a:r>
            <a:r>
              <a:rPr lang="es-ES" sz="3000" dirty="0" smtClean="0"/>
              <a:t> se integra en la </a:t>
            </a:r>
            <a:r>
              <a:rPr lang="es-ES" sz="3000" b="1" dirty="0" smtClean="0"/>
              <a:t>pasarela Senia-Riunet</a:t>
            </a:r>
          </a:p>
          <a:p>
            <a:pPr lvl="1">
              <a:buFont typeface="Arial" pitchFamily="34" charset="0"/>
              <a:buChar char="•"/>
            </a:pPr>
            <a:endParaRPr lang="es-ES" sz="1500" b="1" u="sng" dirty="0" smtClean="0"/>
          </a:p>
          <a:p>
            <a:pPr lvl="1">
              <a:buFont typeface="Arial" pitchFamily="34" charset="0"/>
              <a:buChar char="•"/>
            </a:pPr>
            <a:r>
              <a:rPr lang="es-ES" sz="3000" b="1" u="sng" dirty="0" smtClean="0"/>
              <a:t>Revisión por parte de biblioteca</a:t>
            </a:r>
            <a:r>
              <a:rPr lang="es-ES" sz="3000" dirty="0" smtClean="0"/>
              <a:t>:</a:t>
            </a:r>
          </a:p>
          <a:p>
            <a:pPr lvl="2"/>
            <a:r>
              <a:rPr lang="es-ES" sz="3000" dirty="0" smtClean="0"/>
              <a:t>Comprobación </a:t>
            </a:r>
            <a:r>
              <a:rPr lang="es-ES" sz="3000" dirty="0"/>
              <a:t>y completado de los datos (metadatos) que aparecen en el registro</a:t>
            </a:r>
            <a:r>
              <a:rPr lang="es-ES" sz="3000" dirty="0" smtClean="0"/>
              <a:t>.</a:t>
            </a:r>
          </a:p>
          <a:p>
            <a:pPr lvl="2"/>
            <a:r>
              <a:rPr lang="es-ES" sz="3000" b="1" dirty="0">
                <a:solidFill>
                  <a:srgbClr val="FF0000"/>
                </a:solidFill>
              </a:rPr>
              <a:t>Comprobación de las políticas de copyright y derechos de difusión permitidos por los editores de las revistas. </a:t>
            </a:r>
          </a:p>
          <a:p>
            <a:pPr lvl="2"/>
            <a:r>
              <a:rPr lang="es-ES" sz="3000" dirty="0" smtClean="0"/>
              <a:t>Difusión en el repositorio institucional: RiuNet</a:t>
            </a:r>
            <a:endParaRPr lang="es-ES" sz="3000" dirty="0"/>
          </a:p>
          <a:p>
            <a:pPr lvl="1">
              <a:buFont typeface="Arial" pitchFamily="34" charset="0"/>
              <a:buChar char="•"/>
            </a:pPr>
            <a:endParaRPr lang="es-ES" sz="2000" dirty="0"/>
          </a:p>
        </p:txBody>
      </p:sp>
      <p:sp>
        <p:nvSpPr>
          <p:cNvPr id="5" name="4 Rectángulo"/>
          <p:cNvSpPr/>
          <p:nvPr/>
        </p:nvSpPr>
        <p:spPr>
          <a:xfrm>
            <a:off x="1259632" y="116632"/>
            <a:ext cx="6354625" cy="461665"/>
          </a:xfrm>
          <a:prstGeom prst="rect">
            <a:avLst/>
          </a:prstGeom>
        </p:spPr>
        <p:txBody>
          <a:bodyPr wrap="none">
            <a:spAutoFit/>
          </a:bodyPr>
          <a:lstStyle/>
          <a:p>
            <a:pPr lvl="0"/>
            <a:r>
              <a:rPr lang="es-ES" sz="2400" b="1" dirty="0">
                <a:latin typeface="Arial" panose="020B0604020202020204" pitchFamily="34" charset="0"/>
                <a:cs typeface="Arial" panose="020B0604020202020204" pitchFamily="34" charset="0"/>
              </a:rPr>
              <a:t>¿Qué hace la Biblioteca en este proceso? </a:t>
            </a:r>
          </a:p>
        </p:txBody>
      </p:sp>
    </p:spTree>
    <p:extLst>
      <p:ext uri="{BB962C8B-B14F-4D97-AF65-F5344CB8AC3E}">
        <p14:creationId xmlns:p14="http://schemas.microsoft.com/office/powerpoint/2010/main" val="72631173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descr="Recorte de pantalla"/>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35790" y="548680"/>
            <a:ext cx="6578392" cy="6192688"/>
          </a:xfrm>
          <a:prstGeom prst="rect">
            <a:avLst/>
          </a:prstGeom>
        </p:spPr>
      </p:pic>
      <p:sp>
        <p:nvSpPr>
          <p:cNvPr id="4" name="3 Rectángulo"/>
          <p:cNvSpPr/>
          <p:nvPr/>
        </p:nvSpPr>
        <p:spPr>
          <a:xfrm>
            <a:off x="2654333" y="107340"/>
            <a:ext cx="2813592" cy="369332"/>
          </a:xfrm>
          <a:prstGeom prst="rect">
            <a:avLst/>
          </a:prstGeom>
        </p:spPr>
        <p:txBody>
          <a:bodyPr wrap="none">
            <a:spAutoFit/>
          </a:bodyPr>
          <a:lstStyle/>
          <a:p>
            <a:pPr algn="ctr"/>
            <a:r>
              <a:rPr lang="es-ES" b="1" dirty="0">
                <a:solidFill>
                  <a:srgbClr val="FF0000"/>
                </a:solidFill>
                <a:latin typeface="Arial" pitchFamily="34" charset="0"/>
                <a:cs typeface="Arial" pitchFamily="34" charset="0"/>
                <a:hlinkClick r:id="rId3"/>
              </a:rPr>
              <a:t>Pasarela Senia – RiuNet</a:t>
            </a:r>
            <a:endParaRPr lang="es-ES" b="1" dirty="0">
              <a:solidFill>
                <a:srgbClr val="FF0000"/>
              </a:solidFill>
              <a:latin typeface="Arial" pitchFamily="34" charset="0"/>
              <a:cs typeface="Arial" pitchFamily="34" charset="0"/>
            </a:endParaRPr>
          </a:p>
        </p:txBody>
      </p:sp>
    </p:spTree>
    <p:extLst>
      <p:ext uri="{BB962C8B-B14F-4D97-AF65-F5344CB8AC3E}">
        <p14:creationId xmlns:p14="http://schemas.microsoft.com/office/powerpoint/2010/main" val="158400766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1 CuadroTexto"/>
          <p:cNvSpPr txBox="1">
            <a:spLocks noChangeArrowheads="1"/>
          </p:cNvSpPr>
          <p:nvPr/>
        </p:nvSpPr>
        <p:spPr bwMode="auto">
          <a:xfrm>
            <a:off x="1259632" y="152400"/>
            <a:ext cx="5826968" cy="461665"/>
          </a:xfrm>
          <a:prstGeom prst="rect">
            <a:avLst/>
          </a:prstGeom>
          <a:noFill/>
          <a:ln>
            <a:noFill/>
          </a:ln>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r>
              <a:rPr lang="es-ES" sz="2400" b="1" spc="600" dirty="0" smtClean="0">
                <a:solidFill>
                  <a:srgbClr val="FF6600"/>
                </a:solidFill>
              </a:rPr>
              <a:t>Políticas editoriales</a:t>
            </a:r>
          </a:p>
        </p:txBody>
      </p:sp>
      <p:pic>
        <p:nvPicPr>
          <p:cNvPr id="1027"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22250" t="8987" r="27183"/>
          <a:stretch/>
        </p:blipFill>
        <p:spPr bwMode="auto">
          <a:xfrm>
            <a:off x="1259632" y="-27384"/>
            <a:ext cx="6120680" cy="68851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 name="14 Rectángulo">
            <a:hlinkClick r:id="rId4"/>
          </p:cNvPr>
          <p:cNvSpPr/>
          <p:nvPr/>
        </p:nvSpPr>
        <p:spPr>
          <a:xfrm>
            <a:off x="6228184" y="2276872"/>
            <a:ext cx="1152128" cy="936104"/>
          </a:xfrm>
          <a:prstGeom prst="rect">
            <a:avLst/>
          </a:prstGeom>
          <a:noFill/>
          <a:ln w="317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spTree>
    <p:extLst>
      <p:ext uri="{BB962C8B-B14F-4D97-AF65-F5344CB8AC3E}">
        <p14:creationId xmlns:p14="http://schemas.microsoft.com/office/powerpoint/2010/main" val="316201105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1 Marcador de contenido"/>
          <p:cNvSpPr>
            <a:spLocks noGrp="1"/>
          </p:cNvSpPr>
          <p:nvPr>
            <p:ph idx="1"/>
          </p:nvPr>
        </p:nvSpPr>
        <p:spPr>
          <a:xfrm>
            <a:off x="438727" y="620687"/>
            <a:ext cx="8451273" cy="5642001"/>
          </a:xfrm>
        </p:spPr>
        <p:txBody>
          <a:bodyPr>
            <a:normAutofit/>
          </a:bodyPr>
          <a:lstStyle/>
          <a:p>
            <a:pPr marL="0" indent="0">
              <a:buNone/>
            </a:pPr>
            <a:r>
              <a:rPr lang="es-ES" altLang="es-ES" sz="2800" b="1" dirty="0" smtClean="0"/>
              <a:t>La mayoría de editores permite el auto-archivo</a:t>
            </a:r>
          </a:p>
        </p:txBody>
      </p:sp>
      <p:pic>
        <p:nvPicPr>
          <p:cNvPr id="8499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4909" y="1210236"/>
            <a:ext cx="4486853" cy="26922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4996" name="4 Rectángulo"/>
          <p:cNvSpPr>
            <a:spLocks noChangeArrowheads="1"/>
          </p:cNvSpPr>
          <p:nvPr/>
        </p:nvSpPr>
        <p:spPr bwMode="auto">
          <a:xfrm>
            <a:off x="5541818" y="1613648"/>
            <a:ext cx="3136035" cy="579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4" rIns="91429" bIns="45714">
            <a:spAutoFit/>
          </a:bodyP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s-ES" altLang="es-ES" sz="1600"/>
              <a:t>Porcentaje de editores blancos en retroceso</a:t>
            </a:r>
          </a:p>
        </p:txBody>
      </p:sp>
      <p:pic>
        <p:nvPicPr>
          <p:cNvPr id="84998" name="Picture 2" descr="SHERPA/RoMEO Colours, excluding provisional policie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41694" y="3888441"/>
            <a:ext cx="4572000" cy="2662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2 Proceso alternativo"/>
          <p:cNvSpPr/>
          <p:nvPr/>
        </p:nvSpPr>
        <p:spPr>
          <a:xfrm>
            <a:off x="3486727" y="3697942"/>
            <a:ext cx="1485035" cy="222717"/>
          </a:xfrm>
          <a:prstGeom prst="flowChartAlternateProcess">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82058" tIns="41029" rIns="82058" bIns="41029" anchor="ctr"/>
          <a:lstStyle/>
          <a:p>
            <a:pPr algn="ctr" eaLnBrk="1" hangingPunct="1">
              <a:defRPr/>
            </a:pPr>
            <a:endParaRPr lang="es-ES"/>
          </a:p>
        </p:txBody>
      </p:sp>
      <p:sp>
        <p:nvSpPr>
          <p:cNvPr id="8" name="7 Proceso alternativo"/>
          <p:cNvSpPr/>
          <p:nvPr/>
        </p:nvSpPr>
        <p:spPr>
          <a:xfrm>
            <a:off x="7415068" y="6342530"/>
            <a:ext cx="1483591" cy="222717"/>
          </a:xfrm>
          <a:prstGeom prst="flowChartAlternateProcess">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82058" tIns="41029" rIns="82058" bIns="41029" anchor="ctr"/>
          <a:lstStyle/>
          <a:p>
            <a:pPr algn="ctr" eaLnBrk="1" hangingPunct="1">
              <a:defRPr/>
            </a:pPr>
            <a:endParaRPr lang="es-ES"/>
          </a:p>
        </p:txBody>
      </p:sp>
      <p:graphicFrame>
        <p:nvGraphicFramePr>
          <p:cNvPr id="9" name="5 Gráfico"/>
          <p:cNvGraphicFramePr>
            <a:graphicFrameLocks/>
          </p:cNvGraphicFramePr>
          <p:nvPr/>
        </p:nvGraphicFramePr>
        <p:xfrm>
          <a:off x="0" y="3902136"/>
          <a:ext cx="4541982" cy="2626659"/>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332254058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p:nvPr/>
        </p:nvPicPr>
        <p:blipFill rotWithShape="1">
          <a:blip r:embed="rId2" cstate="print"/>
          <a:srcRect t="11464" r="4930" b="8969"/>
          <a:stretch/>
        </p:blipFill>
        <p:spPr bwMode="auto">
          <a:xfrm>
            <a:off x="0" y="0"/>
            <a:ext cx="9144000" cy="6858000"/>
          </a:xfrm>
          <a:prstGeom prst="rect">
            <a:avLst/>
          </a:prstGeom>
          <a:ln>
            <a:noFill/>
          </a:ln>
          <a:extLst>
            <a:ext uri="{53640926-AAD7-44D8-BBD7-CCE9431645EC}">
              <a14:shadowObscured xmlns:a14="http://schemas.microsoft.com/office/drawing/2010/main"/>
            </a:ext>
          </a:extLst>
        </p:spPr>
      </p:pic>
      <p:sp>
        <p:nvSpPr>
          <p:cNvPr id="3" name="2 CuadroTexto"/>
          <p:cNvSpPr txBox="1"/>
          <p:nvPr/>
        </p:nvSpPr>
        <p:spPr>
          <a:xfrm>
            <a:off x="3059832" y="1124744"/>
            <a:ext cx="5400601" cy="923330"/>
          </a:xfrm>
          <a:prstGeom prst="rect">
            <a:avLst/>
          </a:prstGeom>
          <a:solidFill>
            <a:schemeClr val="bg1"/>
          </a:solidFill>
          <a:ln>
            <a:solidFill>
              <a:srgbClr val="FF0000"/>
            </a:solidFill>
          </a:ln>
          <a:effectLst>
            <a:outerShdw blurRad="50800" dist="50800" dir="5400000" algn="ctr" rotWithShape="0">
              <a:schemeClr val="bg1"/>
            </a:outerShdw>
          </a:effectLst>
        </p:spPr>
        <p:txBody>
          <a:bodyPr wrap="square" rtlCol="0">
            <a:spAutoFit/>
          </a:bodyPr>
          <a:lstStyle/>
          <a:p>
            <a:pPr algn="ctr"/>
            <a:r>
              <a:rPr lang="es-ES" b="1" dirty="0" smtClean="0">
                <a:solidFill>
                  <a:srgbClr val="FF0000"/>
                </a:solidFill>
                <a:latin typeface="Arial" pitchFamily="34" charset="0"/>
                <a:cs typeface="Arial" pitchFamily="34" charset="0"/>
              </a:rPr>
              <a:t>Comprobación </a:t>
            </a:r>
            <a:r>
              <a:rPr lang="es-ES" b="1" dirty="0">
                <a:solidFill>
                  <a:srgbClr val="FF0000"/>
                </a:solidFill>
                <a:latin typeface="Arial" pitchFamily="34" charset="0"/>
                <a:cs typeface="Arial" pitchFamily="34" charset="0"/>
              </a:rPr>
              <a:t>de las políticas de copyright y derechos de difusión permitidos por los editores de las revistas</a:t>
            </a:r>
          </a:p>
        </p:txBody>
      </p:sp>
      <p:sp>
        <p:nvSpPr>
          <p:cNvPr id="4" name="3 CuadroTexto"/>
          <p:cNvSpPr txBox="1"/>
          <p:nvPr/>
        </p:nvSpPr>
        <p:spPr>
          <a:xfrm>
            <a:off x="323528" y="5301207"/>
            <a:ext cx="1656184" cy="646331"/>
          </a:xfrm>
          <a:prstGeom prst="rect">
            <a:avLst/>
          </a:prstGeom>
          <a:solidFill>
            <a:schemeClr val="bg1"/>
          </a:solidFill>
          <a:ln>
            <a:solidFill>
              <a:srgbClr val="FF0000"/>
            </a:solidFill>
          </a:ln>
          <a:effectLst>
            <a:outerShdw blurRad="50800" dist="50800" dir="5400000" algn="ctr" rotWithShape="0">
              <a:schemeClr val="bg1"/>
            </a:outerShdw>
          </a:effectLst>
        </p:spPr>
        <p:txBody>
          <a:bodyPr wrap="square" rtlCol="0">
            <a:spAutoFit/>
          </a:bodyPr>
          <a:lstStyle>
            <a:defPPr>
              <a:defRPr lang="ca-ES"/>
            </a:defPPr>
            <a:lvl1pPr algn="ctr">
              <a:defRPr b="1">
                <a:solidFill>
                  <a:srgbClr val="FF0000"/>
                </a:solidFill>
                <a:latin typeface="Arial" pitchFamily="34" charset="0"/>
                <a:cs typeface="Arial" pitchFamily="34" charset="0"/>
              </a:defRPr>
            </a:lvl1pPr>
          </a:lstStyle>
          <a:p>
            <a:r>
              <a:rPr lang="es-ES" dirty="0"/>
              <a:t>Condiciones del depósito</a:t>
            </a:r>
          </a:p>
        </p:txBody>
      </p:sp>
      <p:sp>
        <p:nvSpPr>
          <p:cNvPr id="5" name="4 Flecha doblada"/>
          <p:cNvSpPr/>
          <p:nvPr/>
        </p:nvSpPr>
        <p:spPr>
          <a:xfrm>
            <a:off x="1151620" y="4653136"/>
            <a:ext cx="299858" cy="504056"/>
          </a:xfrm>
          <a:prstGeom prst="ben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spTree>
    <p:extLst>
      <p:ext uri="{BB962C8B-B14F-4D97-AF65-F5344CB8AC3E}">
        <p14:creationId xmlns:p14="http://schemas.microsoft.com/office/powerpoint/2010/main" val="273039182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p:nvPr/>
        </p:nvPicPr>
        <p:blipFill rotWithShape="1">
          <a:blip r:embed="rId2" cstate="print"/>
          <a:srcRect t="11239" r="12516" b="9644"/>
          <a:stretch/>
        </p:blipFill>
        <p:spPr bwMode="auto">
          <a:xfrm>
            <a:off x="0" y="0"/>
            <a:ext cx="9144000" cy="6858000"/>
          </a:xfrm>
          <a:prstGeom prst="rect">
            <a:avLst/>
          </a:prstGeom>
          <a:ln>
            <a:noFill/>
          </a:ln>
          <a:extLst>
            <a:ext uri="{53640926-AAD7-44D8-BBD7-CCE9431645EC}">
              <a14:shadowObscured xmlns:a14="http://schemas.microsoft.com/office/drawing/2010/main"/>
            </a:ext>
          </a:extLst>
        </p:spPr>
      </p:pic>
      <p:sp>
        <p:nvSpPr>
          <p:cNvPr id="3" name="2 Flecha doblada"/>
          <p:cNvSpPr/>
          <p:nvPr/>
        </p:nvSpPr>
        <p:spPr>
          <a:xfrm rot="10800000">
            <a:off x="5580112" y="3501008"/>
            <a:ext cx="299860" cy="321735"/>
          </a:xfrm>
          <a:prstGeom prst="ben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sp>
        <p:nvSpPr>
          <p:cNvPr id="4" name="3 CuadroTexto"/>
          <p:cNvSpPr txBox="1"/>
          <p:nvPr/>
        </p:nvSpPr>
        <p:spPr>
          <a:xfrm>
            <a:off x="4172649" y="2708919"/>
            <a:ext cx="3414645" cy="646331"/>
          </a:xfrm>
          <a:prstGeom prst="rect">
            <a:avLst/>
          </a:prstGeom>
          <a:solidFill>
            <a:schemeClr val="bg1"/>
          </a:solidFill>
          <a:effectLst>
            <a:outerShdw blurRad="50800" dist="50800" dir="5400000" algn="ctr" rotWithShape="0">
              <a:schemeClr val="bg1"/>
            </a:outerShdw>
          </a:effectLst>
        </p:spPr>
        <p:txBody>
          <a:bodyPr wrap="square" rtlCol="0">
            <a:spAutoFit/>
          </a:bodyPr>
          <a:lstStyle/>
          <a:p>
            <a:pPr algn="ctr"/>
            <a:r>
              <a:rPr lang="es-ES" b="1" dirty="0" smtClean="0">
                <a:solidFill>
                  <a:srgbClr val="FF0000"/>
                </a:solidFill>
                <a:latin typeface="Arial" pitchFamily="34" charset="0"/>
                <a:cs typeface="Arial" pitchFamily="34" charset="0"/>
              </a:rPr>
              <a:t>Licencia </a:t>
            </a:r>
            <a:r>
              <a:rPr lang="es-ES" b="1" dirty="0" err="1" smtClean="0">
                <a:solidFill>
                  <a:srgbClr val="FF0000"/>
                </a:solidFill>
                <a:latin typeface="Arial" pitchFamily="34" charset="0"/>
                <a:cs typeface="Arial" pitchFamily="34" charset="0"/>
              </a:rPr>
              <a:t>Creative</a:t>
            </a:r>
            <a:r>
              <a:rPr lang="es-ES" b="1" dirty="0" smtClean="0">
                <a:solidFill>
                  <a:srgbClr val="FF0000"/>
                </a:solidFill>
                <a:latin typeface="Arial" pitchFamily="34" charset="0"/>
                <a:cs typeface="Arial" pitchFamily="34" charset="0"/>
              </a:rPr>
              <a:t> </a:t>
            </a:r>
            <a:r>
              <a:rPr lang="es-ES" b="1" dirty="0" err="1" smtClean="0">
                <a:solidFill>
                  <a:srgbClr val="FF0000"/>
                </a:solidFill>
                <a:latin typeface="Arial" pitchFamily="34" charset="0"/>
                <a:cs typeface="Arial" pitchFamily="34" charset="0"/>
              </a:rPr>
              <a:t>Commons</a:t>
            </a:r>
            <a:r>
              <a:rPr lang="es-ES" b="1" dirty="0" smtClean="0">
                <a:solidFill>
                  <a:srgbClr val="FF0000"/>
                </a:solidFill>
                <a:latin typeface="Arial" pitchFamily="34" charset="0"/>
                <a:cs typeface="Arial" pitchFamily="34" charset="0"/>
              </a:rPr>
              <a:t> permitida por el editor</a:t>
            </a:r>
            <a:endParaRPr lang="es-ES" b="1" dirty="0">
              <a:solidFill>
                <a:srgbClr val="FF0000"/>
              </a:solidFill>
              <a:latin typeface="Arial" pitchFamily="34" charset="0"/>
              <a:cs typeface="Arial" pitchFamily="34" charset="0"/>
            </a:endParaRPr>
          </a:p>
        </p:txBody>
      </p:sp>
    </p:spTree>
    <p:extLst>
      <p:ext uri="{BB962C8B-B14F-4D97-AF65-F5344CB8AC3E}">
        <p14:creationId xmlns:p14="http://schemas.microsoft.com/office/powerpoint/2010/main" val="2623394664"/>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4294967295"/>
          </p:nvPr>
        </p:nvSpPr>
        <p:spPr>
          <a:xfrm>
            <a:off x="755576" y="2852936"/>
            <a:ext cx="7473951" cy="1224136"/>
          </a:xfrm>
        </p:spPr>
        <p:txBody>
          <a:bodyPr>
            <a:normAutofit/>
          </a:bodyPr>
          <a:lstStyle/>
          <a:p>
            <a:pPr marL="0" lvl="0" indent="0">
              <a:spcAft>
                <a:spcPts val="600"/>
              </a:spcAft>
              <a:buNone/>
            </a:pPr>
            <a:r>
              <a:rPr lang="es-ES" sz="4000" dirty="0" smtClean="0"/>
              <a:t>Ejemplos de registros en RiuNet</a:t>
            </a:r>
          </a:p>
        </p:txBody>
      </p:sp>
    </p:spTree>
    <p:extLst>
      <p:ext uri="{BB962C8B-B14F-4D97-AF65-F5344CB8AC3E}">
        <p14:creationId xmlns:p14="http://schemas.microsoft.com/office/powerpoint/2010/main" val="409530237"/>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descr="Recorte de pantalla"/>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7420" y="0"/>
            <a:ext cx="8429160" cy="6858000"/>
          </a:xfrm>
          <a:prstGeom prst="rect">
            <a:avLst/>
          </a:prstGeom>
        </p:spPr>
      </p:pic>
      <p:sp>
        <p:nvSpPr>
          <p:cNvPr id="4" name="3 Rectángulo"/>
          <p:cNvSpPr/>
          <p:nvPr/>
        </p:nvSpPr>
        <p:spPr>
          <a:xfrm>
            <a:off x="1802987" y="1988840"/>
            <a:ext cx="1904917" cy="1152128"/>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8 CuadroTexto"/>
          <p:cNvSpPr txBox="1"/>
          <p:nvPr/>
        </p:nvSpPr>
        <p:spPr>
          <a:xfrm>
            <a:off x="1547664" y="260648"/>
            <a:ext cx="5400601" cy="338554"/>
          </a:xfrm>
          <a:prstGeom prst="rect">
            <a:avLst/>
          </a:prstGeom>
          <a:solidFill>
            <a:schemeClr val="bg1"/>
          </a:solidFill>
          <a:effectLst>
            <a:outerShdw blurRad="50800" dist="50800" dir="5400000" algn="ctr" rotWithShape="0">
              <a:schemeClr val="bg1"/>
            </a:outerShdw>
          </a:effectLst>
        </p:spPr>
        <p:txBody>
          <a:bodyPr wrap="square" rtlCol="0">
            <a:spAutoFit/>
          </a:bodyPr>
          <a:lstStyle/>
          <a:p>
            <a:pPr algn="ctr"/>
            <a:r>
              <a:rPr lang="es-ES" sz="1600" b="1" dirty="0" smtClean="0">
                <a:solidFill>
                  <a:srgbClr val="FF0000"/>
                </a:solidFill>
                <a:latin typeface="Arial" pitchFamily="34" charset="0"/>
                <a:cs typeface="Arial" pitchFamily="34" charset="0"/>
              </a:rPr>
              <a:t>Ejemplo de registro versión editorial abierta</a:t>
            </a:r>
            <a:endParaRPr lang="es-ES" sz="1600" b="1" dirty="0">
              <a:solidFill>
                <a:srgbClr val="FF0000"/>
              </a:solidFill>
              <a:latin typeface="Arial" pitchFamily="34" charset="0"/>
              <a:cs typeface="Arial" pitchFamily="34" charset="0"/>
            </a:endParaRPr>
          </a:p>
        </p:txBody>
      </p:sp>
    </p:spTree>
    <p:extLst>
      <p:ext uri="{BB962C8B-B14F-4D97-AF65-F5344CB8AC3E}">
        <p14:creationId xmlns:p14="http://schemas.microsoft.com/office/powerpoint/2010/main" val="4057705054"/>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6 Imagen" descr="Recorte de pantalla"/>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3483" y="23792"/>
            <a:ext cx="8237593" cy="6834207"/>
          </a:xfrm>
          <a:prstGeom prst="rect">
            <a:avLst/>
          </a:prstGeom>
        </p:spPr>
      </p:pic>
      <p:sp>
        <p:nvSpPr>
          <p:cNvPr id="3" name="2 CuadroTexto"/>
          <p:cNvSpPr txBox="1"/>
          <p:nvPr/>
        </p:nvSpPr>
        <p:spPr>
          <a:xfrm>
            <a:off x="6805931" y="5229200"/>
            <a:ext cx="1800200" cy="1477328"/>
          </a:xfrm>
          <a:prstGeom prst="rect">
            <a:avLst/>
          </a:prstGeom>
          <a:solidFill>
            <a:schemeClr val="bg1"/>
          </a:solidFill>
          <a:effectLst>
            <a:outerShdw blurRad="50800" dist="50800" dir="5400000" algn="ctr" rotWithShape="0">
              <a:schemeClr val="bg1"/>
            </a:outerShdw>
          </a:effectLst>
        </p:spPr>
        <p:txBody>
          <a:bodyPr wrap="square" rtlCol="0">
            <a:spAutoFit/>
          </a:bodyPr>
          <a:lstStyle/>
          <a:p>
            <a:pPr algn="ctr"/>
            <a:r>
              <a:rPr lang="es-ES" b="1" dirty="0" smtClean="0">
                <a:solidFill>
                  <a:srgbClr val="FF0000"/>
                </a:solidFill>
                <a:latin typeface="Arial" pitchFamily="34" charset="0"/>
                <a:cs typeface="Arial" pitchFamily="34" charset="0"/>
              </a:rPr>
              <a:t>Datos en la pasarela de los registros procedentes de Senia</a:t>
            </a:r>
            <a:endParaRPr lang="es-ES" b="1" dirty="0">
              <a:solidFill>
                <a:srgbClr val="FF0000"/>
              </a:solidFill>
              <a:latin typeface="Arial" pitchFamily="34" charset="0"/>
              <a:cs typeface="Arial" pitchFamily="34" charset="0"/>
            </a:endParaRPr>
          </a:p>
        </p:txBody>
      </p:sp>
      <p:sp>
        <p:nvSpPr>
          <p:cNvPr id="6" name="5 Flecha doblada"/>
          <p:cNvSpPr/>
          <p:nvPr/>
        </p:nvSpPr>
        <p:spPr>
          <a:xfrm rot="10800000" flipV="1">
            <a:off x="6978347" y="4743453"/>
            <a:ext cx="299861" cy="500984"/>
          </a:xfrm>
          <a:prstGeom prst="ben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chemeClr val="tx1"/>
              </a:solidFill>
            </a:endParaRPr>
          </a:p>
        </p:txBody>
      </p:sp>
      <p:sp>
        <p:nvSpPr>
          <p:cNvPr id="8" name="7 CuadroTexto"/>
          <p:cNvSpPr txBox="1"/>
          <p:nvPr/>
        </p:nvSpPr>
        <p:spPr>
          <a:xfrm>
            <a:off x="2051720" y="260648"/>
            <a:ext cx="5184576" cy="338554"/>
          </a:xfrm>
          <a:prstGeom prst="rect">
            <a:avLst/>
          </a:prstGeom>
          <a:solidFill>
            <a:schemeClr val="bg1"/>
          </a:solidFill>
          <a:effectLst>
            <a:outerShdw blurRad="50800" dist="50800" dir="5400000" algn="ctr" rotWithShape="0">
              <a:schemeClr val="bg1"/>
            </a:outerShdw>
          </a:effectLst>
        </p:spPr>
        <p:txBody>
          <a:bodyPr wrap="square" rtlCol="0">
            <a:spAutoFit/>
          </a:bodyPr>
          <a:lstStyle/>
          <a:p>
            <a:pPr algn="ctr"/>
            <a:r>
              <a:rPr lang="es-ES" sz="1600" b="1" dirty="0" smtClean="0">
                <a:solidFill>
                  <a:srgbClr val="FF0000"/>
                </a:solidFill>
                <a:latin typeface="Arial" pitchFamily="34" charset="0"/>
                <a:cs typeface="Arial" pitchFamily="34" charset="0"/>
              </a:rPr>
              <a:t>Ejemplo de registro versión autor en abierto</a:t>
            </a:r>
            <a:endParaRPr lang="es-ES" sz="1600" b="1" dirty="0">
              <a:solidFill>
                <a:srgbClr val="FF0000"/>
              </a:solidFill>
              <a:latin typeface="Arial" pitchFamily="34" charset="0"/>
              <a:cs typeface="Arial" pitchFamily="34" charset="0"/>
            </a:endParaRPr>
          </a:p>
        </p:txBody>
      </p:sp>
      <p:sp>
        <p:nvSpPr>
          <p:cNvPr id="10" name="9 Rectángulo"/>
          <p:cNvSpPr/>
          <p:nvPr/>
        </p:nvSpPr>
        <p:spPr>
          <a:xfrm>
            <a:off x="4283968" y="1916831"/>
            <a:ext cx="2232248" cy="792087"/>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10 Rectángulo"/>
          <p:cNvSpPr/>
          <p:nvPr/>
        </p:nvSpPr>
        <p:spPr>
          <a:xfrm>
            <a:off x="1979712" y="1917076"/>
            <a:ext cx="2160240" cy="791843"/>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821970137"/>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1 Título"/>
          <p:cNvSpPr>
            <a:spLocks noGrp="1"/>
          </p:cNvSpPr>
          <p:nvPr>
            <p:ph type="title"/>
          </p:nvPr>
        </p:nvSpPr>
        <p:spPr>
          <a:xfrm>
            <a:off x="1524000" y="100853"/>
            <a:ext cx="7162512" cy="345982"/>
          </a:xfrm>
        </p:spPr>
        <p:txBody>
          <a:bodyPr/>
          <a:lstStyle/>
          <a:p>
            <a:pPr algn="l"/>
            <a:r>
              <a:rPr lang="es-ES" altLang="es-ES" sz="3200">
                <a:solidFill>
                  <a:srgbClr val="FFFFFF"/>
                </a:solidFill>
              </a:rPr>
              <a:t>Request copy</a:t>
            </a:r>
          </a:p>
        </p:txBody>
      </p:sp>
      <p:pic>
        <p:nvPicPr>
          <p:cNvPr id="39939" name="5 Marcador de contenido" descr="Recorte de pantalla"/>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0" y="537883"/>
            <a:ext cx="8035636" cy="6283699"/>
          </a:xfrm>
        </p:spPr>
      </p:pic>
      <p:sp>
        <p:nvSpPr>
          <p:cNvPr id="9" name="8 Rectángulo"/>
          <p:cNvSpPr/>
          <p:nvPr/>
        </p:nvSpPr>
        <p:spPr>
          <a:xfrm>
            <a:off x="1524000" y="2286000"/>
            <a:ext cx="2216727" cy="806824"/>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82058" tIns="41029" rIns="82058" bIns="41029" anchor="ctr"/>
          <a:lstStyle/>
          <a:p>
            <a:pPr algn="ctr">
              <a:defRPr/>
            </a:pPr>
            <a:endParaRPr lang="es-ES"/>
          </a:p>
        </p:txBody>
      </p:sp>
      <p:pic>
        <p:nvPicPr>
          <p:cNvPr id="122882" name="Picture 2"/>
          <p:cNvPicPr>
            <a:picLocks noChangeAspect="1" noChangeArrowheads="1"/>
          </p:cNvPicPr>
          <p:nvPr/>
        </p:nvPicPr>
        <p:blipFill>
          <a:blip r:embed="rId3">
            <a:extLst>
              <a:ext uri="{28A0092B-C50C-407E-A947-70E740481C1C}">
                <a14:useLocalDpi xmlns:a14="http://schemas.microsoft.com/office/drawing/2010/main" val="0"/>
              </a:ext>
            </a:extLst>
          </a:blip>
          <a:srcRect l="9375" t="12000" r="11250" b="3999"/>
          <a:stretch>
            <a:fillRect/>
          </a:stretch>
        </p:blipFill>
        <p:spPr bwMode="auto">
          <a:xfrm>
            <a:off x="0" y="605118"/>
            <a:ext cx="9144000" cy="58704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5 CuadroTexto"/>
          <p:cNvSpPr txBox="1"/>
          <p:nvPr/>
        </p:nvSpPr>
        <p:spPr>
          <a:xfrm>
            <a:off x="1547664" y="188640"/>
            <a:ext cx="5400601" cy="338554"/>
          </a:xfrm>
          <a:prstGeom prst="rect">
            <a:avLst/>
          </a:prstGeom>
          <a:solidFill>
            <a:schemeClr val="bg1"/>
          </a:solidFill>
          <a:effectLst>
            <a:outerShdw blurRad="50800" dist="50800" dir="5400000" algn="ctr" rotWithShape="0">
              <a:schemeClr val="bg1"/>
            </a:outerShdw>
          </a:effectLst>
        </p:spPr>
        <p:txBody>
          <a:bodyPr wrap="square" rtlCol="0">
            <a:spAutoFit/>
          </a:bodyPr>
          <a:lstStyle/>
          <a:p>
            <a:pPr algn="ctr"/>
            <a:r>
              <a:rPr lang="es-ES" sz="1600" b="1" dirty="0" smtClean="0">
                <a:solidFill>
                  <a:srgbClr val="FF0000"/>
                </a:solidFill>
                <a:latin typeface="Arial" pitchFamily="34" charset="0"/>
                <a:cs typeface="Arial" pitchFamily="34" charset="0"/>
              </a:rPr>
              <a:t>Solicitar copia al autor</a:t>
            </a:r>
            <a:endParaRPr lang="es-ES" sz="1600" b="1" dirty="0">
              <a:solidFill>
                <a:srgbClr val="FF0000"/>
              </a:solidFill>
              <a:latin typeface="Arial" pitchFamily="34" charset="0"/>
              <a:cs typeface="Arial" pitchFamily="34" charset="0"/>
            </a:endParaRPr>
          </a:p>
        </p:txBody>
      </p:sp>
    </p:spTree>
    <p:extLst>
      <p:ext uri="{BB962C8B-B14F-4D97-AF65-F5344CB8AC3E}">
        <p14:creationId xmlns:p14="http://schemas.microsoft.com/office/powerpoint/2010/main" val="311873218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ox(in)">
                                      <p:cBhvr>
                                        <p:cTn id="7" dur="500"/>
                                        <p:tgtEl>
                                          <p:spTgt spid="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nodeType="clickEffect">
                                  <p:stCondLst>
                                    <p:cond delay="0"/>
                                  </p:stCondLst>
                                  <p:childTnLst>
                                    <p:set>
                                      <p:cBhvr>
                                        <p:cTn id="11" dur="1" fill="hold">
                                          <p:stCondLst>
                                            <p:cond delay="0"/>
                                          </p:stCondLst>
                                        </p:cTn>
                                        <p:tgtEl>
                                          <p:spTgt spid="122882"/>
                                        </p:tgtEl>
                                        <p:attrNameLst>
                                          <p:attrName>style.visibility</p:attrName>
                                        </p:attrNameLst>
                                      </p:cBhvr>
                                      <p:to>
                                        <p:strVal val="visible"/>
                                      </p:to>
                                    </p:set>
                                    <p:animEffect transition="in" filter="box(in)">
                                      <p:cBhvr>
                                        <p:cTn id="12" dur="500"/>
                                        <p:tgtEl>
                                          <p:spTgt spid="1228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Recorte de pantalla"/>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6081" y="0"/>
            <a:ext cx="8311838" cy="6858000"/>
          </a:xfrm>
          <a:prstGeom prst="rect">
            <a:avLst/>
          </a:prstGeom>
        </p:spPr>
      </p:pic>
      <p:sp>
        <p:nvSpPr>
          <p:cNvPr id="4" name="3 Rectángulo"/>
          <p:cNvSpPr/>
          <p:nvPr/>
        </p:nvSpPr>
        <p:spPr>
          <a:xfrm>
            <a:off x="7164288" y="5085184"/>
            <a:ext cx="1563631" cy="792088"/>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7 Rectángulo"/>
          <p:cNvSpPr/>
          <p:nvPr/>
        </p:nvSpPr>
        <p:spPr>
          <a:xfrm>
            <a:off x="7164288" y="1916832"/>
            <a:ext cx="1563631" cy="3096344"/>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5 CuadroTexto"/>
          <p:cNvSpPr txBox="1"/>
          <p:nvPr/>
        </p:nvSpPr>
        <p:spPr>
          <a:xfrm>
            <a:off x="1547664" y="260648"/>
            <a:ext cx="5400601" cy="369332"/>
          </a:xfrm>
          <a:prstGeom prst="rect">
            <a:avLst/>
          </a:prstGeom>
          <a:solidFill>
            <a:schemeClr val="bg1"/>
          </a:solidFill>
          <a:effectLst>
            <a:outerShdw blurRad="50800" dist="50800" dir="5400000" algn="ctr" rotWithShape="0">
              <a:schemeClr val="bg1"/>
            </a:outerShdw>
          </a:effectLst>
        </p:spPr>
        <p:txBody>
          <a:bodyPr wrap="square" rtlCol="0">
            <a:spAutoFit/>
          </a:bodyPr>
          <a:lstStyle/>
          <a:p>
            <a:pPr algn="ctr"/>
            <a:r>
              <a:rPr lang="es-ES" b="1" dirty="0" smtClean="0">
                <a:solidFill>
                  <a:srgbClr val="FF0000"/>
                </a:solidFill>
                <a:latin typeface="Arial" pitchFamily="34" charset="0"/>
                <a:cs typeface="Arial" pitchFamily="34" charset="0"/>
              </a:rPr>
              <a:t>Visibilidad e impacto</a:t>
            </a:r>
            <a:endParaRPr lang="es-ES" b="1" dirty="0">
              <a:solidFill>
                <a:srgbClr val="FF0000"/>
              </a:solidFill>
              <a:latin typeface="Arial" pitchFamily="34" charset="0"/>
              <a:cs typeface="Arial" pitchFamily="34" charset="0"/>
            </a:endParaRPr>
          </a:p>
        </p:txBody>
      </p:sp>
    </p:spTree>
    <p:extLst>
      <p:ext uri="{BB962C8B-B14F-4D97-AF65-F5344CB8AC3E}">
        <p14:creationId xmlns:p14="http://schemas.microsoft.com/office/powerpoint/2010/main" val="2329437613"/>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6 Rectángulo"/>
          <p:cNvSpPr>
            <a:spLocks noChangeArrowheads="1"/>
          </p:cNvSpPr>
          <p:nvPr/>
        </p:nvSpPr>
        <p:spPr bwMode="auto">
          <a:xfrm>
            <a:off x="1475656" y="207963"/>
            <a:ext cx="5382344"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s-ES" sz="2800" b="1" dirty="0">
                <a:solidFill>
                  <a:srgbClr val="FF6600"/>
                </a:solidFill>
              </a:rPr>
              <a:t>RiuNet. </a:t>
            </a:r>
            <a:r>
              <a:rPr lang="es-ES" sz="2800" b="1" dirty="0" smtClean="0">
                <a:solidFill>
                  <a:srgbClr val="FF6600"/>
                </a:solidFill>
              </a:rPr>
              <a:t>Difusión</a:t>
            </a:r>
            <a:endParaRPr lang="es-ES" sz="2800" b="1" dirty="0">
              <a:solidFill>
                <a:srgbClr val="FF6600"/>
              </a:solidFill>
            </a:endParaRPr>
          </a:p>
        </p:txBody>
      </p:sp>
      <p:pic>
        <p:nvPicPr>
          <p:cNvPr id="2" name="1 Imagen" descr="Recorte de pantalla"/>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5576" y="5066"/>
            <a:ext cx="8277906" cy="6858000"/>
          </a:xfrm>
          <a:prstGeom prst="rect">
            <a:avLst/>
          </a:prstGeom>
        </p:spPr>
      </p:pic>
      <p:pic>
        <p:nvPicPr>
          <p:cNvPr id="4" name="3 Imagen" descr="Recorte de pantalla"/>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3568" y="0"/>
            <a:ext cx="8189089" cy="6858000"/>
          </a:xfrm>
          <a:prstGeom prst="rect">
            <a:avLst/>
          </a:prstGeom>
        </p:spPr>
      </p:pic>
      <p:sp>
        <p:nvSpPr>
          <p:cNvPr id="12" name="11 Rectángulo"/>
          <p:cNvSpPr/>
          <p:nvPr/>
        </p:nvSpPr>
        <p:spPr>
          <a:xfrm flipH="1">
            <a:off x="755576" y="5301208"/>
            <a:ext cx="1440160" cy="432048"/>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spTree>
    <p:extLst>
      <p:ext uri="{BB962C8B-B14F-4D97-AF65-F5344CB8AC3E}">
        <p14:creationId xmlns:p14="http://schemas.microsoft.com/office/powerpoint/2010/main" val="3633128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5 Marcador de contenido" descr="Recorte de pantalla"/>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039091" y="806824"/>
            <a:ext cx="7233227" cy="5656169"/>
          </a:xfrm>
        </p:spPr>
      </p:pic>
      <p:sp>
        <p:nvSpPr>
          <p:cNvPr id="37891" name="6 Rectángulo"/>
          <p:cNvSpPr>
            <a:spLocks noChangeArrowheads="1"/>
          </p:cNvSpPr>
          <p:nvPr/>
        </p:nvSpPr>
        <p:spPr bwMode="auto">
          <a:xfrm>
            <a:off x="1316182" y="1"/>
            <a:ext cx="5381625" cy="579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4" rIns="91429" bIns="45714">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5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defRPr/>
            </a:pPr>
            <a:r>
              <a:rPr lang="es-ES" altLang="es-ES" b="1" dirty="0">
                <a:solidFill>
                  <a:schemeClr val="bg1"/>
                </a:solidFill>
                <a:latin typeface="+mj-lt"/>
              </a:rPr>
              <a:t>Impacto</a:t>
            </a:r>
          </a:p>
        </p:txBody>
      </p:sp>
      <p:sp>
        <p:nvSpPr>
          <p:cNvPr id="9" name="8 Rectángulo"/>
          <p:cNvSpPr/>
          <p:nvPr/>
        </p:nvSpPr>
        <p:spPr>
          <a:xfrm>
            <a:off x="6858000" y="2420470"/>
            <a:ext cx="1454727" cy="1546412"/>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82058" tIns="41029" rIns="82058" bIns="41029" anchor="ctr"/>
          <a:lstStyle/>
          <a:p>
            <a:pPr algn="ctr">
              <a:defRPr/>
            </a:pPr>
            <a:endParaRPr lang="es-ES"/>
          </a:p>
        </p:txBody>
      </p:sp>
      <p:pic>
        <p:nvPicPr>
          <p:cNvPr id="33799" name="Picture 7"/>
          <p:cNvPicPr>
            <a:picLocks noChangeAspect="1" noChangeArrowheads="1"/>
          </p:cNvPicPr>
          <p:nvPr/>
        </p:nvPicPr>
        <p:blipFill>
          <a:blip r:embed="rId4">
            <a:extLst>
              <a:ext uri="{28A0092B-C50C-407E-A947-70E740481C1C}">
                <a14:useLocalDpi xmlns:a14="http://schemas.microsoft.com/office/drawing/2010/main" val="0"/>
              </a:ext>
            </a:extLst>
          </a:blip>
          <a:srcRect t="15111" r="17778"/>
          <a:stretch>
            <a:fillRect/>
          </a:stretch>
        </p:blipFill>
        <p:spPr bwMode="auto">
          <a:xfrm>
            <a:off x="-73602" y="806823"/>
            <a:ext cx="9286875" cy="58158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8147889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4" presetClass="entr" presetSubtype="16" fill="hold" nodeType="clickEffect">
                                  <p:stCondLst>
                                    <p:cond delay="0"/>
                                  </p:stCondLst>
                                  <p:childTnLst>
                                    <p:set>
                                      <p:cBhvr>
                                        <p:cTn id="10" dur="1" fill="hold">
                                          <p:stCondLst>
                                            <p:cond delay="0"/>
                                          </p:stCondLst>
                                        </p:cTn>
                                        <p:tgtEl>
                                          <p:spTgt spid="33799"/>
                                        </p:tgtEl>
                                        <p:attrNameLst>
                                          <p:attrName>style.visibility</p:attrName>
                                        </p:attrNameLst>
                                      </p:cBhvr>
                                      <p:to>
                                        <p:strVal val="visible"/>
                                      </p:to>
                                    </p:set>
                                    <p:animEffect transition="in" filter="box(in)">
                                      <p:cBhvr>
                                        <p:cTn id="11" dur="500"/>
                                        <p:tgtEl>
                                          <p:spTgt spid="337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1 Título"/>
          <p:cNvSpPr>
            <a:spLocks noGrp="1"/>
          </p:cNvSpPr>
          <p:nvPr>
            <p:ph type="title"/>
          </p:nvPr>
        </p:nvSpPr>
        <p:spPr>
          <a:xfrm>
            <a:off x="1316182" y="100853"/>
            <a:ext cx="7162512" cy="345982"/>
          </a:xfrm>
        </p:spPr>
        <p:txBody>
          <a:bodyPr/>
          <a:lstStyle/>
          <a:p>
            <a:pPr algn="l"/>
            <a:r>
              <a:rPr lang="es-ES" altLang="es-ES" sz="3200">
                <a:solidFill>
                  <a:srgbClr val="FFFFFF"/>
                </a:solidFill>
              </a:rPr>
              <a:t>Indicadores altmetricos</a:t>
            </a:r>
          </a:p>
        </p:txBody>
      </p:sp>
      <p:pic>
        <p:nvPicPr>
          <p:cNvPr id="37891" name="Picture 2"/>
          <p:cNvPicPr>
            <a:picLocks noChangeAspect="1" noChangeArrowheads="1"/>
          </p:cNvPicPr>
          <p:nvPr/>
        </p:nvPicPr>
        <p:blipFill>
          <a:blip r:embed="rId2">
            <a:extLst>
              <a:ext uri="{28A0092B-C50C-407E-A947-70E740481C1C}">
                <a14:useLocalDpi xmlns:a14="http://schemas.microsoft.com/office/drawing/2010/main" val="0"/>
              </a:ext>
            </a:extLst>
          </a:blip>
          <a:srcRect l="9375" t="10001" r="8125" b="3000"/>
          <a:stretch>
            <a:fillRect/>
          </a:stretch>
        </p:blipFill>
        <p:spPr bwMode="auto">
          <a:xfrm>
            <a:off x="0" y="605117"/>
            <a:ext cx="9144000" cy="58494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5 Rectángulo"/>
          <p:cNvSpPr/>
          <p:nvPr/>
        </p:nvSpPr>
        <p:spPr>
          <a:xfrm>
            <a:off x="6996546" y="4437529"/>
            <a:ext cx="1939636" cy="2017059"/>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82058" tIns="41029" rIns="82058" bIns="41029" anchor="ctr"/>
          <a:lstStyle/>
          <a:p>
            <a:pPr algn="ctr">
              <a:defRPr/>
            </a:pPr>
            <a:endParaRPr lang="es-ES"/>
          </a:p>
        </p:txBody>
      </p:sp>
      <p:sp>
        <p:nvSpPr>
          <p:cNvPr id="7" name="6 Rectángulo"/>
          <p:cNvSpPr/>
          <p:nvPr/>
        </p:nvSpPr>
        <p:spPr>
          <a:xfrm>
            <a:off x="7135091" y="1680882"/>
            <a:ext cx="1939636" cy="874059"/>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82058" tIns="41029" rIns="82058" bIns="41029" anchor="ctr"/>
          <a:lstStyle/>
          <a:p>
            <a:pPr algn="ctr">
              <a:defRPr/>
            </a:pPr>
            <a:endParaRPr lang="es-ES"/>
          </a:p>
        </p:txBody>
      </p:sp>
      <p:pic>
        <p:nvPicPr>
          <p:cNvPr id="121859" name="Picture 3"/>
          <p:cNvPicPr>
            <a:picLocks noChangeAspect="1" noChangeArrowheads="1"/>
          </p:cNvPicPr>
          <p:nvPr/>
        </p:nvPicPr>
        <p:blipFill>
          <a:blip r:embed="rId3">
            <a:extLst>
              <a:ext uri="{28A0092B-C50C-407E-A947-70E740481C1C}">
                <a14:useLocalDpi xmlns:a14="http://schemas.microsoft.com/office/drawing/2010/main" val="0"/>
              </a:ext>
            </a:extLst>
          </a:blip>
          <a:srcRect l="11250" t="17000" r="12500" b="3000"/>
          <a:stretch>
            <a:fillRect/>
          </a:stretch>
        </p:blipFill>
        <p:spPr bwMode="auto">
          <a:xfrm>
            <a:off x="0" y="672353"/>
            <a:ext cx="9144000" cy="5820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3736280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ox(in)">
                                      <p:cBhvr>
                                        <p:cTn id="7" dur="500"/>
                                        <p:tgtEl>
                                          <p:spTgt spid="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ox(in)">
                                      <p:cBhvr>
                                        <p:cTn id="12" dur="500"/>
                                        <p:tgtEl>
                                          <p:spTgt spid="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4" fill="hold" nodeType="clickEffect">
                                  <p:stCondLst>
                                    <p:cond delay="0"/>
                                  </p:stCondLst>
                                  <p:childTnLst>
                                    <p:set>
                                      <p:cBhvr>
                                        <p:cTn id="16" dur="1" fill="hold">
                                          <p:stCondLst>
                                            <p:cond delay="0"/>
                                          </p:stCondLst>
                                        </p:cTn>
                                        <p:tgtEl>
                                          <p:spTgt spid="121859"/>
                                        </p:tgtEl>
                                        <p:attrNameLst>
                                          <p:attrName>style.visibility</p:attrName>
                                        </p:attrNameLst>
                                      </p:cBhvr>
                                      <p:to>
                                        <p:strVal val="visible"/>
                                      </p:to>
                                    </p:set>
                                    <p:anim calcmode="lin" valueType="num">
                                      <p:cBhvr additive="base">
                                        <p:cTn id="17" dur="500" fill="hold"/>
                                        <p:tgtEl>
                                          <p:spTgt spid="121859"/>
                                        </p:tgtEl>
                                        <p:attrNameLst>
                                          <p:attrName>ppt_x</p:attrName>
                                        </p:attrNameLst>
                                      </p:cBhvr>
                                      <p:tavLst>
                                        <p:tav tm="0">
                                          <p:val>
                                            <p:strVal val="#ppt_x"/>
                                          </p:val>
                                        </p:tav>
                                        <p:tav tm="100000">
                                          <p:val>
                                            <p:strVal val="#ppt_x"/>
                                          </p:val>
                                        </p:tav>
                                      </p:tavLst>
                                    </p:anim>
                                    <p:anim calcmode="lin" valueType="num">
                                      <p:cBhvr additive="base">
                                        <p:cTn id="18" dur="500" fill="hold"/>
                                        <p:tgtEl>
                                          <p:spTgt spid="12185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8 Imagen" descr="Recorte de pantalla"/>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4653243"/>
            <a:ext cx="9144000" cy="1599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19" name="1 Rectángulo"/>
          <p:cNvSpPr>
            <a:spLocks noChangeArrowheads="1"/>
          </p:cNvSpPr>
          <p:nvPr/>
        </p:nvSpPr>
        <p:spPr bwMode="auto">
          <a:xfrm>
            <a:off x="643659" y="1550615"/>
            <a:ext cx="6768523" cy="24006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4" rIns="91429" bIns="45714">
            <a:spAutoFit/>
          </a:bodyP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s-ES" altLang="es-ES" sz="2500"/>
              <a:t>Depositar los trabajos en RiuNet supone que sean difundidos además en otros recolectores y webs de trabajos científicos, esto hace que se puedan obtener más citaciones de otros compañeros, científicos, investigadores, dando una mayor visibilidad a éstos trabajos</a:t>
            </a:r>
          </a:p>
        </p:txBody>
      </p:sp>
      <p:sp>
        <p:nvSpPr>
          <p:cNvPr id="33796" name="6 Rectángulo"/>
          <p:cNvSpPr>
            <a:spLocks noChangeArrowheads="1"/>
          </p:cNvSpPr>
          <p:nvPr/>
        </p:nvSpPr>
        <p:spPr bwMode="auto">
          <a:xfrm>
            <a:off x="1428750" y="0"/>
            <a:ext cx="7689273" cy="477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4" rIns="91429" bIns="45714">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5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defRPr/>
            </a:pPr>
            <a:r>
              <a:rPr lang="es-ES" altLang="es-ES" sz="2500" b="1" dirty="0">
                <a:solidFill>
                  <a:srgbClr val="FFFFFF"/>
                </a:solidFill>
              </a:rPr>
              <a:t>Difusión: recolectores y buscadores </a:t>
            </a:r>
            <a:r>
              <a:rPr lang="es-ES" altLang="es-ES" sz="2500" b="1" dirty="0">
                <a:solidFill>
                  <a:srgbClr val="FFFFFF"/>
                </a:solidFill>
                <a:latin typeface="+mj-lt"/>
              </a:rPr>
              <a:t>científicos</a:t>
            </a:r>
          </a:p>
        </p:txBody>
      </p:sp>
      <p:grpSp>
        <p:nvGrpSpPr>
          <p:cNvPr id="34821" name="4 Grupo"/>
          <p:cNvGrpSpPr>
            <a:grpSpLocks/>
          </p:cNvGrpSpPr>
          <p:nvPr/>
        </p:nvGrpSpPr>
        <p:grpSpPr bwMode="auto">
          <a:xfrm>
            <a:off x="7344353" y="1143001"/>
            <a:ext cx="1591829" cy="1358713"/>
            <a:chOff x="3428998" y="1470076"/>
            <a:chExt cx="1591763" cy="1357788"/>
          </a:xfrm>
        </p:grpSpPr>
        <p:sp>
          <p:nvSpPr>
            <p:cNvPr id="6" name="5 Rectángulo redondeado"/>
            <p:cNvSpPr/>
            <p:nvPr/>
          </p:nvSpPr>
          <p:spPr>
            <a:xfrm>
              <a:off x="3428998" y="1470076"/>
              <a:ext cx="1591763" cy="1357788"/>
            </a:xfrm>
            <a:prstGeom prst="roundRect">
              <a:avLst/>
            </a:prstGeom>
            <a:solidFill>
              <a:srgbClr val="6699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7" name="6 Rectángulo"/>
            <p:cNvSpPr/>
            <p:nvPr/>
          </p:nvSpPr>
          <p:spPr>
            <a:xfrm>
              <a:off x="3495382" y="1535866"/>
              <a:ext cx="1458996" cy="1226209"/>
            </a:xfrm>
            <a:prstGeom prst="rect">
              <a:avLst/>
            </a:prstGeom>
          </p:spPr>
          <p:style>
            <a:lnRef idx="0">
              <a:scrgbClr r="0" g="0" b="0"/>
            </a:lnRef>
            <a:fillRef idx="0">
              <a:scrgbClr r="0" g="0" b="0"/>
            </a:fillRef>
            <a:effectRef idx="0">
              <a:scrgbClr r="0" g="0" b="0"/>
            </a:effectRef>
            <a:fontRef idx="minor">
              <a:schemeClr val="lt1"/>
            </a:fontRef>
          </p:style>
          <p:txBody>
            <a:bodyPr tIns="91440" bIns="91440" spcCol="1270" anchor="ctr"/>
            <a:lstStyle/>
            <a:p>
              <a:pPr algn="ctr" defTabSz="1600013">
                <a:lnSpc>
                  <a:spcPct val="90000"/>
                </a:lnSpc>
                <a:spcAft>
                  <a:spcPct val="35000"/>
                </a:spcAft>
                <a:defRPr/>
              </a:pPr>
              <a:r>
                <a:rPr lang="es-ES" sz="3600" b="1" dirty="0">
                  <a:solidFill>
                    <a:schemeClr val="tx1"/>
                  </a:solidFill>
                </a:rPr>
                <a:t>OAI-PMH</a:t>
              </a:r>
            </a:p>
          </p:txBody>
        </p:sp>
      </p:grpSp>
      <p:pic>
        <p:nvPicPr>
          <p:cNvPr id="33800" name="Picture 8"/>
          <p:cNvPicPr>
            <a:picLocks noChangeAspect="1" noChangeArrowheads="1"/>
          </p:cNvPicPr>
          <p:nvPr/>
        </p:nvPicPr>
        <p:blipFill>
          <a:blip r:embed="rId4">
            <a:extLst>
              <a:ext uri="{28A0092B-C50C-407E-A947-70E740481C1C}">
                <a14:useLocalDpi xmlns:a14="http://schemas.microsoft.com/office/drawing/2010/main" val="0"/>
              </a:ext>
            </a:extLst>
          </a:blip>
          <a:srcRect l="21774" t="9616" r="23546"/>
          <a:stretch>
            <a:fillRect/>
          </a:stretch>
        </p:blipFill>
        <p:spPr bwMode="auto">
          <a:xfrm>
            <a:off x="914978" y="0"/>
            <a:ext cx="6843568" cy="68622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3857828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380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p:nvPr/>
        </p:nvPicPr>
        <p:blipFill rotWithShape="1">
          <a:blip r:embed="rId2" cstate="print"/>
          <a:srcRect t="3372" r="10746" b="4923"/>
          <a:stretch/>
        </p:blipFill>
        <p:spPr bwMode="auto">
          <a:xfrm>
            <a:off x="0" y="0"/>
            <a:ext cx="9144000" cy="6858000"/>
          </a:xfrm>
          <a:prstGeom prst="rect">
            <a:avLst/>
          </a:prstGeom>
          <a:ln>
            <a:noFill/>
          </a:ln>
          <a:extLst>
            <a:ext uri="{53640926-AAD7-44D8-BBD7-CCE9431645EC}">
              <a14:shadowObscured xmlns:a14="http://schemas.microsoft.com/office/drawing/2010/main"/>
            </a:ext>
          </a:extLst>
        </p:spPr>
      </p:pic>
      <p:sp>
        <p:nvSpPr>
          <p:cNvPr id="3" name="2 CuadroTexto"/>
          <p:cNvSpPr txBox="1"/>
          <p:nvPr/>
        </p:nvSpPr>
        <p:spPr>
          <a:xfrm>
            <a:off x="6228184" y="1556792"/>
            <a:ext cx="2664296" cy="1754326"/>
          </a:xfrm>
          <a:prstGeom prst="rect">
            <a:avLst/>
          </a:prstGeom>
          <a:solidFill>
            <a:schemeClr val="bg1"/>
          </a:solidFill>
          <a:ln>
            <a:solidFill>
              <a:srgbClr val="FF0000"/>
            </a:solidFill>
          </a:ln>
          <a:effectLst>
            <a:outerShdw blurRad="50800" dist="50800" dir="5400000" algn="ctr" rotWithShape="0">
              <a:schemeClr val="bg1"/>
            </a:outerShdw>
          </a:effectLst>
        </p:spPr>
        <p:txBody>
          <a:bodyPr wrap="square" rtlCol="0">
            <a:spAutoFit/>
          </a:bodyPr>
          <a:lstStyle>
            <a:defPPr>
              <a:defRPr lang="ca-ES"/>
            </a:defPPr>
            <a:lvl1pPr algn="ctr">
              <a:defRPr b="1">
                <a:solidFill>
                  <a:srgbClr val="FF0000"/>
                </a:solidFill>
                <a:latin typeface="Arial" pitchFamily="34" charset="0"/>
                <a:cs typeface="Arial" pitchFamily="34" charset="0"/>
              </a:defRPr>
            </a:lvl1pPr>
          </a:lstStyle>
          <a:p>
            <a:r>
              <a:rPr lang="es-ES" dirty="0" smtClean="0"/>
              <a:t>Ejemplo de recolección de los metadatos de los registros procedentes de </a:t>
            </a:r>
            <a:r>
              <a:rPr lang="es-ES" dirty="0" err="1" smtClean="0"/>
              <a:t>Senia</a:t>
            </a:r>
            <a:r>
              <a:rPr lang="es-ES" dirty="0" smtClean="0"/>
              <a:t> en Google </a:t>
            </a:r>
            <a:r>
              <a:rPr lang="es-ES" dirty="0" err="1" smtClean="0"/>
              <a:t>Scholar</a:t>
            </a:r>
            <a:endParaRPr lang="es-ES" dirty="0"/>
          </a:p>
        </p:txBody>
      </p:sp>
      <p:sp>
        <p:nvSpPr>
          <p:cNvPr id="5" name="4 Flecha a la derecha con muesca"/>
          <p:cNvSpPr/>
          <p:nvPr/>
        </p:nvSpPr>
        <p:spPr>
          <a:xfrm rot="9061764">
            <a:off x="4972851" y="3523226"/>
            <a:ext cx="1316881" cy="86065"/>
          </a:xfrm>
          <a:prstGeom prst="notchedRightArrow">
            <a:avLst/>
          </a:prstGeom>
          <a:solidFill>
            <a:srgbClr val="FF0000"/>
          </a:solidFill>
          <a:ln>
            <a:solidFill>
              <a:srgbClr val="FF0000"/>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 name="6 CuadroTexto"/>
          <p:cNvSpPr txBox="1"/>
          <p:nvPr/>
        </p:nvSpPr>
        <p:spPr>
          <a:xfrm>
            <a:off x="6368679" y="5789968"/>
            <a:ext cx="2520280" cy="923330"/>
          </a:xfrm>
          <a:prstGeom prst="rect">
            <a:avLst/>
          </a:prstGeom>
          <a:solidFill>
            <a:schemeClr val="bg1"/>
          </a:solidFill>
          <a:ln>
            <a:solidFill>
              <a:srgbClr val="FF0000"/>
            </a:solidFill>
          </a:ln>
          <a:effectLst>
            <a:outerShdw blurRad="50800" dist="50800" dir="5400000" algn="ctr" rotWithShape="0">
              <a:schemeClr val="bg1"/>
            </a:outerShdw>
          </a:effectLst>
        </p:spPr>
        <p:txBody>
          <a:bodyPr wrap="square" rtlCol="0">
            <a:spAutoFit/>
          </a:bodyPr>
          <a:lstStyle>
            <a:defPPr>
              <a:defRPr lang="ca-ES"/>
            </a:defPPr>
            <a:lvl1pPr algn="ctr">
              <a:defRPr b="1">
                <a:solidFill>
                  <a:srgbClr val="FF0000"/>
                </a:solidFill>
                <a:latin typeface="Arial" pitchFamily="34" charset="0"/>
                <a:cs typeface="Arial" pitchFamily="34" charset="0"/>
              </a:defRPr>
            </a:lvl1pPr>
          </a:lstStyle>
          <a:p>
            <a:r>
              <a:rPr lang="es-ES" dirty="0" smtClean="0"/>
              <a:t>Nuestro coautores también nos incluyen en sus repositorios</a:t>
            </a:r>
            <a:endParaRPr lang="es-ES" dirty="0"/>
          </a:p>
        </p:txBody>
      </p:sp>
      <p:sp>
        <p:nvSpPr>
          <p:cNvPr id="8" name="7 Flecha a la derecha con muesca"/>
          <p:cNvSpPr/>
          <p:nvPr/>
        </p:nvSpPr>
        <p:spPr>
          <a:xfrm rot="11585326">
            <a:off x="4972849" y="6017575"/>
            <a:ext cx="1316881" cy="86065"/>
          </a:xfrm>
          <a:prstGeom prst="notchedRightArrow">
            <a:avLst/>
          </a:prstGeom>
          <a:solidFill>
            <a:srgbClr val="FF0000"/>
          </a:solidFill>
          <a:ln>
            <a:solidFill>
              <a:srgbClr val="FF0000"/>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3458784055"/>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descr="Recorte de pantalla"/>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5536" y="1"/>
            <a:ext cx="8269727" cy="6813376"/>
          </a:xfrm>
          <a:prstGeom prst="rect">
            <a:avLst/>
          </a:prstGeom>
        </p:spPr>
      </p:pic>
      <p:sp>
        <p:nvSpPr>
          <p:cNvPr id="3" name="2 CuadroTexto"/>
          <p:cNvSpPr txBox="1"/>
          <p:nvPr/>
        </p:nvSpPr>
        <p:spPr>
          <a:xfrm>
            <a:off x="2051720" y="260648"/>
            <a:ext cx="4355976" cy="338554"/>
          </a:xfrm>
          <a:prstGeom prst="rect">
            <a:avLst/>
          </a:prstGeom>
          <a:solidFill>
            <a:schemeClr val="bg1"/>
          </a:solidFill>
          <a:effectLst>
            <a:outerShdw blurRad="50800" dist="50800" dir="5400000" algn="ctr" rotWithShape="0">
              <a:schemeClr val="bg1"/>
            </a:outerShdw>
          </a:effectLst>
        </p:spPr>
        <p:txBody>
          <a:bodyPr wrap="square" rtlCol="0">
            <a:spAutoFit/>
          </a:bodyPr>
          <a:lstStyle/>
          <a:p>
            <a:pPr lvl="0"/>
            <a:r>
              <a:rPr lang="es-ES" sz="1600" b="1" dirty="0" smtClean="0">
                <a:solidFill>
                  <a:srgbClr val="FF0000"/>
                </a:solidFill>
                <a:latin typeface="Arial" pitchFamily="34" charset="0"/>
                <a:cs typeface="Arial" pitchFamily="34" charset="0"/>
                <a:hlinkClick r:id="rId3"/>
              </a:rPr>
              <a:t>Documentos en RiuNet con afiliación IGIC</a:t>
            </a:r>
            <a:endParaRPr lang="es-ES" sz="1600" b="1" dirty="0">
              <a:solidFill>
                <a:srgbClr val="FF0000"/>
              </a:solidFill>
              <a:latin typeface="Arial" pitchFamily="34" charset="0"/>
              <a:cs typeface="Arial" pitchFamily="34" charset="0"/>
            </a:endParaRPr>
          </a:p>
        </p:txBody>
      </p:sp>
    </p:spTree>
    <p:extLst>
      <p:ext uri="{BB962C8B-B14F-4D97-AF65-F5344CB8AC3E}">
        <p14:creationId xmlns:p14="http://schemas.microsoft.com/office/powerpoint/2010/main" val="900794639"/>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t="-348" b="4591"/>
          <a:stretch/>
        </p:blipFill>
        <p:spPr bwMode="auto">
          <a:xfrm>
            <a:off x="-36512" y="476672"/>
            <a:ext cx="5616624" cy="64504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7 CuadroTexto"/>
          <p:cNvSpPr txBox="1"/>
          <p:nvPr/>
        </p:nvSpPr>
        <p:spPr>
          <a:xfrm>
            <a:off x="5864796" y="1642017"/>
            <a:ext cx="3199084" cy="2862322"/>
          </a:xfrm>
          <a:prstGeom prst="rect">
            <a:avLst/>
          </a:prstGeom>
          <a:noFill/>
          <a:effectLst>
            <a:outerShdw blurRad="50800" dist="50800" dir="5400000" algn="ctr" rotWithShape="0">
              <a:schemeClr val="bg1"/>
            </a:outerShdw>
          </a:effectLst>
        </p:spPr>
        <p:txBody>
          <a:bodyPr wrap="square" rtlCol="0">
            <a:spAutoFit/>
          </a:bodyPr>
          <a:lstStyle/>
          <a:p>
            <a:pPr algn="r"/>
            <a:r>
              <a:rPr lang="es-ES" b="1" dirty="0" smtClean="0">
                <a:solidFill>
                  <a:srgbClr val="C00000"/>
                </a:solidFill>
                <a:latin typeface="Arial" pitchFamily="34" charset="0"/>
                <a:cs typeface="Arial" pitchFamily="34" charset="0"/>
              </a:rPr>
              <a:t>La Biblioteca está incorporando las publicaciones desde 2011. </a:t>
            </a:r>
          </a:p>
          <a:p>
            <a:pPr algn="r"/>
            <a:endParaRPr lang="es-ES" b="1" dirty="0" smtClean="0">
              <a:solidFill>
                <a:srgbClr val="C00000"/>
              </a:solidFill>
              <a:latin typeface="Arial" pitchFamily="34" charset="0"/>
              <a:cs typeface="Arial" pitchFamily="34" charset="0"/>
            </a:endParaRPr>
          </a:p>
          <a:p>
            <a:pPr algn="r"/>
            <a:r>
              <a:rPr lang="es-ES" b="1" dirty="0" smtClean="0">
                <a:solidFill>
                  <a:srgbClr val="C00000"/>
                </a:solidFill>
                <a:latin typeface="Arial" pitchFamily="34" charset="0"/>
                <a:cs typeface="Arial" pitchFamily="34" charset="0"/>
              </a:rPr>
              <a:t>Paulatinamente se irán incorporando los anteriores, si estás interesado en darle prioridad puedes dirigirte a la Biblioteca Responde.</a:t>
            </a:r>
            <a:endParaRPr lang="es-ES" b="1" dirty="0">
              <a:solidFill>
                <a:srgbClr val="C00000"/>
              </a:solidFill>
              <a:latin typeface="Arial" pitchFamily="34" charset="0"/>
              <a:cs typeface="Arial" pitchFamily="34" charset="0"/>
            </a:endParaRPr>
          </a:p>
        </p:txBody>
      </p:sp>
      <p:sp>
        <p:nvSpPr>
          <p:cNvPr id="9" name="8 CuadroTexto"/>
          <p:cNvSpPr txBox="1"/>
          <p:nvPr/>
        </p:nvSpPr>
        <p:spPr>
          <a:xfrm>
            <a:off x="3779912" y="404664"/>
            <a:ext cx="5472608" cy="369332"/>
          </a:xfrm>
          <a:prstGeom prst="rect">
            <a:avLst/>
          </a:prstGeom>
          <a:solidFill>
            <a:schemeClr val="bg1"/>
          </a:solidFill>
          <a:effectLst>
            <a:outerShdw blurRad="50800" dist="50800" dir="5400000" algn="ctr" rotWithShape="0">
              <a:schemeClr val="bg1"/>
            </a:outerShdw>
          </a:effectLst>
        </p:spPr>
        <p:txBody>
          <a:bodyPr wrap="square" rtlCol="0">
            <a:spAutoFit/>
          </a:bodyPr>
          <a:lstStyle/>
          <a:p>
            <a:pPr lvl="0"/>
            <a:r>
              <a:rPr lang="es-ES" b="1" dirty="0">
                <a:solidFill>
                  <a:srgbClr val="FF0000"/>
                </a:solidFill>
                <a:latin typeface="Arial" pitchFamily="34" charset="0"/>
                <a:cs typeface="Arial" pitchFamily="34" charset="0"/>
              </a:rPr>
              <a:t>Ejemplo de producción de un autor en RiuNet</a:t>
            </a:r>
          </a:p>
        </p:txBody>
      </p:sp>
    </p:spTree>
    <p:extLst>
      <p:ext uri="{BB962C8B-B14F-4D97-AF65-F5344CB8AC3E}">
        <p14:creationId xmlns:p14="http://schemas.microsoft.com/office/powerpoint/2010/main" val="253720566"/>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67544" y="980728"/>
            <a:ext cx="8229600" cy="4525963"/>
          </a:xfrm>
        </p:spPr>
        <p:txBody>
          <a:bodyPr/>
          <a:lstStyle/>
          <a:p>
            <a:pPr marL="0" lvl="1" indent="0">
              <a:buNone/>
            </a:pPr>
            <a:r>
              <a:rPr lang="es-ES" sz="2400" dirty="0" smtClean="0"/>
              <a:t>Los registros de </a:t>
            </a:r>
            <a:r>
              <a:rPr lang="es-ES" sz="2400" dirty="0" err="1" smtClean="0"/>
              <a:t>Senia</a:t>
            </a:r>
            <a:r>
              <a:rPr lang="es-ES" sz="2400" dirty="0" smtClean="0"/>
              <a:t> están </a:t>
            </a:r>
            <a:r>
              <a:rPr lang="es-ES" sz="2400" dirty="0"/>
              <a:t>dentro de un flujo de trabajo </a:t>
            </a:r>
            <a:r>
              <a:rPr lang="es-ES" sz="2400" dirty="0" smtClean="0"/>
              <a:t>normalizado </a:t>
            </a:r>
            <a:r>
              <a:rPr lang="es-ES" sz="2400" dirty="0"/>
              <a:t>en la </a:t>
            </a:r>
            <a:r>
              <a:rPr lang="es-ES" sz="2400" b="1" dirty="0"/>
              <a:t>pasarela </a:t>
            </a:r>
            <a:r>
              <a:rPr lang="es-ES" sz="2400" b="1" dirty="0" err="1"/>
              <a:t>Senia-Riunet</a:t>
            </a:r>
            <a:r>
              <a:rPr lang="es-ES" sz="2400" b="1" dirty="0"/>
              <a:t> </a:t>
            </a:r>
            <a:r>
              <a:rPr lang="es-ES" sz="2400" dirty="0" smtClean="0"/>
              <a:t>.</a:t>
            </a:r>
          </a:p>
          <a:p>
            <a:pPr marL="342900" lvl="1" indent="-342900">
              <a:buFont typeface="Arial" pitchFamily="34" charset="0"/>
              <a:buChar char="•"/>
            </a:pPr>
            <a:r>
              <a:rPr lang="es-ES" sz="2400" dirty="0" smtClean="0"/>
              <a:t>Cuando un investigador inserta </a:t>
            </a:r>
            <a:r>
              <a:rPr lang="es-ES" sz="2400" b="1" dirty="0" smtClean="0"/>
              <a:t>un nuevo elemento digital </a:t>
            </a:r>
            <a:r>
              <a:rPr lang="es-ES" sz="2400" dirty="0" smtClean="0"/>
              <a:t>que no hubiera añadido anteriormente (versión del autor, versión del editor) </a:t>
            </a:r>
            <a:r>
              <a:rPr lang="es-ES" sz="2400" dirty="0"/>
              <a:t>é</a:t>
            </a:r>
            <a:r>
              <a:rPr lang="es-ES" sz="2400" dirty="0" smtClean="0"/>
              <a:t>ste entra </a:t>
            </a:r>
            <a:r>
              <a:rPr lang="es-ES" sz="2400" dirty="0"/>
              <a:t>de </a:t>
            </a:r>
            <a:r>
              <a:rPr lang="es-ES" sz="2400" dirty="0" smtClean="0"/>
              <a:t>nuevo en el flujo del repositorio</a:t>
            </a:r>
            <a:endParaRPr lang="es-ES" sz="2400" dirty="0"/>
          </a:p>
          <a:p>
            <a:endParaRPr lang="es-ES" dirty="0"/>
          </a:p>
        </p:txBody>
      </p:sp>
      <p:pic>
        <p:nvPicPr>
          <p:cNvPr id="8194"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5770" t="30427" r="48173" b="49856"/>
          <a:stretch/>
        </p:blipFill>
        <p:spPr bwMode="auto">
          <a:xfrm>
            <a:off x="1763688" y="3861048"/>
            <a:ext cx="5400600" cy="2298612"/>
          </a:xfrm>
          <a:prstGeom prst="rect">
            <a:avLst/>
          </a:prstGeom>
          <a:noFill/>
          <a:ln w="12700">
            <a:solidFill>
              <a:srgbClr val="FF0000"/>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70218505"/>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1619672" y="116632"/>
            <a:ext cx="6055262" cy="369332"/>
          </a:xfrm>
          <a:prstGeom prst="rect">
            <a:avLst/>
          </a:prstGeom>
          <a:solidFill>
            <a:schemeClr val="bg1"/>
          </a:solidFill>
          <a:effectLst>
            <a:outerShdw blurRad="50800" dist="50800" dir="5400000" algn="ctr" rotWithShape="0">
              <a:schemeClr val="bg1"/>
            </a:outerShdw>
          </a:effectLst>
        </p:spPr>
        <p:txBody>
          <a:bodyPr wrap="square" rtlCol="0">
            <a:spAutoFit/>
          </a:bodyPr>
          <a:lstStyle/>
          <a:p>
            <a:pPr algn="ctr"/>
            <a:r>
              <a:rPr lang="es-ES" b="1" dirty="0" smtClean="0">
                <a:solidFill>
                  <a:srgbClr val="FF0000"/>
                </a:solidFill>
                <a:latin typeface="Arial" pitchFamily="34" charset="0"/>
                <a:cs typeface="Arial" pitchFamily="34" charset="0"/>
                <a:hlinkClick r:id="rId2"/>
              </a:rPr>
              <a:t>Difusión en Poliscience</a:t>
            </a:r>
            <a:endParaRPr lang="es-ES" b="1" dirty="0">
              <a:solidFill>
                <a:srgbClr val="FF0000"/>
              </a:solidFill>
              <a:latin typeface="Arial" pitchFamily="34" charset="0"/>
              <a:cs typeface="Arial" pitchFamily="34" charset="0"/>
            </a:endParaRPr>
          </a:p>
        </p:txBody>
      </p:sp>
      <p:pic>
        <p:nvPicPr>
          <p:cNvPr id="3" name="2 Imagen" descr="Recorte de pantalla"/>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14796"/>
            <a:ext cx="9144000" cy="6126572"/>
          </a:xfrm>
          <a:prstGeom prst="rect">
            <a:avLst/>
          </a:prstGeom>
        </p:spPr>
      </p:pic>
    </p:spTree>
    <p:extLst>
      <p:ext uri="{BB962C8B-B14F-4D97-AF65-F5344CB8AC3E}">
        <p14:creationId xmlns:p14="http://schemas.microsoft.com/office/powerpoint/2010/main" val="1219356304"/>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755576" y="2448758"/>
            <a:ext cx="7848872"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a:spcBef>
                <a:spcPts val="1200"/>
              </a:spcBef>
              <a:spcAft>
                <a:spcPts val="600"/>
              </a:spcAft>
            </a:pPr>
            <a:r>
              <a:rPr lang="es-ES" sz="3200" dirty="0" smtClean="0"/>
              <a:t>“</a:t>
            </a:r>
            <a:r>
              <a:rPr lang="es-ES" sz="3200" dirty="0"/>
              <a:t>Cómo la UPV te ayuda a cumplir con los mandatos de la Ley de la ciencia y el Programa Horizonte </a:t>
            </a:r>
            <a:r>
              <a:rPr lang="es-ES" sz="3200" dirty="0" smtClean="0"/>
              <a:t>2020”</a:t>
            </a:r>
            <a:r>
              <a:rPr lang="es-ES" sz="3200" dirty="0"/>
              <a:t>  </a:t>
            </a:r>
          </a:p>
        </p:txBody>
      </p:sp>
    </p:spTree>
    <p:extLst>
      <p:ext uri="{BB962C8B-B14F-4D97-AF65-F5344CB8AC3E}">
        <p14:creationId xmlns:p14="http://schemas.microsoft.com/office/powerpoint/2010/main" val="3737287024"/>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323528" y="1707480"/>
            <a:ext cx="8788321" cy="42780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457200" indent="-457200">
              <a:spcBef>
                <a:spcPts val="1200"/>
              </a:spcBef>
              <a:spcAft>
                <a:spcPts val="1200"/>
              </a:spcAft>
              <a:buFont typeface="Arial" panose="020B0604020202020204" pitchFamily="34" charset="0"/>
              <a:buChar char="•"/>
            </a:pPr>
            <a:r>
              <a:rPr lang="es-ES" altLang="es-ES" sz="3200" dirty="0"/>
              <a:t>El </a:t>
            </a:r>
            <a:r>
              <a:rPr lang="es-ES" altLang="es-ES" sz="3200" dirty="0" smtClean="0"/>
              <a:t>Acceso Abierto</a:t>
            </a:r>
          </a:p>
          <a:p>
            <a:pPr marL="457200" indent="-457200">
              <a:spcBef>
                <a:spcPts val="1200"/>
              </a:spcBef>
              <a:spcAft>
                <a:spcPts val="1200"/>
              </a:spcAft>
              <a:buFont typeface="Arial" panose="020B0604020202020204" pitchFamily="34" charset="0"/>
              <a:buChar char="•"/>
            </a:pPr>
            <a:r>
              <a:rPr lang="es-ES" altLang="es-ES" sz="3200" dirty="0" smtClean="0"/>
              <a:t>Los </a:t>
            </a:r>
            <a:r>
              <a:rPr lang="es-ES" altLang="es-ES" sz="3200" dirty="0"/>
              <a:t>mandatos de las agencias financiadoras </a:t>
            </a:r>
          </a:p>
          <a:p>
            <a:pPr marL="457200" indent="-457200">
              <a:spcBef>
                <a:spcPts val="1200"/>
              </a:spcBef>
              <a:spcAft>
                <a:spcPts val="1200"/>
              </a:spcAft>
              <a:buFont typeface="Arial" panose="020B0604020202020204" pitchFamily="34" charset="0"/>
              <a:buChar char="•"/>
            </a:pPr>
            <a:r>
              <a:rPr lang="es-ES" altLang="es-ES" sz="3200" dirty="0"/>
              <a:t>Tus publicaciones en editoriales de prestigio accesibles en RiuNet.</a:t>
            </a:r>
            <a:endParaRPr lang="es-ES" altLang="es-ES" sz="3200" dirty="0">
              <a:solidFill>
                <a:srgbClr val="FF0000"/>
              </a:solidFill>
            </a:endParaRPr>
          </a:p>
          <a:p>
            <a:pPr marL="457200" indent="-457200">
              <a:spcBef>
                <a:spcPts val="1200"/>
              </a:spcBef>
              <a:spcAft>
                <a:spcPts val="1200"/>
              </a:spcAft>
              <a:buFont typeface="Arial" panose="020B0604020202020204" pitchFamily="34" charset="0"/>
              <a:buChar char="•"/>
            </a:pPr>
            <a:r>
              <a:rPr lang="es-ES" altLang="es-ES" sz="3200" dirty="0"/>
              <a:t>Políticas editoriales y derechos de autor</a:t>
            </a:r>
          </a:p>
          <a:p>
            <a:pPr marL="457200" indent="-457200">
              <a:spcBef>
                <a:spcPts val="1200"/>
              </a:spcBef>
              <a:spcAft>
                <a:spcPts val="1200"/>
              </a:spcAft>
              <a:buFont typeface="Arial" panose="020B0604020202020204" pitchFamily="34" charset="0"/>
              <a:buChar char="•"/>
            </a:pPr>
            <a:r>
              <a:rPr lang="es-ES" altLang="es-ES" sz="3200" dirty="0"/>
              <a:t>Y ahora los </a:t>
            </a:r>
            <a:r>
              <a:rPr lang="es-ES" altLang="es-ES" sz="3200" dirty="0" err="1"/>
              <a:t>datasets</a:t>
            </a:r>
            <a:r>
              <a:rPr lang="es-ES" altLang="es-ES" sz="3200" dirty="0"/>
              <a:t>…</a:t>
            </a:r>
          </a:p>
        </p:txBody>
      </p:sp>
      <p:sp>
        <p:nvSpPr>
          <p:cNvPr id="3" name="2 Rectángulo"/>
          <p:cNvSpPr/>
          <p:nvPr/>
        </p:nvSpPr>
        <p:spPr>
          <a:xfrm>
            <a:off x="2483768" y="188640"/>
            <a:ext cx="2286075" cy="707886"/>
          </a:xfrm>
          <a:prstGeom prst="rect">
            <a:avLst/>
          </a:prstGeom>
        </p:spPr>
        <p:txBody>
          <a:bodyPr wrap="none">
            <a:spAutoFit/>
          </a:bodyPr>
          <a:lstStyle/>
          <a:p>
            <a:r>
              <a:rPr lang="es-ES" sz="4000" dirty="0" smtClean="0"/>
              <a:t>Mandatos</a:t>
            </a:r>
            <a:endParaRPr lang="es-ES" sz="4000" dirty="0"/>
          </a:p>
        </p:txBody>
      </p:sp>
    </p:spTree>
    <p:extLst>
      <p:ext uri="{BB962C8B-B14F-4D97-AF65-F5344CB8AC3E}">
        <p14:creationId xmlns:p14="http://schemas.microsoft.com/office/powerpoint/2010/main" val="2341405370"/>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6386" name="1 Título"/>
          <p:cNvSpPr>
            <a:spLocks noGrp="1"/>
          </p:cNvSpPr>
          <p:nvPr>
            <p:ph type="title"/>
          </p:nvPr>
        </p:nvSpPr>
        <p:spPr>
          <a:xfrm>
            <a:off x="1316182" y="100853"/>
            <a:ext cx="7162512" cy="345982"/>
          </a:xfrm>
        </p:spPr>
        <p:txBody>
          <a:bodyPr/>
          <a:lstStyle/>
          <a:p>
            <a:pPr algn="l"/>
            <a:r>
              <a:rPr lang="ca-ES" altLang="es-ES" sz="3200" dirty="0"/>
              <a:t>El </a:t>
            </a:r>
            <a:r>
              <a:rPr lang="es-ES" altLang="es-ES" sz="3200" dirty="0"/>
              <a:t>movimiento</a:t>
            </a:r>
            <a:r>
              <a:rPr lang="ca-ES" altLang="es-ES" sz="3200" dirty="0"/>
              <a:t> Open</a:t>
            </a:r>
          </a:p>
        </p:txBody>
      </p:sp>
      <p:sp>
        <p:nvSpPr>
          <p:cNvPr id="16387" name="2 Marcador de contenido"/>
          <p:cNvSpPr>
            <a:spLocks noGrp="1"/>
          </p:cNvSpPr>
          <p:nvPr>
            <p:ph idx="1"/>
          </p:nvPr>
        </p:nvSpPr>
        <p:spPr>
          <a:xfrm>
            <a:off x="1039091" y="1613647"/>
            <a:ext cx="7647421" cy="3832412"/>
          </a:xfrm>
        </p:spPr>
        <p:txBody>
          <a:bodyPr/>
          <a:lstStyle/>
          <a:p>
            <a:pPr marL="0" indent="0">
              <a:spcBef>
                <a:spcPts val="538"/>
              </a:spcBef>
              <a:buNone/>
            </a:pPr>
            <a:r>
              <a:rPr lang="es-ES" altLang="es-ES"/>
              <a:t>El </a:t>
            </a:r>
            <a:r>
              <a:rPr lang="es-ES" altLang="es-ES">
                <a:solidFill>
                  <a:srgbClr val="FF6600"/>
                </a:solidFill>
              </a:rPr>
              <a:t>movimiento Open Access </a:t>
            </a:r>
            <a:r>
              <a:rPr lang="es-ES" altLang="es-ES"/>
              <a:t>surgió expresamente aplicado al acceso a la literatura científica, pero en la actualidad forma parte de un movimiento más amplio que incluye el acceso a los datos de los gobiernos, del Banco Mundial, de las obras literarias, del software libre, …</a:t>
            </a:r>
          </a:p>
        </p:txBody>
      </p:sp>
    </p:spTree>
    <p:extLst>
      <p:ext uri="{BB962C8B-B14F-4D97-AF65-F5344CB8AC3E}">
        <p14:creationId xmlns:p14="http://schemas.microsoft.com/office/powerpoint/2010/main" val="1956614271"/>
      </p:ext>
    </p:extLst>
  </p:cSld>
  <p:clrMapOvr>
    <a:masterClrMapping/>
  </p:clrMapOvr>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3" name="2 Diagrama"/>
          <p:cNvGraphicFramePr/>
          <p:nvPr/>
        </p:nvGraphicFramePr>
        <p:xfrm>
          <a:off x="484910" y="1066800"/>
          <a:ext cx="7932737" cy="4724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4 CuadroTexto"/>
          <p:cNvSpPr txBox="1"/>
          <p:nvPr/>
        </p:nvSpPr>
        <p:spPr>
          <a:xfrm>
            <a:off x="6031058" y="3734360"/>
            <a:ext cx="2766579" cy="2123646"/>
          </a:xfrm>
          <a:prstGeom prst="rect">
            <a:avLst/>
          </a:prstGeom>
          <a:ln/>
        </p:spPr>
        <p:style>
          <a:lnRef idx="1">
            <a:schemeClr val="accent2"/>
          </a:lnRef>
          <a:fillRef idx="2">
            <a:schemeClr val="accent2"/>
          </a:fillRef>
          <a:effectRef idx="1">
            <a:schemeClr val="accent2"/>
          </a:effectRef>
          <a:fontRef idx="minor">
            <a:schemeClr val="dk1"/>
          </a:fontRef>
        </p:style>
        <p:txBody>
          <a:bodyPr lIns="91429" tIns="45714" rIns="91429" bIns="45714">
            <a:spAutoFit/>
          </a:bodyPr>
          <a:lstStyle/>
          <a:p>
            <a:pPr>
              <a:defRPr/>
            </a:pPr>
            <a:r>
              <a:rPr lang="es-ES" sz="2200" dirty="0"/>
              <a:t>La tradicional publicación científica en revistas con revisión por pares llega a un punto de inflexión.</a:t>
            </a:r>
          </a:p>
        </p:txBody>
      </p:sp>
      <p:sp>
        <p:nvSpPr>
          <p:cNvPr id="28" name="27 CuadroTexto"/>
          <p:cNvSpPr txBox="1"/>
          <p:nvPr/>
        </p:nvSpPr>
        <p:spPr>
          <a:xfrm>
            <a:off x="623455" y="1210236"/>
            <a:ext cx="2654012" cy="1446538"/>
          </a:xfrm>
          <a:prstGeom prst="rect">
            <a:avLst/>
          </a:prstGeom>
          <a:ln/>
        </p:spPr>
        <p:style>
          <a:lnRef idx="1">
            <a:schemeClr val="accent2"/>
          </a:lnRef>
          <a:fillRef idx="2">
            <a:schemeClr val="accent2"/>
          </a:fillRef>
          <a:effectRef idx="1">
            <a:schemeClr val="accent2"/>
          </a:effectRef>
          <a:fontRef idx="minor">
            <a:schemeClr val="dk1"/>
          </a:fontRef>
        </p:style>
        <p:txBody>
          <a:bodyPr lIns="91429" tIns="45714" rIns="91429" bIns="45714">
            <a:spAutoFit/>
          </a:bodyPr>
          <a:lstStyle/>
          <a:p>
            <a:pPr>
              <a:defRPr/>
            </a:pPr>
            <a:r>
              <a:rPr lang="es-ES" sz="2200" dirty="0"/>
              <a:t>Las instituciones no pueden hacer frente a la subida de precios.</a:t>
            </a:r>
          </a:p>
        </p:txBody>
      </p:sp>
      <p:sp>
        <p:nvSpPr>
          <p:cNvPr id="29" name="28 CuadroTexto"/>
          <p:cNvSpPr txBox="1"/>
          <p:nvPr/>
        </p:nvSpPr>
        <p:spPr>
          <a:xfrm>
            <a:off x="694171" y="3734360"/>
            <a:ext cx="2133023" cy="1785092"/>
          </a:xfrm>
          <a:prstGeom prst="rect">
            <a:avLst/>
          </a:prstGeom>
          <a:ln/>
        </p:spPr>
        <p:style>
          <a:lnRef idx="1">
            <a:schemeClr val="accent2"/>
          </a:lnRef>
          <a:fillRef idx="2">
            <a:schemeClr val="accent2"/>
          </a:fillRef>
          <a:effectRef idx="1">
            <a:schemeClr val="accent2"/>
          </a:effectRef>
          <a:fontRef idx="minor">
            <a:schemeClr val="dk1"/>
          </a:fontRef>
        </p:style>
        <p:txBody>
          <a:bodyPr lIns="91429" tIns="45714" rIns="91429" bIns="45714">
            <a:spAutoFit/>
          </a:bodyPr>
          <a:lstStyle/>
          <a:p>
            <a:pPr>
              <a:defRPr/>
            </a:pPr>
            <a:r>
              <a:rPr lang="es-ES" sz="2200" dirty="0"/>
              <a:t>Internet y otras tecnologías revolucionan la comunicación científica.</a:t>
            </a:r>
          </a:p>
        </p:txBody>
      </p:sp>
      <p:sp>
        <p:nvSpPr>
          <p:cNvPr id="30" name="29 CuadroTexto"/>
          <p:cNvSpPr txBox="1"/>
          <p:nvPr/>
        </p:nvSpPr>
        <p:spPr>
          <a:xfrm>
            <a:off x="6031057" y="1277471"/>
            <a:ext cx="2925329" cy="1446538"/>
          </a:xfrm>
          <a:prstGeom prst="rect">
            <a:avLst/>
          </a:prstGeom>
        </p:spPr>
        <p:style>
          <a:lnRef idx="1">
            <a:schemeClr val="accent2"/>
          </a:lnRef>
          <a:fillRef idx="2">
            <a:schemeClr val="accent2"/>
          </a:fillRef>
          <a:effectRef idx="1">
            <a:schemeClr val="accent2"/>
          </a:effectRef>
          <a:fontRef idx="minor">
            <a:schemeClr val="dk1"/>
          </a:fontRef>
        </p:style>
        <p:txBody>
          <a:bodyPr lIns="91429" tIns="45714" rIns="91429" bIns="45714">
            <a:spAutoFit/>
          </a:bodyPr>
          <a:lstStyle/>
          <a:p>
            <a:pPr>
              <a:defRPr/>
            </a:pPr>
            <a:r>
              <a:rPr lang="es-ES" sz="2200" dirty="0"/>
              <a:t>Con el sistema tradicional los artículos tardan mucho en publicarse.</a:t>
            </a:r>
          </a:p>
        </p:txBody>
      </p:sp>
      <p:sp>
        <p:nvSpPr>
          <p:cNvPr id="17415" name="1 Título"/>
          <p:cNvSpPr>
            <a:spLocks noGrp="1"/>
          </p:cNvSpPr>
          <p:nvPr>
            <p:ph type="title"/>
          </p:nvPr>
        </p:nvSpPr>
        <p:spPr>
          <a:xfrm>
            <a:off x="1246909" y="67236"/>
            <a:ext cx="6442364" cy="532279"/>
          </a:xfrm>
        </p:spPr>
        <p:txBody>
          <a:bodyPr/>
          <a:lstStyle/>
          <a:p>
            <a:pPr algn="l"/>
            <a:r>
              <a:rPr lang="es-ES" altLang="es-ES" sz="3200" dirty="0"/>
              <a:t>Origen</a:t>
            </a:r>
          </a:p>
        </p:txBody>
      </p:sp>
    </p:spTree>
    <p:extLst>
      <p:ext uri="{BB962C8B-B14F-4D97-AF65-F5344CB8AC3E}">
        <p14:creationId xmlns:p14="http://schemas.microsoft.com/office/powerpoint/2010/main" val="182750774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843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610721"/>
            <a:ext cx="5126182" cy="6247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5" name="1 Título"/>
          <p:cNvSpPr txBox="1">
            <a:spLocks/>
          </p:cNvSpPr>
          <p:nvPr/>
        </p:nvSpPr>
        <p:spPr bwMode="auto">
          <a:xfrm>
            <a:off x="1207944" y="-67235"/>
            <a:ext cx="6481329" cy="652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1429" tIns="45714" rIns="91429" bIns="45714" anchor="ct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5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defRPr/>
            </a:pPr>
            <a:r>
              <a:rPr lang="es-ES" altLang="es-ES" b="1" dirty="0">
                <a:latin typeface="+mj-lt"/>
                <a:cs typeface="Arial" pitchFamily="34" charset="0"/>
              </a:rPr>
              <a:t>El movimiento Open Access</a:t>
            </a:r>
          </a:p>
        </p:txBody>
      </p:sp>
    </p:spTree>
    <p:extLst>
      <p:ext uri="{BB962C8B-B14F-4D97-AF65-F5344CB8AC3E}">
        <p14:creationId xmlns:p14="http://schemas.microsoft.com/office/powerpoint/2010/main" val="1425653360"/>
      </p:ext>
    </p:extLst>
  </p:cSld>
  <p:clrMapOvr>
    <a:masterClrMapping/>
  </p:clrMapOvr>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3554"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24989" y="4727483"/>
            <a:ext cx="1049193" cy="78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5"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89978" y="2204758"/>
            <a:ext cx="1181966" cy="7199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6"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23649" y="3877236"/>
            <a:ext cx="1300306" cy="5757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7" name="1 Título"/>
          <p:cNvSpPr>
            <a:spLocks noGrp="1"/>
          </p:cNvSpPr>
          <p:nvPr>
            <p:ph type="title"/>
          </p:nvPr>
        </p:nvSpPr>
        <p:spPr>
          <a:xfrm>
            <a:off x="1524000" y="100853"/>
            <a:ext cx="7162512" cy="345982"/>
          </a:xfrm>
        </p:spPr>
        <p:txBody>
          <a:bodyPr/>
          <a:lstStyle/>
          <a:p>
            <a:pPr algn="l"/>
            <a:r>
              <a:rPr lang="es-ES" altLang="es-ES" sz="3200">
                <a:solidFill>
                  <a:schemeClr val="bg1"/>
                </a:solidFill>
              </a:rPr>
              <a:t>Iniciativas</a:t>
            </a:r>
          </a:p>
        </p:txBody>
      </p:sp>
      <p:pic>
        <p:nvPicPr>
          <p:cNvPr id="23558" name="Picture 2"/>
          <p:cNvPicPr>
            <a:picLocks noGrp="1" noChangeAspect="1" noChangeArrowheads="1"/>
          </p:cNvPicPr>
          <p:nvPr>
            <p:ph idx="1"/>
          </p:nvPr>
        </p:nvPicPr>
        <p:blipFill>
          <a:blip r:embed="rId6">
            <a:extLst>
              <a:ext uri="{28A0092B-C50C-407E-A947-70E740481C1C}">
                <a14:useLocalDpi xmlns:a14="http://schemas.microsoft.com/office/drawing/2010/main" val="0"/>
              </a:ext>
            </a:extLst>
          </a:blip>
          <a:srcRect/>
          <a:stretch>
            <a:fillRect/>
          </a:stretch>
        </p:blipFill>
        <p:spPr>
          <a:xfrm>
            <a:off x="613353" y="3246904"/>
            <a:ext cx="7985125" cy="493059"/>
          </a:xfrm>
        </p:spPr>
      </p:pic>
      <p:sp>
        <p:nvSpPr>
          <p:cNvPr id="23559" name="AutoShape 27"/>
          <p:cNvSpPr>
            <a:spLocks noChangeArrowheads="1"/>
          </p:cNvSpPr>
          <p:nvPr/>
        </p:nvSpPr>
        <p:spPr bwMode="auto">
          <a:xfrm rot="10800000">
            <a:off x="395432" y="1815353"/>
            <a:ext cx="1153103" cy="578504"/>
          </a:xfrm>
          <a:prstGeom prst="wedgeRectCallout">
            <a:avLst>
              <a:gd name="adj1" fmla="val -115981"/>
              <a:gd name="adj2" fmla="val -199454"/>
            </a:avLst>
          </a:prstGeom>
          <a:solidFill>
            <a:srgbClr val="FF9900"/>
          </a:solidFill>
          <a:ln w="9525">
            <a:solidFill>
              <a:srgbClr val="FF9900"/>
            </a:solidFill>
            <a:miter lim="800000"/>
            <a:headEnd/>
            <a:tailEnd/>
          </a:ln>
        </p:spPr>
        <p:txBody>
          <a:bodyPr rot="10800000" lIns="91429" tIns="45714" rIns="91429" bIns="45714"/>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endParaRPr lang="es-ES" altLang="es-ES" sz="1600"/>
          </a:p>
        </p:txBody>
      </p:sp>
      <p:pic>
        <p:nvPicPr>
          <p:cNvPr id="23560" name="Picture 2">
            <a:hlinkClick r:id="rId7"/>
          </p:cNvPr>
          <p:cNvPicPr>
            <a:picLocks noChangeAspect="1" noChangeArrowheads="1"/>
          </p:cNvPicPr>
          <p:nvPr/>
        </p:nvPicPr>
        <p:blipFill>
          <a:blip r:embed="rId8" cstate="print">
            <a:extLst>
              <a:ext uri="{28A0092B-C50C-407E-A947-70E740481C1C}">
                <a14:useLocalDpi xmlns:a14="http://schemas.microsoft.com/office/drawing/2010/main" val="0"/>
              </a:ext>
            </a:extLst>
          </a:blip>
          <a:srcRect r="49963" b="48706"/>
          <a:stretch>
            <a:fillRect/>
          </a:stretch>
        </p:blipFill>
        <p:spPr bwMode="auto">
          <a:xfrm>
            <a:off x="431512" y="2277595"/>
            <a:ext cx="1080943" cy="504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61" name="AutoShape 25"/>
          <p:cNvSpPr>
            <a:spLocks noChangeArrowheads="1"/>
          </p:cNvSpPr>
          <p:nvPr/>
        </p:nvSpPr>
        <p:spPr bwMode="auto">
          <a:xfrm rot="10800000">
            <a:off x="756228" y="4254034"/>
            <a:ext cx="1151659" cy="505665"/>
          </a:xfrm>
          <a:prstGeom prst="wedgeRectCallout">
            <a:avLst>
              <a:gd name="adj1" fmla="val 28509"/>
              <a:gd name="adj2" fmla="val 179241"/>
            </a:avLst>
          </a:prstGeom>
          <a:solidFill>
            <a:srgbClr val="CC0000"/>
          </a:solidFill>
          <a:ln w="9525">
            <a:solidFill>
              <a:srgbClr val="CC0000"/>
            </a:solidFill>
            <a:miter lim="800000"/>
            <a:headEnd/>
            <a:tailEnd/>
          </a:ln>
        </p:spPr>
        <p:txBody>
          <a:bodyPr rot="10800000" lIns="91429" tIns="45714" rIns="91429" bIns="45714"/>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endParaRPr lang="es-ES" altLang="es-ES" sz="1600"/>
          </a:p>
        </p:txBody>
      </p:sp>
      <p:pic>
        <p:nvPicPr>
          <p:cNvPr id="23562" name="Picture 2">
            <a:hlinkClick r:id="rId9"/>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852921" y="4283449"/>
            <a:ext cx="910647" cy="469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63" name="AutoShape 26"/>
          <p:cNvSpPr>
            <a:spLocks noChangeArrowheads="1"/>
          </p:cNvSpPr>
          <p:nvPr/>
        </p:nvSpPr>
        <p:spPr bwMode="auto">
          <a:xfrm rot="10800000">
            <a:off x="2485160" y="4543986"/>
            <a:ext cx="1151659" cy="719978"/>
          </a:xfrm>
          <a:prstGeom prst="wedgeRectCallout">
            <a:avLst>
              <a:gd name="adj1" fmla="val 17491"/>
              <a:gd name="adj2" fmla="val 181056"/>
            </a:avLst>
          </a:prstGeom>
          <a:solidFill>
            <a:schemeClr val="tx2"/>
          </a:solidFill>
          <a:ln w="9525">
            <a:solidFill>
              <a:schemeClr val="tx1"/>
            </a:solidFill>
            <a:miter lim="800000"/>
            <a:headEnd/>
            <a:tailEnd/>
          </a:ln>
        </p:spPr>
        <p:txBody>
          <a:bodyPr rot="10800000" lIns="91429" tIns="45714" rIns="91429" bIns="45714"/>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endParaRPr lang="es-ES" altLang="es-ES" sz="1600"/>
          </a:p>
        </p:txBody>
      </p:sp>
      <p:pic>
        <p:nvPicPr>
          <p:cNvPr id="23564" name="Picture 2">
            <a:hlinkClick r:id="rId11"/>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555875" y="4543985"/>
            <a:ext cx="95250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65" name="AutoShape 28"/>
          <p:cNvSpPr>
            <a:spLocks noChangeArrowheads="1"/>
          </p:cNvSpPr>
          <p:nvPr/>
        </p:nvSpPr>
        <p:spPr bwMode="auto">
          <a:xfrm rot="10800000">
            <a:off x="2555876" y="1374122"/>
            <a:ext cx="2808432" cy="649941"/>
          </a:xfrm>
          <a:prstGeom prst="wedgeRectCallout">
            <a:avLst>
              <a:gd name="adj1" fmla="val 11782"/>
              <a:gd name="adj2" fmla="val -250736"/>
            </a:avLst>
          </a:prstGeom>
          <a:solidFill>
            <a:srgbClr val="003366"/>
          </a:solidFill>
          <a:ln w="9525">
            <a:solidFill>
              <a:srgbClr val="003366"/>
            </a:solidFill>
            <a:miter lim="800000"/>
            <a:headEnd/>
            <a:tailEnd/>
          </a:ln>
        </p:spPr>
        <p:txBody>
          <a:bodyPr rot="10800000" lIns="91429" tIns="45714" rIns="91429" bIns="45714"/>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endParaRPr lang="es-ES" altLang="es-ES" sz="1600"/>
          </a:p>
        </p:txBody>
      </p:sp>
      <p:pic>
        <p:nvPicPr>
          <p:cNvPr id="23566" name="Picture 3">
            <a:hlinkClick r:id="rId13"/>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555876" y="1374122"/>
            <a:ext cx="2808432" cy="5981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67" name="AutoShape 30"/>
          <p:cNvSpPr>
            <a:spLocks noChangeArrowheads="1"/>
          </p:cNvSpPr>
          <p:nvPr/>
        </p:nvSpPr>
        <p:spPr bwMode="auto">
          <a:xfrm rot="10800000">
            <a:off x="3276023" y="3822608"/>
            <a:ext cx="1420091" cy="684959"/>
          </a:xfrm>
          <a:prstGeom prst="wedgeRectCallout">
            <a:avLst>
              <a:gd name="adj1" fmla="val -17491"/>
              <a:gd name="adj2" fmla="val 84759"/>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rot="10800000" lIns="91429" tIns="45714" rIns="91429" bIns="45714"/>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r>
              <a:rPr lang="es-ES" altLang="es-ES" sz="1600"/>
              <a:t>Declaración </a:t>
            </a:r>
            <a:r>
              <a:rPr lang="es-ES" altLang="es-ES" sz="1600" b="1">
                <a:solidFill>
                  <a:srgbClr val="FF0000"/>
                </a:solidFill>
              </a:rPr>
              <a:t>B</a:t>
            </a:r>
            <a:r>
              <a:rPr lang="es-ES" altLang="es-ES" sz="1600" b="1"/>
              <a:t>udapest</a:t>
            </a:r>
          </a:p>
        </p:txBody>
      </p:sp>
      <p:sp>
        <p:nvSpPr>
          <p:cNvPr id="23568" name="AutoShape 29"/>
          <p:cNvSpPr>
            <a:spLocks noChangeArrowheads="1"/>
          </p:cNvSpPr>
          <p:nvPr/>
        </p:nvSpPr>
        <p:spPr bwMode="auto">
          <a:xfrm rot="10800000">
            <a:off x="3924012" y="2166938"/>
            <a:ext cx="1513897" cy="790015"/>
          </a:xfrm>
          <a:prstGeom prst="wedgeRectCallout">
            <a:avLst>
              <a:gd name="adj1" fmla="val -12333"/>
              <a:gd name="adj2" fmla="val -97296"/>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rot="10800000" lIns="91429" tIns="45714" rIns="91429" bIns="45714" anchor="ct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r>
              <a:rPr lang="es-ES" altLang="es-ES" sz="1600"/>
              <a:t>Declaración de </a:t>
            </a:r>
            <a:r>
              <a:rPr lang="es-ES" altLang="es-ES" sz="1600" b="1">
                <a:solidFill>
                  <a:srgbClr val="FF0000"/>
                </a:solidFill>
              </a:rPr>
              <a:t>B</a:t>
            </a:r>
            <a:r>
              <a:rPr lang="es-ES" altLang="es-ES" sz="1600" b="1"/>
              <a:t>erlín</a:t>
            </a:r>
          </a:p>
        </p:txBody>
      </p:sp>
      <p:sp>
        <p:nvSpPr>
          <p:cNvPr id="23569" name="AutoShape 45"/>
          <p:cNvSpPr>
            <a:spLocks noChangeArrowheads="1"/>
          </p:cNvSpPr>
          <p:nvPr/>
        </p:nvSpPr>
        <p:spPr bwMode="auto">
          <a:xfrm rot="10800000">
            <a:off x="4284808" y="4929188"/>
            <a:ext cx="1943965" cy="718577"/>
          </a:xfrm>
          <a:prstGeom prst="wedgeRectCallout">
            <a:avLst>
              <a:gd name="adj1" fmla="val 13181"/>
              <a:gd name="adj2" fmla="val 221963"/>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rot="10800000" lIns="91429" tIns="45714" rIns="91429" bIns="45714"/>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r>
              <a:rPr lang="es-ES" altLang="es-ES" sz="1600"/>
              <a:t>Declaración de </a:t>
            </a:r>
            <a:r>
              <a:rPr lang="es-ES" altLang="es-ES" sz="1600" b="1">
                <a:solidFill>
                  <a:srgbClr val="FF0000"/>
                </a:solidFill>
              </a:rPr>
              <a:t>B</a:t>
            </a:r>
            <a:r>
              <a:rPr lang="es-ES" altLang="es-ES" sz="1600" b="1"/>
              <a:t>ethesda</a:t>
            </a:r>
          </a:p>
        </p:txBody>
      </p:sp>
      <p:sp>
        <p:nvSpPr>
          <p:cNvPr id="23570" name="AutoShape 49"/>
          <p:cNvSpPr>
            <a:spLocks noChangeArrowheads="1"/>
          </p:cNvSpPr>
          <p:nvPr/>
        </p:nvSpPr>
        <p:spPr bwMode="auto">
          <a:xfrm rot="10800000">
            <a:off x="5869421" y="1158409"/>
            <a:ext cx="2304761" cy="935691"/>
          </a:xfrm>
          <a:prstGeom prst="wedgeRectCallout">
            <a:avLst>
              <a:gd name="adj1" fmla="val 57435"/>
              <a:gd name="adj2" fmla="val -180736"/>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rot="10800000" lIns="91429" tIns="45714" rIns="91429" bIns="45714"/>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r>
              <a:rPr lang="es-ES" altLang="es-ES" sz="1600"/>
              <a:t>Mandato </a:t>
            </a:r>
            <a:r>
              <a:rPr lang="es-ES" altLang="es-ES" sz="1600" b="1"/>
              <a:t>Universidade do Minho</a:t>
            </a:r>
          </a:p>
        </p:txBody>
      </p:sp>
      <p:sp>
        <p:nvSpPr>
          <p:cNvPr id="23571" name="AutoShape 51"/>
          <p:cNvSpPr>
            <a:spLocks noChangeArrowheads="1"/>
          </p:cNvSpPr>
          <p:nvPr/>
        </p:nvSpPr>
        <p:spPr bwMode="auto">
          <a:xfrm rot="10800000">
            <a:off x="6661728" y="2318218"/>
            <a:ext cx="1799648" cy="647140"/>
          </a:xfrm>
          <a:prstGeom prst="wedgeRectCallout">
            <a:avLst>
              <a:gd name="adj1" fmla="val 52648"/>
              <a:gd name="adj2" fmla="val -107292"/>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rot="10800000" lIns="91429" tIns="45714" rIns="91429" bIns="45714" anchor="ct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s-ES" altLang="es-ES" sz="1600"/>
              <a:t>Mandato </a:t>
            </a:r>
          </a:p>
        </p:txBody>
      </p:sp>
      <p:pic>
        <p:nvPicPr>
          <p:cNvPr id="23572" name="Picture 5"/>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7741227" y="2391056"/>
            <a:ext cx="578716" cy="542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73" name="AutoShape 50"/>
          <p:cNvSpPr>
            <a:spLocks noChangeArrowheads="1"/>
          </p:cNvSpPr>
          <p:nvPr/>
        </p:nvSpPr>
        <p:spPr bwMode="auto">
          <a:xfrm rot="10800000">
            <a:off x="5221433" y="3822608"/>
            <a:ext cx="1440295" cy="864253"/>
          </a:xfrm>
          <a:prstGeom prst="wedgeRectCallout">
            <a:avLst>
              <a:gd name="adj1" fmla="val 48565"/>
              <a:gd name="adj2" fmla="val 76491"/>
            </a:avLst>
          </a:prstGeom>
          <a:solidFill>
            <a:srgbClr val="339933"/>
          </a:solidFill>
          <a:ln w="9525">
            <a:solidFill>
              <a:schemeClr val="tx1"/>
            </a:solidFill>
            <a:miter lim="800000"/>
            <a:headEnd/>
            <a:tailEnd/>
          </a:ln>
        </p:spPr>
        <p:txBody>
          <a:bodyPr rot="10800000" lIns="91429" tIns="45714" rIns="91429" bIns="45714"/>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r>
              <a:rPr lang="es-ES" altLang="es-ES" sz="1600"/>
              <a:t>Declaración</a:t>
            </a:r>
          </a:p>
        </p:txBody>
      </p:sp>
      <p:pic>
        <p:nvPicPr>
          <p:cNvPr id="23574" name="Picture 6"/>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5508626" y="4165787"/>
            <a:ext cx="865909" cy="451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75" name="AutoShape 52"/>
          <p:cNvSpPr>
            <a:spLocks noChangeArrowheads="1"/>
          </p:cNvSpPr>
          <p:nvPr/>
        </p:nvSpPr>
        <p:spPr bwMode="auto">
          <a:xfrm rot="10800000">
            <a:off x="6806046" y="4686860"/>
            <a:ext cx="1943966" cy="862853"/>
          </a:xfrm>
          <a:prstGeom prst="wedgeRectCallout">
            <a:avLst>
              <a:gd name="adj1" fmla="val 29264"/>
              <a:gd name="adj2" fmla="val 180917"/>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rot="10800000" lIns="91429" tIns="45714" rIns="91429" bIns="45714" anchor="ct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r>
              <a:rPr lang="es-ES" altLang="es-ES" sz="1600"/>
              <a:t>Declaración</a:t>
            </a:r>
          </a:p>
          <a:p>
            <a:pPr algn="ctr" eaLnBrk="1" hangingPunct="1">
              <a:spcBef>
                <a:spcPct val="0"/>
              </a:spcBef>
              <a:buFontTx/>
              <a:buNone/>
            </a:pPr>
            <a:r>
              <a:rPr lang="es-ES" altLang="es-ES" sz="1600"/>
              <a:t> de la </a:t>
            </a:r>
            <a:r>
              <a:rPr lang="es-ES" altLang="es-ES" sz="1600" b="1"/>
              <a:t>Alhambra</a:t>
            </a:r>
          </a:p>
        </p:txBody>
      </p:sp>
    </p:spTree>
    <p:extLst>
      <p:ext uri="{BB962C8B-B14F-4D97-AF65-F5344CB8AC3E}">
        <p14:creationId xmlns:p14="http://schemas.microsoft.com/office/powerpoint/2010/main" val="3785594230"/>
      </p:ext>
    </p:extLst>
  </p:cSld>
  <p:clrMapOvr>
    <a:masterClrMapping/>
  </p:clrMapOvr>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1 Título"/>
          <p:cNvSpPr>
            <a:spLocks noGrp="1"/>
          </p:cNvSpPr>
          <p:nvPr>
            <p:ph type="title"/>
          </p:nvPr>
        </p:nvSpPr>
        <p:spPr>
          <a:xfrm>
            <a:off x="1069398" y="5782236"/>
            <a:ext cx="6573693" cy="508467"/>
          </a:xfrm>
        </p:spPr>
        <p:txBody>
          <a:bodyPr/>
          <a:lstStyle/>
          <a:p>
            <a:r>
              <a:rPr lang="es-ES" altLang="es-ES" sz="2900">
                <a:solidFill>
                  <a:srgbClr val="339933"/>
                </a:solidFill>
              </a:rPr>
              <a:t>Declaración de Budapest (2002)</a:t>
            </a:r>
          </a:p>
        </p:txBody>
      </p:sp>
      <p:sp>
        <p:nvSpPr>
          <p:cNvPr id="19459" name="2 Marcador de contenido"/>
          <p:cNvSpPr>
            <a:spLocks noGrp="1"/>
          </p:cNvSpPr>
          <p:nvPr>
            <p:ph idx="1"/>
          </p:nvPr>
        </p:nvSpPr>
        <p:spPr>
          <a:xfrm>
            <a:off x="554182" y="1008529"/>
            <a:ext cx="8435398" cy="5240151"/>
          </a:xfrm>
        </p:spPr>
        <p:txBody>
          <a:bodyPr/>
          <a:lstStyle/>
          <a:p>
            <a:pPr marL="0" indent="0">
              <a:spcAft>
                <a:spcPts val="538"/>
              </a:spcAft>
              <a:buNone/>
            </a:pPr>
            <a:r>
              <a:rPr lang="es-ES" altLang="es-ES" sz="2500"/>
              <a:t>“Por </a:t>
            </a:r>
            <a:r>
              <a:rPr lang="es-ES" altLang="es-ES" sz="2500" b="1"/>
              <a:t>acceso abierto </a:t>
            </a:r>
            <a:r>
              <a:rPr lang="es-ES" altLang="es-ES" sz="2500"/>
              <a:t>nos referimos a su disponibilidad </a:t>
            </a:r>
            <a:r>
              <a:rPr lang="es-ES" altLang="es-ES" sz="2500" b="1">
                <a:solidFill>
                  <a:srgbClr val="FF6600"/>
                </a:solidFill>
              </a:rPr>
              <a:t>gratuita</a:t>
            </a:r>
            <a:r>
              <a:rPr lang="es-ES" altLang="es-ES" sz="2500"/>
              <a:t> en </a:t>
            </a:r>
            <a:r>
              <a:rPr lang="es-ES" altLang="es-ES" sz="2500" b="1">
                <a:solidFill>
                  <a:srgbClr val="FF6600"/>
                </a:solidFill>
              </a:rPr>
              <a:t>Internet</a:t>
            </a:r>
            <a:r>
              <a:rPr lang="es-ES" altLang="es-ES" sz="2500"/>
              <a:t>, permitiendo a </a:t>
            </a:r>
            <a:r>
              <a:rPr lang="es-ES" altLang="es-ES" sz="2500" b="1">
                <a:solidFill>
                  <a:srgbClr val="FF6600"/>
                </a:solidFill>
              </a:rPr>
              <a:t>cualquier usuario </a:t>
            </a:r>
            <a:r>
              <a:rPr lang="es-ES" altLang="es-ES" sz="2500">
                <a:solidFill>
                  <a:srgbClr val="FF6600"/>
                </a:solidFill>
              </a:rPr>
              <a:t>leer, descargar, copiar, distribuir, imprimir, buscar o usarla </a:t>
            </a:r>
            <a:r>
              <a:rPr lang="es-ES" altLang="es-ES" sz="2500"/>
              <a:t>con cualquier propósito legal, sin </a:t>
            </a:r>
            <a:r>
              <a:rPr lang="es-ES" altLang="es-ES" sz="2500">
                <a:solidFill>
                  <a:srgbClr val="FF6600"/>
                </a:solidFill>
              </a:rPr>
              <a:t>ninguna barrera financiera, legal o técnica</a:t>
            </a:r>
            <a:r>
              <a:rPr lang="es-ES" altLang="es-ES" sz="2500"/>
              <a:t>, fuera de las que implica acceder a Internet mismo. </a:t>
            </a:r>
          </a:p>
          <a:p>
            <a:pPr marL="0" indent="0">
              <a:spcBef>
                <a:spcPts val="1077"/>
              </a:spcBef>
              <a:buNone/>
            </a:pPr>
            <a:r>
              <a:rPr lang="es-ES" altLang="es-ES" sz="2500"/>
              <a:t>La única limitación en cuanto a reproducción y distribución y el único rol del copyright en este dominio, deberá ser dar a los </a:t>
            </a:r>
            <a:r>
              <a:rPr lang="es-ES" altLang="es-ES" sz="2500">
                <a:solidFill>
                  <a:srgbClr val="FF6600"/>
                </a:solidFill>
              </a:rPr>
              <a:t>autores</a:t>
            </a:r>
            <a:r>
              <a:rPr lang="es-ES" altLang="es-ES" sz="2500"/>
              <a:t> el control sobre la </a:t>
            </a:r>
            <a:r>
              <a:rPr lang="es-ES" altLang="es-ES" sz="2500">
                <a:solidFill>
                  <a:srgbClr val="FF6600"/>
                </a:solidFill>
              </a:rPr>
              <a:t>integridad</a:t>
            </a:r>
            <a:r>
              <a:rPr lang="es-ES" altLang="es-ES" sz="2500"/>
              <a:t> </a:t>
            </a:r>
            <a:r>
              <a:rPr lang="es-ES" altLang="es-ES" sz="2500">
                <a:solidFill>
                  <a:srgbClr val="FF6600"/>
                </a:solidFill>
              </a:rPr>
              <a:t>de sus trabajos </a:t>
            </a:r>
            <a:r>
              <a:rPr lang="es-ES" altLang="es-ES" sz="2500"/>
              <a:t>y el derecho de ser adecuadamente </a:t>
            </a:r>
            <a:r>
              <a:rPr lang="es-ES" altLang="es-ES" sz="2500">
                <a:solidFill>
                  <a:srgbClr val="FF6600"/>
                </a:solidFill>
              </a:rPr>
              <a:t>reconocidos y citados</a:t>
            </a:r>
            <a:r>
              <a:rPr lang="es-ES" altLang="es-ES" sz="2500"/>
              <a:t>”</a:t>
            </a:r>
          </a:p>
        </p:txBody>
      </p:sp>
      <p:sp>
        <p:nvSpPr>
          <p:cNvPr id="19460" name="1 Título"/>
          <p:cNvSpPr txBox="1">
            <a:spLocks/>
          </p:cNvSpPr>
          <p:nvPr/>
        </p:nvSpPr>
        <p:spPr bwMode="auto">
          <a:xfrm>
            <a:off x="1207944" y="0"/>
            <a:ext cx="6481329" cy="652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1429" tIns="45714" rIns="91429" bIns="45714" anchor="ct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5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defRPr/>
            </a:pPr>
            <a:r>
              <a:rPr lang="es-ES" altLang="es-ES" b="1" dirty="0">
                <a:solidFill>
                  <a:schemeClr val="bg1"/>
                </a:solidFill>
                <a:latin typeface="+mj-lt"/>
                <a:cs typeface="Arial" pitchFamily="34" charset="0"/>
              </a:rPr>
              <a:t>Definición</a:t>
            </a:r>
          </a:p>
        </p:txBody>
      </p:sp>
      <p:sp>
        <p:nvSpPr>
          <p:cNvPr id="5" name="4 CuadroTexto"/>
          <p:cNvSpPr txBox="1"/>
          <p:nvPr/>
        </p:nvSpPr>
        <p:spPr>
          <a:xfrm>
            <a:off x="1547664" y="260648"/>
            <a:ext cx="5400601" cy="369332"/>
          </a:xfrm>
          <a:prstGeom prst="rect">
            <a:avLst/>
          </a:prstGeom>
          <a:solidFill>
            <a:schemeClr val="bg1"/>
          </a:solidFill>
          <a:effectLst>
            <a:outerShdw blurRad="50800" dist="50800" dir="5400000" algn="ctr" rotWithShape="0">
              <a:schemeClr val="bg1"/>
            </a:outerShdw>
          </a:effectLst>
        </p:spPr>
        <p:txBody>
          <a:bodyPr wrap="square" rtlCol="0">
            <a:spAutoFit/>
          </a:bodyPr>
          <a:lstStyle/>
          <a:p>
            <a:pPr algn="ctr"/>
            <a:r>
              <a:rPr lang="es-ES" b="1" dirty="0" smtClean="0">
                <a:latin typeface="Arial" pitchFamily="34" charset="0"/>
                <a:cs typeface="Arial" pitchFamily="34" charset="0"/>
              </a:rPr>
              <a:t>Acceso Abierto</a:t>
            </a:r>
            <a:endParaRPr lang="es-ES" b="1" dirty="0">
              <a:latin typeface="Arial" pitchFamily="34" charset="0"/>
              <a:cs typeface="Arial" pitchFamily="34" charset="0"/>
            </a:endParaRPr>
          </a:p>
        </p:txBody>
      </p:sp>
    </p:spTree>
    <p:extLst>
      <p:ext uri="{BB962C8B-B14F-4D97-AF65-F5344CB8AC3E}">
        <p14:creationId xmlns:p14="http://schemas.microsoft.com/office/powerpoint/2010/main" val="2907672549"/>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2" name="3 Marcador de contenido"/>
          <p:cNvGraphicFramePr>
            <a:graphicFrameLocks/>
          </p:cNvGraphicFramePr>
          <p:nvPr/>
        </p:nvGraphicFramePr>
        <p:xfrm>
          <a:off x="457200" y="1256273"/>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0483" name="2 CuadroTexto"/>
          <p:cNvSpPr txBox="1">
            <a:spLocks noChangeArrowheads="1"/>
          </p:cNvSpPr>
          <p:nvPr/>
        </p:nvSpPr>
        <p:spPr bwMode="auto">
          <a:xfrm>
            <a:off x="1905000" y="1829361"/>
            <a:ext cx="1447512" cy="338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4" rIns="91429" bIns="45714">
            <a:spAutoFit/>
          </a:bodyP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s-ES" altLang="es-ES" sz="1600"/>
              <a:t>vs. Gratis</a:t>
            </a:r>
          </a:p>
        </p:txBody>
      </p:sp>
      <p:sp>
        <p:nvSpPr>
          <p:cNvPr id="20484" name="1 Título"/>
          <p:cNvSpPr txBox="1">
            <a:spLocks/>
          </p:cNvSpPr>
          <p:nvPr/>
        </p:nvSpPr>
        <p:spPr bwMode="auto">
          <a:xfrm>
            <a:off x="1246910" y="0"/>
            <a:ext cx="6481330" cy="652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1429" tIns="45714" rIns="91429" bIns="45714" anchor="ct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5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defRPr/>
            </a:pPr>
            <a:r>
              <a:rPr lang="es-ES" altLang="es-ES" b="1" dirty="0">
                <a:solidFill>
                  <a:schemeClr val="bg1"/>
                </a:solidFill>
                <a:latin typeface="+mj-lt"/>
                <a:cs typeface="Arial" pitchFamily="34" charset="0"/>
              </a:rPr>
              <a:t>Características</a:t>
            </a:r>
          </a:p>
        </p:txBody>
      </p:sp>
    </p:spTree>
    <p:extLst>
      <p:ext uri="{BB962C8B-B14F-4D97-AF65-F5344CB8AC3E}">
        <p14:creationId xmlns:p14="http://schemas.microsoft.com/office/powerpoint/2010/main" val="3071565958"/>
      </p:ext>
    </p:extLst>
  </p:cSld>
  <p:clrMapOvr>
    <a:masterClrMapping/>
  </p:clrMapOvr>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1506" name="Text Box 6"/>
          <p:cNvSpPr txBox="1">
            <a:spLocks noChangeArrowheads="1"/>
          </p:cNvSpPr>
          <p:nvPr/>
        </p:nvSpPr>
        <p:spPr bwMode="auto">
          <a:xfrm>
            <a:off x="604694" y="1713100"/>
            <a:ext cx="3596409" cy="1557618"/>
          </a:xfrm>
          <a:prstGeom prst="rect">
            <a:avLst/>
          </a:prstGeom>
          <a:noFill/>
          <a:ln w="38100">
            <a:solidFill>
              <a:srgbClr val="FF6600"/>
            </a:solidFill>
            <a:miter lim="800000"/>
            <a:headEnd/>
            <a:tailEnd/>
          </a:ln>
          <a:extLst>
            <a:ext uri="{909E8E84-426E-40DD-AFC4-6F175D3DCCD1}">
              <a14:hiddenFill xmlns:a14="http://schemas.microsoft.com/office/drawing/2010/main">
                <a:solidFill>
                  <a:srgbClr val="FFFFFF"/>
                </a:solidFill>
              </a14:hiddenFill>
            </a:ext>
          </a:extLst>
        </p:spPr>
        <p:txBody>
          <a:bodyPr lIns="91429" tIns="45714" rIns="91429" bIns="45714">
            <a:spAutoFit/>
          </a:bodyP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r>
              <a:rPr lang="es-ES" altLang="es-ES" sz="2400"/>
              <a:t>Todo trabajo de investigación se fundamenta en trabajos previos</a:t>
            </a:r>
          </a:p>
        </p:txBody>
      </p:sp>
      <p:sp>
        <p:nvSpPr>
          <p:cNvPr id="21507" name="Text Box 8"/>
          <p:cNvSpPr txBox="1">
            <a:spLocks noChangeArrowheads="1"/>
          </p:cNvSpPr>
          <p:nvPr/>
        </p:nvSpPr>
        <p:spPr bwMode="auto">
          <a:xfrm>
            <a:off x="4918363" y="1637460"/>
            <a:ext cx="3671455" cy="3940268"/>
          </a:xfrm>
          <a:prstGeom prst="rect">
            <a:avLst/>
          </a:prstGeom>
          <a:noFill/>
          <a:ln w="76200">
            <a:solidFill>
              <a:srgbClr val="008000"/>
            </a:solidFill>
            <a:miter lim="800000"/>
            <a:headEnd/>
            <a:tailEnd/>
          </a:ln>
          <a:extLst>
            <a:ext uri="{909E8E84-426E-40DD-AFC4-6F175D3DCCD1}">
              <a14:hiddenFill xmlns:a14="http://schemas.microsoft.com/office/drawing/2010/main">
                <a:solidFill>
                  <a:srgbClr val="FFFFFF"/>
                </a:solidFill>
              </a14:hiddenFill>
            </a:ext>
          </a:extLst>
        </p:spPr>
        <p:txBody>
          <a:bodyPr lIns="91429" tIns="45714" rIns="91429" bIns="45714">
            <a:spAutoFit/>
          </a:bodyP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50000"/>
              </a:spcBef>
              <a:buFontTx/>
              <a:buNone/>
            </a:pPr>
            <a:r>
              <a:rPr lang="es-ES" altLang="es-ES" sz="2400" b="1">
                <a:solidFill>
                  <a:srgbClr val="008000"/>
                </a:solidFill>
              </a:rPr>
              <a:t>Acceso Abierto</a:t>
            </a:r>
          </a:p>
          <a:p>
            <a:pPr algn="ctr" eaLnBrk="1" hangingPunct="1">
              <a:spcBef>
                <a:spcPct val="50000"/>
              </a:spcBef>
              <a:buFontTx/>
              <a:buNone/>
            </a:pPr>
            <a:r>
              <a:rPr lang="es-ES" altLang="es-ES" sz="2400"/>
              <a:t>No trabajos duplicados</a:t>
            </a:r>
            <a:br>
              <a:rPr lang="es-ES" altLang="es-ES" sz="2400"/>
            </a:br>
            <a:r>
              <a:rPr lang="es-ES" altLang="es-ES" sz="2400"/>
              <a:t>Rentabilidad de las inversiones</a:t>
            </a:r>
          </a:p>
          <a:p>
            <a:pPr algn="ctr" eaLnBrk="1" hangingPunct="1">
              <a:spcBef>
                <a:spcPct val="50000"/>
              </a:spcBef>
              <a:buFontTx/>
              <a:buNone/>
            </a:pPr>
            <a:r>
              <a:rPr lang="es-ES" altLang="es-ES" sz="2400"/>
              <a:t>Derecho a utilizar y compartir los trabajos</a:t>
            </a:r>
          </a:p>
          <a:p>
            <a:pPr algn="ctr" eaLnBrk="1" hangingPunct="1">
              <a:spcBef>
                <a:spcPct val="50000"/>
              </a:spcBef>
              <a:buFontTx/>
              <a:buNone/>
            </a:pPr>
            <a:r>
              <a:rPr lang="es-ES" altLang="es-ES" sz="2400"/>
              <a:t>Todo el mundo debe poder tener acceso al conocimiento</a:t>
            </a:r>
          </a:p>
        </p:txBody>
      </p:sp>
      <p:sp>
        <p:nvSpPr>
          <p:cNvPr id="21508" name="Text Box 10"/>
          <p:cNvSpPr txBox="1">
            <a:spLocks noChangeArrowheads="1"/>
          </p:cNvSpPr>
          <p:nvPr/>
        </p:nvSpPr>
        <p:spPr bwMode="auto">
          <a:xfrm>
            <a:off x="604694" y="3525651"/>
            <a:ext cx="3596409" cy="823632"/>
          </a:xfrm>
          <a:prstGeom prst="rect">
            <a:avLst/>
          </a:prstGeom>
          <a:noFill/>
          <a:ln w="38100">
            <a:solidFill>
              <a:srgbClr val="FF6600"/>
            </a:solidFill>
            <a:miter lim="800000"/>
            <a:headEnd/>
            <a:tailEnd/>
          </a:ln>
          <a:extLst>
            <a:ext uri="{909E8E84-426E-40DD-AFC4-6F175D3DCCD1}">
              <a14:hiddenFill xmlns:a14="http://schemas.microsoft.com/office/drawing/2010/main">
                <a:solidFill>
                  <a:srgbClr val="FFFFFF"/>
                </a:solidFill>
              </a14:hiddenFill>
            </a:ext>
          </a:extLst>
        </p:spPr>
        <p:txBody>
          <a:bodyPr lIns="91429" tIns="45714" rIns="91429" bIns="45714">
            <a:spAutoFit/>
          </a:bodyP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r>
              <a:rPr lang="es-ES" altLang="es-ES" sz="2400"/>
              <a:t>Los autores crean el contenido y lo revisan</a:t>
            </a:r>
          </a:p>
        </p:txBody>
      </p:sp>
      <p:sp>
        <p:nvSpPr>
          <p:cNvPr id="21509" name="Text Box 12"/>
          <p:cNvSpPr txBox="1">
            <a:spLocks noChangeArrowheads="1"/>
          </p:cNvSpPr>
          <p:nvPr/>
        </p:nvSpPr>
        <p:spPr bwMode="auto">
          <a:xfrm>
            <a:off x="604694" y="4749894"/>
            <a:ext cx="3596409" cy="823632"/>
          </a:xfrm>
          <a:prstGeom prst="rect">
            <a:avLst/>
          </a:prstGeom>
          <a:noFill/>
          <a:ln w="38100">
            <a:solidFill>
              <a:srgbClr val="FF6600"/>
            </a:solidFill>
            <a:miter lim="800000"/>
            <a:headEnd/>
            <a:tailEnd/>
          </a:ln>
          <a:extLst>
            <a:ext uri="{909E8E84-426E-40DD-AFC4-6F175D3DCCD1}">
              <a14:hiddenFill xmlns:a14="http://schemas.microsoft.com/office/drawing/2010/main">
                <a:solidFill>
                  <a:srgbClr val="FFFFFF"/>
                </a:solidFill>
              </a14:hiddenFill>
            </a:ext>
          </a:extLst>
        </p:spPr>
        <p:txBody>
          <a:bodyPr lIns="91429" tIns="45714" rIns="91429" bIns="45714">
            <a:spAutoFit/>
          </a:bodyP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r>
              <a:rPr lang="es-ES" altLang="es-ES" sz="2400"/>
              <a:t>El conocimiento es un bien público</a:t>
            </a:r>
          </a:p>
        </p:txBody>
      </p:sp>
      <p:sp>
        <p:nvSpPr>
          <p:cNvPr id="21510" name="AutoShape 13"/>
          <p:cNvSpPr>
            <a:spLocks noChangeArrowheads="1"/>
          </p:cNvSpPr>
          <p:nvPr/>
        </p:nvSpPr>
        <p:spPr bwMode="auto">
          <a:xfrm>
            <a:off x="4255943" y="2496110"/>
            <a:ext cx="523875" cy="229721"/>
          </a:xfrm>
          <a:prstGeom prst="rightArrow">
            <a:avLst>
              <a:gd name="adj1" fmla="val 50000"/>
              <a:gd name="adj2" fmla="val 58512"/>
            </a:avLst>
          </a:prstGeom>
          <a:solidFill>
            <a:srgbClr val="FF6600"/>
          </a:solidFill>
          <a:ln w="9525">
            <a:solidFill>
              <a:srgbClr val="FF6600"/>
            </a:solidFill>
            <a:miter lim="800000"/>
            <a:headEnd/>
            <a:tailEnd/>
          </a:ln>
        </p:spPr>
        <p:txBody>
          <a:bodyPr wrap="none" lIns="91429" tIns="45714" rIns="91429" bIns="45714" anchor="ct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s-ES" altLang="es-ES" sz="1600"/>
          </a:p>
        </p:txBody>
      </p:sp>
      <p:sp>
        <p:nvSpPr>
          <p:cNvPr id="21511" name="AutoShape 14"/>
          <p:cNvSpPr>
            <a:spLocks noChangeArrowheads="1"/>
          </p:cNvSpPr>
          <p:nvPr/>
        </p:nvSpPr>
        <p:spPr bwMode="auto">
          <a:xfrm>
            <a:off x="4255943" y="3646115"/>
            <a:ext cx="523875" cy="232522"/>
          </a:xfrm>
          <a:prstGeom prst="rightArrow">
            <a:avLst>
              <a:gd name="adj1" fmla="val 50000"/>
              <a:gd name="adj2" fmla="val 57807"/>
            </a:avLst>
          </a:prstGeom>
          <a:solidFill>
            <a:srgbClr val="FF6600"/>
          </a:solidFill>
          <a:ln w="9525">
            <a:solidFill>
              <a:srgbClr val="FF6600"/>
            </a:solidFill>
            <a:miter lim="800000"/>
            <a:headEnd/>
            <a:tailEnd/>
          </a:ln>
        </p:spPr>
        <p:txBody>
          <a:bodyPr wrap="none" lIns="91429" tIns="45714" rIns="91429" bIns="45714" anchor="ct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s-ES" altLang="es-ES" sz="1600"/>
          </a:p>
        </p:txBody>
      </p:sp>
      <p:sp>
        <p:nvSpPr>
          <p:cNvPr id="21512" name="AutoShape 14"/>
          <p:cNvSpPr>
            <a:spLocks noChangeArrowheads="1"/>
          </p:cNvSpPr>
          <p:nvPr/>
        </p:nvSpPr>
        <p:spPr bwMode="auto">
          <a:xfrm>
            <a:off x="4255943" y="5046850"/>
            <a:ext cx="523875" cy="229721"/>
          </a:xfrm>
          <a:prstGeom prst="rightArrow">
            <a:avLst>
              <a:gd name="adj1" fmla="val 50000"/>
              <a:gd name="adj2" fmla="val 58512"/>
            </a:avLst>
          </a:prstGeom>
          <a:solidFill>
            <a:srgbClr val="FF6600"/>
          </a:solidFill>
          <a:ln w="9525">
            <a:solidFill>
              <a:srgbClr val="FF6600"/>
            </a:solidFill>
            <a:miter lim="800000"/>
            <a:headEnd/>
            <a:tailEnd/>
          </a:ln>
        </p:spPr>
        <p:txBody>
          <a:bodyPr wrap="none" lIns="91429" tIns="45714" rIns="91429" bIns="45714" anchor="ct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s-ES" altLang="es-ES" sz="1600"/>
          </a:p>
        </p:txBody>
      </p:sp>
      <p:sp>
        <p:nvSpPr>
          <p:cNvPr id="21513" name="1 Título"/>
          <p:cNvSpPr>
            <a:spLocks noGrp="1"/>
          </p:cNvSpPr>
          <p:nvPr>
            <p:ph type="title"/>
          </p:nvPr>
        </p:nvSpPr>
        <p:spPr>
          <a:xfrm>
            <a:off x="1219489" y="0"/>
            <a:ext cx="7162511" cy="480453"/>
          </a:xfrm>
        </p:spPr>
        <p:txBody>
          <a:bodyPr/>
          <a:lstStyle/>
          <a:p>
            <a:pPr algn="l"/>
            <a:r>
              <a:rPr lang="es-ES" altLang="es-ES" sz="3200"/>
              <a:t>Razones</a:t>
            </a:r>
          </a:p>
        </p:txBody>
      </p:sp>
    </p:spTree>
    <p:extLst>
      <p:ext uri="{BB962C8B-B14F-4D97-AF65-F5344CB8AC3E}">
        <p14:creationId xmlns:p14="http://schemas.microsoft.com/office/powerpoint/2010/main" val="162921433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p:nvPr/>
        </p:nvSpPr>
        <p:spPr>
          <a:xfrm>
            <a:off x="1041978" y="6589059"/>
            <a:ext cx="8102023" cy="169277"/>
          </a:xfrm>
          <a:prstGeom prst="rect">
            <a:avLst/>
          </a:prstGeom>
        </p:spPr>
        <p:txBody>
          <a:bodyPr lIns="0" tIns="0" rIns="0" bIns="0">
            <a:spAutoFit/>
          </a:bodyPr>
          <a:lstStyle/>
          <a:p>
            <a:pPr marL="11397">
              <a:defRPr/>
            </a:pPr>
            <a:r>
              <a:rPr sz="1100" spc="-4" dirty="0">
                <a:latin typeface="Arial"/>
                <a:cs typeface="Arial"/>
              </a:rPr>
              <a:t>F</a:t>
            </a:r>
            <a:r>
              <a:rPr sz="1100" dirty="0">
                <a:latin typeface="Arial"/>
                <a:cs typeface="Arial"/>
              </a:rPr>
              <a:t>uente:</a:t>
            </a:r>
            <a:r>
              <a:rPr lang="es-ES" sz="1100" dirty="0">
                <a:latin typeface="Arial"/>
                <a:cs typeface="Arial"/>
              </a:rPr>
              <a:t> </a:t>
            </a:r>
            <a:r>
              <a:rPr sz="1100" spc="-4" dirty="0">
                <a:latin typeface="Arial"/>
                <a:cs typeface="Arial"/>
              </a:rPr>
              <a:t>N</a:t>
            </a:r>
            <a:r>
              <a:rPr sz="1100" dirty="0">
                <a:latin typeface="Arial"/>
                <a:cs typeface="Arial"/>
              </a:rPr>
              <a:t>E</a:t>
            </a:r>
            <a:r>
              <a:rPr sz="1100" spc="-4" dirty="0">
                <a:latin typeface="Arial"/>
                <a:cs typeface="Arial"/>
              </a:rPr>
              <a:t>C</a:t>
            </a:r>
            <a:r>
              <a:rPr sz="1100" dirty="0">
                <a:latin typeface="Arial"/>
                <a:cs typeface="Arial"/>
              </a:rPr>
              <a:t>OBELAC</a:t>
            </a:r>
            <a:r>
              <a:rPr sz="1100" spc="-22" dirty="0">
                <a:latin typeface="Arial"/>
                <a:cs typeface="Arial"/>
              </a:rPr>
              <a:t> </a:t>
            </a:r>
            <a:r>
              <a:rPr sz="1100" dirty="0">
                <a:latin typeface="Arial"/>
                <a:cs typeface="Arial"/>
              </a:rPr>
              <a:t>P</a:t>
            </a:r>
            <a:r>
              <a:rPr sz="1100" spc="-4" dirty="0">
                <a:latin typeface="Arial"/>
                <a:cs typeface="Arial"/>
              </a:rPr>
              <a:t>r</a:t>
            </a:r>
            <a:r>
              <a:rPr sz="1100" dirty="0">
                <a:latin typeface="Arial"/>
                <a:cs typeface="Arial"/>
              </a:rPr>
              <a:t>o</a:t>
            </a:r>
            <a:r>
              <a:rPr sz="1100" spc="-4" dirty="0">
                <a:latin typeface="Arial"/>
                <a:cs typeface="Arial"/>
              </a:rPr>
              <a:t>j</a:t>
            </a:r>
            <a:r>
              <a:rPr sz="1100" dirty="0">
                <a:latin typeface="Arial"/>
                <a:cs typeface="Arial"/>
              </a:rPr>
              <a:t>ect</a:t>
            </a:r>
            <a:r>
              <a:rPr sz="1100" spc="-18" dirty="0">
                <a:latin typeface="Arial"/>
                <a:cs typeface="Arial"/>
              </a:rPr>
              <a:t> </a:t>
            </a:r>
            <a:r>
              <a:rPr sz="1100" spc="-4" dirty="0">
                <a:latin typeface="Arial"/>
                <a:cs typeface="Arial"/>
              </a:rPr>
              <a:t>H</a:t>
            </a:r>
            <a:r>
              <a:rPr sz="1100" dirty="0">
                <a:latin typeface="Arial"/>
                <a:cs typeface="Arial"/>
              </a:rPr>
              <a:t>o</a:t>
            </a:r>
            <a:r>
              <a:rPr sz="1100" spc="4" dirty="0">
                <a:latin typeface="Arial"/>
                <a:cs typeface="Arial"/>
              </a:rPr>
              <a:t>m</a:t>
            </a:r>
            <a:r>
              <a:rPr sz="1100" dirty="0">
                <a:latin typeface="Arial"/>
                <a:cs typeface="Arial"/>
              </a:rPr>
              <a:t>e</a:t>
            </a:r>
            <a:r>
              <a:rPr sz="1100" spc="-18" dirty="0">
                <a:latin typeface="Arial"/>
                <a:cs typeface="Arial"/>
              </a:rPr>
              <a:t> </a:t>
            </a:r>
            <a:r>
              <a:rPr sz="1100" dirty="0">
                <a:latin typeface="Arial"/>
                <a:cs typeface="Arial"/>
              </a:rPr>
              <a:t>Pa</a:t>
            </a:r>
            <a:r>
              <a:rPr sz="1100" spc="-9" dirty="0">
                <a:latin typeface="Arial"/>
                <a:cs typeface="Arial"/>
              </a:rPr>
              <a:t>g</a:t>
            </a:r>
            <a:r>
              <a:rPr sz="1100" dirty="0">
                <a:latin typeface="Arial"/>
                <a:cs typeface="Arial"/>
              </a:rPr>
              <a:t>e.</a:t>
            </a:r>
            <a:r>
              <a:rPr sz="1100" spc="-9" dirty="0">
                <a:latin typeface="Arial"/>
                <a:cs typeface="Arial"/>
              </a:rPr>
              <a:t> </a:t>
            </a:r>
            <a:r>
              <a:rPr sz="1100" spc="-4" dirty="0">
                <a:latin typeface="Arial"/>
                <a:cs typeface="Arial"/>
              </a:rPr>
              <a:t>R</a:t>
            </a:r>
            <a:r>
              <a:rPr sz="1100" dirty="0">
                <a:latin typeface="Arial"/>
                <a:cs typeface="Arial"/>
              </a:rPr>
              <a:t>ecup</a:t>
            </a:r>
            <a:r>
              <a:rPr sz="1100" spc="-9" dirty="0">
                <a:latin typeface="Arial"/>
                <a:cs typeface="Arial"/>
              </a:rPr>
              <a:t>e</a:t>
            </a:r>
            <a:r>
              <a:rPr sz="1100" spc="-4" dirty="0">
                <a:latin typeface="Arial"/>
                <a:cs typeface="Arial"/>
              </a:rPr>
              <a:t>r</a:t>
            </a:r>
            <a:r>
              <a:rPr sz="1100" dirty="0">
                <a:latin typeface="Arial"/>
                <a:cs typeface="Arial"/>
              </a:rPr>
              <a:t>a</a:t>
            </a:r>
            <a:r>
              <a:rPr sz="1100" spc="-9" dirty="0">
                <a:latin typeface="Arial"/>
                <a:cs typeface="Arial"/>
              </a:rPr>
              <a:t>d</a:t>
            </a:r>
            <a:r>
              <a:rPr sz="1100" dirty="0">
                <a:latin typeface="Arial"/>
                <a:cs typeface="Arial"/>
              </a:rPr>
              <a:t>o</a:t>
            </a:r>
            <a:r>
              <a:rPr sz="1100" spc="-40" dirty="0">
                <a:latin typeface="Arial"/>
                <a:cs typeface="Arial"/>
              </a:rPr>
              <a:t> </a:t>
            </a:r>
            <a:r>
              <a:rPr sz="1100" dirty="0">
                <a:latin typeface="Arial"/>
                <a:cs typeface="Arial"/>
              </a:rPr>
              <a:t>a</a:t>
            </a:r>
            <a:r>
              <a:rPr sz="1100" spc="4" dirty="0">
                <a:latin typeface="Arial"/>
                <a:cs typeface="Arial"/>
              </a:rPr>
              <a:t> </a:t>
            </a:r>
            <a:r>
              <a:rPr sz="1100" dirty="0">
                <a:latin typeface="Arial"/>
                <a:cs typeface="Arial"/>
              </a:rPr>
              <a:t>pa</a:t>
            </a:r>
            <a:r>
              <a:rPr sz="1100" spc="-4" dirty="0">
                <a:latin typeface="Arial"/>
                <a:cs typeface="Arial"/>
              </a:rPr>
              <a:t>r</a:t>
            </a:r>
            <a:r>
              <a:rPr sz="1100" dirty="0">
                <a:latin typeface="Arial"/>
                <a:cs typeface="Arial"/>
              </a:rPr>
              <a:t>t</a:t>
            </a:r>
            <a:r>
              <a:rPr sz="1100" spc="-4" dirty="0">
                <a:latin typeface="Arial"/>
                <a:cs typeface="Arial"/>
              </a:rPr>
              <a:t>i</a:t>
            </a:r>
            <a:r>
              <a:rPr sz="1100" dirty="0">
                <a:latin typeface="Arial"/>
                <a:cs typeface="Arial"/>
              </a:rPr>
              <a:t>r</a:t>
            </a:r>
            <a:r>
              <a:rPr sz="1100" spc="-13" dirty="0">
                <a:latin typeface="Arial"/>
                <a:cs typeface="Arial"/>
              </a:rPr>
              <a:t> </a:t>
            </a:r>
            <a:r>
              <a:rPr sz="1100" dirty="0">
                <a:latin typeface="Arial"/>
                <a:cs typeface="Arial"/>
              </a:rPr>
              <a:t>de</a:t>
            </a:r>
            <a:r>
              <a:rPr sz="1100" spc="-18" dirty="0">
                <a:latin typeface="Arial"/>
                <a:cs typeface="Arial"/>
              </a:rPr>
              <a:t> </a:t>
            </a:r>
            <a:r>
              <a:rPr sz="1100" u="sng" dirty="0">
                <a:solidFill>
                  <a:srgbClr val="009999"/>
                </a:solidFill>
                <a:latin typeface="Arial"/>
                <a:cs typeface="Arial"/>
                <a:hlinkClick r:id="rId3"/>
              </a:rPr>
              <a:t>http://</a:t>
            </a:r>
            <a:r>
              <a:rPr sz="1100" u="sng" spc="-13" dirty="0">
                <a:solidFill>
                  <a:srgbClr val="009999"/>
                </a:solidFill>
                <a:latin typeface="Arial"/>
                <a:cs typeface="Arial"/>
                <a:hlinkClick r:id="rId3"/>
              </a:rPr>
              <a:t>ww</a:t>
            </a:r>
            <a:r>
              <a:rPr sz="1100" u="sng" spc="-67" dirty="0">
                <a:solidFill>
                  <a:srgbClr val="009999"/>
                </a:solidFill>
                <a:latin typeface="Arial"/>
                <a:cs typeface="Arial"/>
                <a:hlinkClick r:id="rId3"/>
              </a:rPr>
              <a:t>w</a:t>
            </a:r>
            <a:r>
              <a:rPr sz="1100" u="sng" dirty="0">
                <a:solidFill>
                  <a:srgbClr val="009999"/>
                </a:solidFill>
                <a:latin typeface="Arial"/>
                <a:cs typeface="Arial"/>
                <a:hlinkClick r:id="rId3"/>
              </a:rPr>
              <a:t>.necobe</a:t>
            </a:r>
            <a:r>
              <a:rPr sz="1100" u="sng" spc="-4" dirty="0">
                <a:solidFill>
                  <a:srgbClr val="009999"/>
                </a:solidFill>
                <a:latin typeface="Arial"/>
                <a:cs typeface="Arial"/>
                <a:hlinkClick r:id="rId3"/>
              </a:rPr>
              <a:t>l</a:t>
            </a:r>
            <a:r>
              <a:rPr sz="1100" u="sng" dirty="0">
                <a:solidFill>
                  <a:srgbClr val="009999"/>
                </a:solidFill>
                <a:latin typeface="Arial"/>
                <a:cs typeface="Arial"/>
                <a:hlinkClick r:id="rId3"/>
              </a:rPr>
              <a:t>ac.</a:t>
            </a:r>
            <a:r>
              <a:rPr sz="1100" u="sng" spc="-9" dirty="0">
                <a:solidFill>
                  <a:srgbClr val="009999"/>
                </a:solidFill>
                <a:latin typeface="Arial"/>
                <a:cs typeface="Arial"/>
                <a:hlinkClick r:id="rId3"/>
              </a:rPr>
              <a:t>eu</a:t>
            </a:r>
            <a:r>
              <a:rPr sz="1100" u="sng" dirty="0">
                <a:solidFill>
                  <a:srgbClr val="009999"/>
                </a:solidFill>
                <a:latin typeface="Arial"/>
                <a:cs typeface="Arial"/>
                <a:hlinkClick r:id="rId3"/>
              </a:rPr>
              <a:t>/e</a:t>
            </a:r>
            <a:r>
              <a:rPr sz="1100" u="sng" spc="-9" dirty="0">
                <a:solidFill>
                  <a:srgbClr val="009999"/>
                </a:solidFill>
                <a:latin typeface="Arial"/>
                <a:cs typeface="Arial"/>
                <a:hlinkClick r:id="rId3"/>
              </a:rPr>
              <a:t>n</a:t>
            </a:r>
            <a:r>
              <a:rPr sz="1100" u="sng" dirty="0">
                <a:solidFill>
                  <a:srgbClr val="009999"/>
                </a:solidFill>
                <a:latin typeface="Arial"/>
                <a:cs typeface="Arial"/>
                <a:hlinkClick r:id="rId3"/>
              </a:rPr>
              <a:t>/</a:t>
            </a:r>
            <a:r>
              <a:rPr sz="1100" u="sng" spc="-4" dirty="0">
                <a:solidFill>
                  <a:srgbClr val="009999"/>
                </a:solidFill>
                <a:latin typeface="Arial"/>
                <a:cs typeface="Arial"/>
                <a:hlinkClick r:id="rId3"/>
              </a:rPr>
              <a:t>i</a:t>
            </a:r>
            <a:r>
              <a:rPr sz="1100" u="sng" spc="-9" dirty="0">
                <a:solidFill>
                  <a:srgbClr val="009999"/>
                </a:solidFill>
                <a:latin typeface="Arial"/>
                <a:cs typeface="Arial"/>
                <a:hlinkClick r:id="rId3"/>
              </a:rPr>
              <a:t>nd</a:t>
            </a:r>
            <a:r>
              <a:rPr sz="1100" u="sng" dirty="0">
                <a:solidFill>
                  <a:srgbClr val="009999"/>
                </a:solidFill>
                <a:latin typeface="Arial"/>
                <a:cs typeface="Arial"/>
                <a:hlinkClick r:id="rId3"/>
              </a:rPr>
              <a:t>e</a:t>
            </a:r>
            <a:r>
              <a:rPr sz="1100" u="sng" spc="-13" dirty="0">
                <a:solidFill>
                  <a:srgbClr val="009999"/>
                </a:solidFill>
                <a:latin typeface="Arial"/>
                <a:cs typeface="Arial"/>
                <a:hlinkClick r:id="rId3"/>
              </a:rPr>
              <a:t>x</a:t>
            </a:r>
            <a:r>
              <a:rPr sz="1100" u="sng" dirty="0">
                <a:solidFill>
                  <a:srgbClr val="009999"/>
                </a:solidFill>
                <a:latin typeface="Arial"/>
                <a:cs typeface="Arial"/>
                <a:hlinkClick r:id="rId3"/>
              </a:rPr>
              <a:t>.p</a:t>
            </a:r>
            <a:r>
              <a:rPr sz="1100" u="sng" spc="-9" dirty="0">
                <a:solidFill>
                  <a:srgbClr val="009999"/>
                </a:solidFill>
                <a:latin typeface="Arial"/>
                <a:cs typeface="Arial"/>
                <a:hlinkClick r:id="rId3"/>
              </a:rPr>
              <a:t>h</a:t>
            </a:r>
            <a:r>
              <a:rPr sz="1100" u="sng" dirty="0">
                <a:solidFill>
                  <a:srgbClr val="009999"/>
                </a:solidFill>
                <a:latin typeface="Arial"/>
                <a:cs typeface="Arial"/>
                <a:hlinkClick r:id="rId3"/>
              </a:rPr>
              <a:t>p</a:t>
            </a:r>
            <a:endParaRPr sz="1100" dirty="0">
              <a:latin typeface="Arial"/>
              <a:cs typeface="Arial"/>
            </a:endParaRPr>
          </a:p>
        </p:txBody>
      </p:sp>
      <p:pic>
        <p:nvPicPr>
          <p:cNvPr id="22531"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47454" y="833438"/>
            <a:ext cx="4918364" cy="55539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2" name="6 Título"/>
          <p:cNvSpPr>
            <a:spLocks noGrp="1"/>
          </p:cNvSpPr>
          <p:nvPr>
            <p:ph type="title"/>
          </p:nvPr>
        </p:nvSpPr>
        <p:spPr>
          <a:xfrm>
            <a:off x="1524000" y="100853"/>
            <a:ext cx="7162512" cy="345982"/>
          </a:xfrm>
        </p:spPr>
        <p:txBody>
          <a:bodyPr/>
          <a:lstStyle/>
          <a:p>
            <a:pPr algn="l"/>
            <a:r>
              <a:rPr lang="es-ES" altLang="es-ES" sz="3200">
                <a:solidFill>
                  <a:schemeClr val="bg1"/>
                </a:solidFill>
              </a:rPr>
              <a:t>Ventajas</a:t>
            </a:r>
          </a:p>
        </p:txBody>
      </p:sp>
      <p:sp>
        <p:nvSpPr>
          <p:cNvPr id="5" name="4 CuadroTexto"/>
          <p:cNvSpPr txBox="1"/>
          <p:nvPr/>
        </p:nvSpPr>
        <p:spPr>
          <a:xfrm>
            <a:off x="1547664" y="260648"/>
            <a:ext cx="5400601" cy="369332"/>
          </a:xfrm>
          <a:prstGeom prst="rect">
            <a:avLst/>
          </a:prstGeom>
          <a:solidFill>
            <a:schemeClr val="bg1"/>
          </a:solidFill>
          <a:effectLst>
            <a:outerShdw blurRad="50800" dist="50800" dir="5400000" algn="ctr" rotWithShape="0">
              <a:schemeClr val="bg1"/>
            </a:outerShdw>
          </a:effectLst>
        </p:spPr>
        <p:txBody>
          <a:bodyPr wrap="square" rtlCol="0">
            <a:spAutoFit/>
          </a:bodyPr>
          <a:lstStyle/>
          <a:p>
            <a:pPr algn="ctr"/>
            <a:r>
              <a:rPr lang="es-ES" b="1" dirty="0" smtClean="0">
                <a:latin typeface="Arial" pitchFamily="34" charset="0"/>
                <a:cs typeface="Arial" pitchFamily="34" charset="0"/>
              </a:rPr>
              <a:t>Ventajas del Acceso Abierto</a:t>
            </a:r>
            <a:endParaRPr lang="es-ES" b="1" dirty="0">
              <a:latin typeface="Arial" pitchFamily="34" charset="0"/>
              <a:cs typeface="Arial" pitchFamily="34" charset="0"/>
            </a:endParaRPr>
          </a:p>
        </p:txBody>
      </p:sp>
    </p:spTree>
    <p:extLst>
      <p:ext uri="{BB962C8B-B14F-4D97-AF65-F5344CB8AC3E}">
        <p14:creationId xmlns:p14="http://schemas.microsoft.com/office/powerpoint/2010/main" val="2432720353"/>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1 Título"/>
          <p:cNvSpPr>
            <a:spLocks noGrp="1"/>
          </p:cNvSpPr>
          <p:nvPr>
            <p:ph type="title"/>
          </p:nvPr>
        </p:nvSpPr>
        <p:spPr>
          <a:xfrm>
            <a:off x="1385455" y="100853"/>
            <a:ext cx="7827818" cy="345982"/>
          </a:xfrm>
        </p:spPr>
        <p:txBody>
          <a:bodyPr/>
          <a:lstStyle/>
          <a:p>
            <a:pPr algn="l"/>
            <a:r>
              <a:rPr lang="en-GB" altLang="es-ES" sz="3200">
                <a:solidFill>
                  <a:srgbClr val="FFFFFF"/>
                </a:solidFill>
              </a:rPr>
              <a:t>The Open Access citation advantage</a:t>
            </a:r>
            <a:endParaRPr lang="es-ES" altLang="es-ES" sz="3200">
              <a:solidFill>
                <a:srgbClr val="FFFFFF"/>
              </a:solidFill>
            </a:endParaRPr>
          </a:p>
        </p:txBody>
      </p:sp>
      <p:graphicFrame>
        <p:nvGraphicFramePr>
          <p:cNvPr id="4" name="3 Tabla"/>
          <p:cNvGraphicFramePr>
            <a:graphicFrameLocks noGrp="1"/>
          </p:cNvGraphicFramePr>
          <p:nvPr/>
        </p:nvGraphicFramePr>
        <p:xfrm>
          <a:off x="178955" y="885265"/>
          <a:ext cx="8928966" cy="4896970"/>
        </p:xfrm>
        <a:graphic>
          <a:graphicData uri="http://schemas.openxmlformats.org/drawingml/2006/table">
            <a:tbl>
              <a:tblPr firstRow="1" firstCol="1" bandRow="1" bandCol="1">
                <a:tableStyleId>{5C22544A-7EE6-4342-B048-85BDC9FD1C3A}</a:tableStyleId>
              </a:tblPr>
              <a:tblGrid>
                <a:gridCol w="7630890"/>
                <a:gridCol w="1298076"/>
              </a:tblGrid>
              <a:tr h="1399130">
                <a:tc>
                  <a:txBody>
                    <a:bodyPr/>
                    <a:lstStyle/>
                    <a:p>
                      <a:pPr>
                        <a:spcAft>
                          <a:spcPts val="0"/>
                        </a:spcAft>
                      </a:pPr>
                      <a:r>
                        <a:rPr lang="en-GB" sz="1600" dirty="0">
                          <a:effectLst/>
                        </a:rPr>
                        <a:t>Size of OA citation advantage when found (and where explicitly stated by discipline)</a:t>
                      </a:r>
                      <a:endParaRPr lang="es-ES" sz="1600" dirty="0">
                        <a:effectLst/>
                        <a:latin typeface="Calibri"/>
                        <a:ea typeface="Cambria"/>
                        <a:cs typeface="Times New Roman"/>
                      </a:endParaRPr>
                    </a:p>
                  </a:txBody>
                  <a:tcPr marL="68580" marR="68580" marT="0" marB="0">
                    <a:solidFill>
                      <a:srgbClr val="002060"/>
                    </a:solidFill>
                  </a:tcPr>
                </a:tc>
                <a:tc>
                  <a:txBody>
                    <a:bodyPr/>
                    <a:lstStyle/>
                    <a:p>
                      <a:pPr algn="ctr">
                        <a:spcAft>
                          <a:spcPts val="0"/>
                        </a:spcAft>
                      </a:pPr>
                      <a:r>
                        <a:rPr lang="en-GB" sz="1600" dirty="0">
                          <a:solidFill>
                            <a:schemeClr val="tx1"/>
                          </a:solidFill>
                          <a:effectLst/>
                        </a:rPr>
                        <a:t>% increase in citations with Open Access</a:t>
                      </a:r>
                      <a:endParaRPr lang="es-ES" sz="1600" dirty="0">
                        <a:solidFill>
                          <a:schemeClr val="tx1"/>
                        </a:solidFill>
                        <a:effectLst/>
                        <a:latin typeface="Calibri"/>
                        <a:ea typeface="Cambria"/>
                        <a:cs typeface="Times New Roman"/>
                      </a:endParaRPr>
                    </a:p>
                  </a:txBody>
                  <a:tcPr marL="68580" marR="68580" marT="0" marB="0"/>
                </a:tc>
              </a:tr>
              <a:tr h="349784">
                <a:tc>
                  <a:txBody>
                    <a:bodyPr/>
                    <a:lstStyle/>
                    <a:p>
                      <a:pPr algn="l" rtl="0" fontAlgn="ctr"/>
                      <a:r>
                        <a:rPr lang="es-ES" sz="1600" b="1" i="0" u="none" strike="noStrike">
                          <a:solidFill>
                            <a:srgbClr val="FFFFFF"/>
                          </a:solidFill>
                          <a:effectLst/>
                          <a:latin typeface="Arial"/>
                        </a:rPr>
                        <a:t>Medicine</a:t>
                      </a:r>
                    </a:p>
                  </a:txBody>
                  <a:tcPr marL="8659" marR="8659" marT="8404" marB="0" anchor="ctr">
                    <a:solidFill>
                      <a:srgbClr val="002060"/>
                    </a:solidFill>
                  </a:tcPr>
                </a:tc>
                <a:tc>
                  <a:txBody>
                    <a:bodyPr/>
                    <a:lstStyle/>
                    <a:p>
                      <a:pPr algn="ctr" rtl="0" fontAlgn="ctr"/>
                      <a:r>
                        <a:rPr lang="es-ES" sz="1600" b="1" i="0" u="none" strike="noStrike">
                          <a:solidFill>
                            <a:srgbClr val="000000"/>
                          </a:solidFill>
                          <a:effectLst/>
                          <a:latin typeface="Arial"/>
                        </a:rPr>
                        <a:t>300 to 450</a:t>
                      </a:r>
                    </a:p>
                  </a:txBody>
                  <a:tcPr marL="8659" marR="8659" marT="8404" marB="0" anchor="ctr"/>
                </a:tc>
              </a:tr>
              <a:tr h="349784">
                <a:tc>
                  <a:txBody>
                    <a:bodyPr/>
                    <a:lstStyle/>
                    <a:p>
                      <a:pPr algn="l" rtl="0" fontAlgn="ctr"/>
                      <a:r>
                        <a:rPr lang="es-ES" sz="1600" b="1" i="0" u="none" strike="noStrike">
                          <a:solidFill>
                            <a:srgbClr val="FFFFFF"/>
                          </a:solidFill>
                          <a:effectLst/>
                          <a:latin typeface="Arial"/>
                        </a:rPr>
                        <a:t>Agricultural sciences</a:t>
                      </a:r>
                    </a:p>
                  </a:txBody>
                  <a:tcPr marL="8659" marR="8659" marT="8404" marB="0" anchor="ctr">
                    <a:solidFill>
                      <a:srgbClr val="002060"/>
                    </a:solidFill>
                  </a:tcPr>
                </a:tc>
                <a:tc>
                  <a:txBody>
                    <a:bodyPr/>
                    <a:lstStyle/>
                    <a:p>
                      <a:pPr algn="ctr" rtl="0" fontAlgn="ctr"/>
                      <a:r>
                        <a:rPr lang="es-ES" sz="1600" b="1" i="0" u="none" strike="noStrike">
                          <a:solidFill>
                            <a:srgbClr val="000000"/>
                          </a:solidFill>
                          <a:effectLst/>
                          <a:latin typeface="Arial"/>
                        </a:rPr>
                        <a:t>200 to 600</a:t>
                      </a:r>
                    </a:p>
                  </a:txBody>
                  <a:tcPr marL="8659" marR="8659" marT="8404" marB="0" anchor="ctr"/>
                </a:tc>
              </a:tr>
              <a:tr h="349784">
                <a:tc>
                  <a:txBody>
                    <a:bodyPr/>
                    <a:lstStyle/>
                    <a:p>
                      <a:pPr algn="l" rtl="0" fontAlgn="ctr"/>
                      <a:r>
                        <a:rPr lang="es-ES" sz="1600" b="1" i="0" u="none" strike="noStrike">
                          <a:solidFill>
                            <a:srgbClr val="FFFFFF"/>
                          </a:solidFill>
                          <a:effectLst/>
                          <a:latin typeface="Arial"/>
                        </a:rPr>
                        <a:t>Communications studies (IT)</a:t>
                      </a:r>
                    </a:p>
                  </a:txBody>
                  <a:tcPr marL="8659" marR="8659" marT="8404" marB="0" anchor="ctr">
                    <a:solidFill>
                      <a:srgbClr val="002060"/>
                    </a:solidFill>
                  </a:tcPr>
                </a:tc>
                <a:tc>
                  <a:txBody>
                    <a:bodyPr/>
                    <a:lstStyle/>
                    <a:p>
                      <a:pPr algn="ctr" rtl="0" fontAlgn="ctr"/>
                      <a:r>
                        <a:rPr lang="es-ES" sz="1600" b="1" i="0" u="none" strike="noStrike">
                          <a:solidFill>
                            <a:srgbClr val="000000"/>
                          </a:solidFill>
                          <a:effectLst/>
                          <a:latin typeface="Arial"/>
                        </a:rPr>
                        <a:t>200,00</a:t>
                      </a:r>
                    </a:p>
                  </a:txBody>
                  <a:tcPr marL="8659" marR="8659" marT="8404" marB="0" anchor="ctr"/>
                </a:tc>
              </a:tr>
              <a:tr h="349784">
                <a:tc>
                  <a:txBody>
                    <a:bodyPr/>
                    <a:lstStyle/>
                    <a:p>
                      <a:pPr algn="l" rtl="0" fontAlgn="ctr"/>
                      <a:r>
                        <a:rPr lang="es-ES" sz="1600" b="1" i="0" u="none" strike="noStrike">
                          <a:solidFill>
                            <a:srgbClr val="FFFFFF"/>
                          </a:solidFill>
                          <a:effectLst/>
                          <a:latin typeface="Arial"/>
                        </a:rPr>
                        <a:t>Physics/astronomy</a:t>
                      </a:r>
                    </a:p>
                  </a:txBody>
                  <a:tcPr marL="8659" marR="8659" marT="8404" marB="0" anchor="ctr">
                    <a:solidFill>
                      <a:srgbClr val="002060"/>
                    </a:solidFill>
                  </a:tcPr>
                </a:tc>
                <a:tc>
                  <a:txBody>
                    <a:bodyPr/>
                    <a:lstStyle/>
                    <a:p>
                      <a:pPr algn="ctr" rtl="0" fontAlgn="ctr"/>
                      <a:r>
                        <a:rPr lang="es-ES" sz="1600" b="1" i="0" u="none" strike="noStrike" dirty="0">
                          <a:solidFill>
                            <a:schemeClr val="tx1"/>
                          </a:solidFill>
                          <a:effectLst/>
                          <a:latin typeface="Arial"/>
                        </a:rPr>
                        <a:t>170 to 580</a:t>
                      </a:r>
                    </a:p>
                  </a:txBody>
                  <a:tcPr marL="8659" marR="8659" marT="8404" marB="0" anchor="ctr"/>
                </a:tc>
              </a:tr>
              <a:tr h="349784">
                <a:tc>
                  <a:txBody>
                    <a:bodyPr/>
                    <a:lstStyle/>
                    <a:p>
                      <a:pPr algn="l" rtl="0" fontAlgn="ctr"/>
                      <a:r>
                        <a:rPr lang="es-ES" sz="1600" b="1" i="0" u="none" strike="noStrike">
                          <a:solidFill>
                            <a:srgbClr val="FFFFFF"/>
                          </a:solidFill>
                          <a:effectLst/>
                          <a:latin typeface="Arial"/>
                        </a:rPr>
                        <a:t>Computer science</a:t>
                      </a:r>
                    </a:p>
                  </a:txBody>
                  <a:tcPr marL="8659" marR="8659" marT="8404" marB="0" anchor="ctr">
                    <a:solidFill>
                      <a:srgbClr val="002060"/>
                    </a:solidFill>
                  </a:tcPr>
                </a:tc>
                <a:tc>
                  <a:txBody>
                    <a:bodyPr/>
                    <a:lstStyle/>
                    <a:p>
                      <a:pPr algn="ctr" rtl="0" fontAlgn="ctr"/>
                      <a:r>
                        <a:rPr lang="es-ES" sz="1600" b="1" i="0" u="none" strike="noStrike">
                          <a:solidFill>
                            <a:srgbClr val="000000"/>
                          </a:solidFill>
                          <a:effectLst/>
                          <a:latin typeface="Arial"/>
                        </a:rPr>
                        <a:t>157,00</a:t>
                      </a:r>
                    </a:p>
                  </a:txBody>
                  <a:tcPr marL="8659" marR="8659" marT="8404" marB="0" anchor="ctr"/>
                </a:tc>
              </a:tr>
              <a:tr h="349784">
                <a:tc>
                  <a:txBody>
                    <a:bodyPr/>
                    <a:lstStyle/>
                    <a:p>
                      <a:pPr algn="l" rtl="0" fontAlgn="ctr"/>
                      <a:r>
                        <a:rPr lang="es-ES" sz="1600" b="1" i="0" u="none" strike="noStrike">
                          <a:solidFill>
                            <a:srgbClr val="FFFFFF"/>
                          </a:solidFill>
                          <a:effectLst/>
                          <a:latin typeface="Arial"/>
                        </a:rPr>
                        <a:t>Political science</a:t>
                      </a:r>
                    </a:p>
                  </a:txBody>
                  <a:tcPr marL="8659" marR="8659" marT="8404" marB="0" anchor="ctr">
                    <a:solidFill>
                      <a:srgbClr val="002060"/>
                    </a:solidFill>
                  </a:tcPr>
                </a:tc>
                <a:tc>
                  <a:txBody>
                    <a:bodyPr/>
                    <a:lstStyle/>
                    <a:p>
                      <a:pPr algn="ctr" rtl="0" fontAlgn="ctr"/>
                      <a:r>
                        <a:rPr lang="es-ES" sz="1600" b="1" i="0" u="none" strike="noStrike">
                          <a:solidFill>
                            <a:srgbClr val="000000"/>
                          </a:solidFill>
                          <a:effectLst/>
                          <a:latin typeface="Arial"/>
                        </a:rPr>
                        <a:t>86,00</a:t>
                      </a:r>
                    </a:p>
                  </a:txBody>
                  <a:tcPr marL="8659" marR="8659" marT="8404" marB="0" anchor="ctr"/>
                </a:tc>
              </a:tr>
              <a:tr h="349784">
                <a:tc>
                  <a:txBody>
                    <a:bodyPr/>
                    <a:lstStyle/>
                    <a:p>
                      <a:pPr algn="l" rtl="0" fontAlgn="ctr"/>
                      <a:r>
                        <a:rPr lang="es-ES" sz="1600" b="1" i="0" u="none" strike="noStrike">
                          <a:solidFill>
                            <a:srgbClr val="FFFFFF"/>
                          </a:solidFill>
                          <a:effectLst/>
                          <a:latin typeface="Arial"/>
                        </a:rPr>
                        <a:t>Electrical engineering</a:t>
                      </a:r>
                    </a:p>
                  </a:txBody>
                  <a:tcPr marL="8659" marR="8659" marT="8404" marB="0" anchor="ctr">
                    <a:solidFill>
                      <a:srgbClr val="002060"/>
                    </a:solidFill>
                  </a:tcPr>
                </a:tc>
                <a:tc>
                  <a:txBody>
                    <a:bodyPr/>
                    <a:lstStyle/>
                    <a:p>
                      <a:pPr algn="ctr" rtl="0" fontAlgn="ctr"/>
                      <a:r>
                        <a:rPr lang="es-ES" sz="1600" b="1" i="0" u="none" strike="noStrike">
                          <a:solidFill>
                            <a:srgbClr val="000000"/>
                          </a:solidFill>
                          <a:effectLst/>
                          <a:latin typeface="Arial"/>
                        </a:rPr>
                        <a:t>51,00</a:t>
                      </a:r>
                    </a:p>
                  </a:txBody>
                  <a:tcPr marL="8659" marR="8659" marT="8404" marB="0" anchor="ctr"/>
                </a:tc>
              </a:tr>
              <a:tr h="349784">
                <a:tc>
                  <a:txBody>
                    <a:bodyPr/>
                    <a:lstStyle/>
                    <a:p>
                      <a:pPr algn="l" rtl="0" fontAlgn="ctr"/>
                      <a:r>
                        <a:rPr lang="es-ES" sz="1600" b="1" i="0" u="none" strike="noStrike">
                          <a:solidFill>
                            <a:srgbClr val="FFFFFF"/>
                          </a:solidFill>
                          <a:effectLst/>
                          <a:latin typeface="Arial"/>
                        </a:rPr>
                        <a:t>Philosophy</a:t>
                      </a:r>
                    </a:p>
                  </a:txBody>
                  <a:tcPr marL="8659" marR="8659" marT="8404" marB="0" anchor="ctr">
                    <a:solidFill>
                      <a:srgbClr val="002060"/>
                    </a:solidFill>
                  </a:tcPr>
                </a:tc>
                <a:tc>
                  <a:txBody>
                    <a:bodyPr/>
                    <a:lstStyle/>
                    <a:p>
                      <a:pPr algn="ctr" rtl="0" fontAlgn="ctr"/>
                      <a:r>
                        <a:rPr lang="es-ES" sz="1600" b="1" i="0" u="none" strike="noStrike">
                          <a:solidFill>
                            <a:srgbClr val="000000"/>
                          </a:solidFill>
                          <a:effectLst/>
                          <a:latin typeface="Arial"/>
                        </a:rPr>
                        <a:t>45,00</a:t>
                      </a:r>
                    </a:p>
                  </a:txBody>
                  <a:tcPr marL="8659" marR="8659" marT="8404" marB="0" anchor="ctr"/>
                </a:tc>
              </a:tr>
              <a:tr h="349784">
                <a:tc>
                  <a:txBody>
                    <a:bodyPr/>
                    <a:lstStyle/>
                    <a:p>
                      <a:pPr algn="l" rtl="0" fontAlgn="ctr"/>
                      <a:r>
                        <a:rPr lang="es-ES" sz="1600" b="1" i="0" u="none" strike="noStrike">
                          <a:solidFill>
                            <a:srgbClr val="FFFFFF"/>
                          </a:solidFill>
                          <a:effectLst/>
                          <a:latin typeface="Arial"/>
                        </a:rPr>
                        <a:t>Mathematics</a:t>
                      </a:r>
                    </a:p>
                  </a:txBody>
                  <a:tcPr marL="8659" marR="8659" marT="8404" marB="0" anchor="ctr">
                    <a:solidFill>
                      <a:srgbClr val="002060"/>
                    </a:solidFill>
                  </a:tcPr>
                </a:tc>
                <a:tc>
                  <a:txBody>
                    <a:bodyPr/>
                    <a:lstStyle/>
                    <a:p>
                      <a:pPr algn="ctr" rtl="0" fontAlgn="ctr"/>
                      <a:r>
                        <a:rPr lang="es-ES" sz="1600" b="1" i="0" u="none" strike="noStrike">
                          <a:solidFill>
                            <a:srgbClr val="000000"/>
                          </a:solidFill>
                          <a:effectLst/>
                          <a:latin typeface="Arial"/>
                        </a:rPr>
                        <a:t>35 to 91</a:t>
                      </a:r>
                    </a:p>
                  </a:txBody>
                  <a:tcPr marL="8659" marR="8659" marT="8404" marB="0" anchor="ctr"/>
                </a:tc>
              </a:tr>
              <a:tr h="349784">
                <a:tc>
                  <a:txBody>
                    <a:bodyPr/>
                    <a:lstStyle/>
                    <a:p>
                      <a:pPr algn="l" rtl="0" fontAlgn="ctr"/>
                      <a:r>
                        <a:rPr lang="es-ES" sz="1600" b="1" i="0" u="none" strike="noStrike">
                          <a:solidFill>
                            <a:srgbClr val="FFFFFF"/>
                          </a:solidFill>
                          <a:effectLst/>
                          <a:latin typeface="Arial"/>
                        </a:rPr>
                        <a:t>Biology</a:t>
                      </a:r>
                    </a:p>
                  </a:txBody>
                  <a:tcPr marL="8659" marR="8659" marT="8404" marB="0" anchor="ctr">
                    <a:solidFill>
                      <a:srgbClr val="002060"/>
                    </a:solidFill>
                  </a:tcPr>
                </a:tc>
                <a:tc>
                  <a:txBody>
                    <a:bodyPr/>
                    <a:lstStyle/>
                    <a:p>
                      <a:pPr algn="ctr" rtl="0" fontAlgn="ctr"/>
                      <a:r>
                        <a:rPr lang="es-ES" sz="1600" b="1" i="0" u="none" strike="noStrike" dirty="0">
                          <a:solidFill>
                            <a:srgbClr val="000000"/>
                          </a:solidFill>
                          <a:effectLst/>
                          <a:latin typeface="Arial"/>
                        </a:rPr>
                        <a:t>-5 to 36</a:t>
                      </a:r>
                    </a:p>
                  </a:txBody>
                  <a:tcPr marL="8659" marR="8659" marT="8404" marB="0" anchor="ctr"/>
                </a:tc>
              </a:tr>
            </a:tbl>
          </a:graphicData>
        </a:graphic>
      </p:graphicFrame>
      <p:sp>
        <p:nvSpPr>
          <p:cNvPr id="42025" name="4 Rectángulo"/>
          <p:cNvSpPr>
            <a:spLocks noChangeArrowheads="1"/>
          </p:cNvSpPr>
          <p:nvPr/>
        </p:nvSpPr>
        <p:spPr bwMode="auto">
          <a:xfrm>
            <a:off x="0" y="6185647"/>
            <a:ext cx="9144000" cy="4616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4" rIns="91429" bIns="45714">
            <a:spAutoFit/>
          </a:bodyP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s-ES" sz="1200"/>
              <a:t>Swan, A. (2010). The Open Access citation advantage: Studies and results to date. </a:t>
            </a:r>
            <a:r>
              <a:rPr lang="es-ES" altLang="es-ES" sz="1200">
                <a:solidFill>
                  <a:srgbClr val="000000"/>
                </a:solidFill>
                <a:cs typeface="Arial" pitchFamily="34" charset="0"/>
              </a:rPr>
              <a:t>Recuperado mayo 28, 2014, a partir de </a:t>
            </a:r>
            <a:r>
              <a:rPr lang="es-ES" altLang="es-ES" sz="1200">
                <a:solidFill>
                  <a:srgbClr val="000000"/>
                </a:solidFill>
                <a:cs typeface="Arial" pitchFamily="34" charset="0"/>
                <a:hlinkClick r:id="rId2"/>
              </a:rPr>
              <a:t>http://eprints.soton.ac.uk/268516/2/Citation_advantage_paper.pdf</a:t>
            </a:r>
            <a:r>
              <a:rPr lang="es-ES" altLang="es-ES" sz="1200">
                <a:solidFill>
                  <a:srgbClr val="000000"/>
                </a:solidFill>
                <a:cs typeface="Arial" pitchFamily="34" charset="0"/>
              </a:rPr>
              <a:t> </a:t>
            </a:r>
            <a:endParaRPr lang="en-US" altLang="es-ES" sz="1200"/>
          </a:p>
        </p:txBody>
      </p:sp>
    </p:spTree>
    <p:extLst>
      <p:ext uri="{BB962C8B-B14F-4D97-AF65-F5344CB8AC3E}">
        <p14:creationId xmlns:p14="http://schemas.microsoft.com/office/powerpoint/2010/main" val="527653023"/>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Rectangle 4"/>
          <p:cNvSpPr>
            <a:spLocks noChangeArrowheads="1"/>
          </p:cNvSpPr>
          <p:nvPr/>
        </p:nvSpPr>
        <p:spPr bwMode="auto">
          <a:xfrm>
            <a:off x="842818" y="1375523"/>
            <a:ext cx="7331364" cy="4525776"/>
          </a:xfrm>
          <a:prstGeom prst="rect">
            <a:avLst/>
          </a:prstGeom>
          <a:noFill/>
          <a:ln w="9525">
            <a:noFill/>
            <a:miter lim="800000"/>
            <a:headEnd/>
            <a:tailEnd/>
          </a:ln>
          <a:effectLst/>
        </p:spPr>
        <p:txBody>
          <a:bodyPr lIns="91429" tIns="45714" rIns="91429" bIns="45714"/>
          <a:lstStyle>
            <a:defPPr>
              <a:defRPr lang="en-US"/>
            </a:defPPr>
            <a:lvl1pPr algn="l" rtl="0" fontAlgn="base">
              <a:spcBef>
                <a:spcPct val="0"/>
              </a:spcBef>
              <a:spcAft>
                <a:spcPct val="0"/>
              </a:spcAft>
              <a:defRPr sz="2400" kern="1200">
                <a:solidFill>
                  <a:schemeClr val="tx1"/>
                </a:solidFill>
                <a:latin typeface="Arial" charset="0"/>
                <a:ea typeface="ＭＳ Ｐゴシック" pitchFamily="34" charset="-128"/>
                <a:cs typeface="+mn-cs"/>
              </a:defRPr>
            </a:lvl1pPr>
            <a:lvl2pPr marL="457200" algn="l" rtl="0" fontAlgn="base">
              <a:spcBef>
                <a:spcPct val="0"/>
              </a:spcBef>
              <a:spcAft>
                <a:spcPct val="0"/>
              </a:spcAft>
              <a:defRPr sz="2400" kern="1200">
                <a:solidFill>
                  <a:schemeClr val="tx1"/>
                </a:solidFill>
                <a:latin typeface="Arial" charset="0"/>
                <a:ea typeface="ＭＳ Ｐゴシック" pitchFamily="34" charset="-128"/>
                <a:cs typeface="+mn-cs"/>
              </a:defRPr>
            </a:lvl2pPr>
            <a:lvl3pPr marL="914400" algn="l" rtl="0" fontAlgn="base">
              <a:spcBef>
                <a:spcPct val="0"/>
              </a:spcBef>
              <a:spcAft>
                <a:spcPct val="0"/>
              </a:spcAft>
              <a:defRPr sz="2400" kern="1200">
                <a:solidFill>
                  <a:schemeClr val="tx1"/>
                </a:solidFill>
                <a:latin typeface="Arial" charset="0"/>
                <a:ea typeface="ＭＳ Ｐゴシック" pitchFamily="34" charset="-128"/>
                <a:cs typeface="+mn-cs"/>
              </a:defRPr>
            </a:lvl3pPr>
            <a:lvl4pPr marL="1371600" algn="l" rtl="0" fontAlgn="base">
              <a:spcBef>
                <a:spcPct val="0"/>
              </a:spcBef>
              <a:spcAft>
                <a:spcPct val="0"/>
              </a:spcAft>
              <a:defRPr sz="2400" kern="1200">
                <a:solidFill>
                  <a:schemeClr val="tx1"/>
                </a:solidFill>
                <a:latin typeface="Arial" charset="0"/>
                <a:ea typeface="ＭＳ Ｐゴシック" pitchFamily="34" charset="-128"/>
                <a:cs typeface="+mn-cs"/>
              </a:defRPr>
            </a:lvl4pPr>
            <a:lvl5pPr marL="1828800" algn="l" rtl="0" fontAlgn="base">
              <a:spcBef>
                <a:spcPct val="0"/>
              </a:spcBef>
              <a:spcAft>
                <a:spcPct val="0"/>
              </a:spcAft>
              <a:defRPr sz="2400" kern="1200">
                <a:solidFill>
                  <a:schemeClr val="tx1"/>
                </a:solidFill>
                <a:latin typeface="Arial" charset="0"/>
                <a:ea typeface="ＭＳ Ｐゴシック" pitchFamily="34" charset="-128"/>
                <a:cs typeface="+mn-cs"/>
              </a:defRPr>
            </a:lvl5pPr>
            <a:lvl6pPr marL="2286000" algn="l" defTabSz="914400" rtl="0" eaLnBrk="1" latinLnBrk="0" hangingPunct="1">
              <a:defRPr sz="2400" kern="1200">
                <a:solidFill>
                  <a:schemeClr val="tx1"/>
                </a:solidFill>
                <a:latin typeface="Arial" charset="0"/>
                <a:ea typeface="ＭＳ Ｐゴシック" pitchFamily="34" charset="-128"/>
                <a:cs typeface="+mn-cs"/>
              </a:defRPr>
            </a:lvl6pPr>
            <a:lvl7pPr marL="2743200" algn="l" defTabSz="914400" rtl="0" eaLnBrk="1" latinLnBrk="0" hangingPunct="1">
              <a:defRPr sz="2400" kern="1200">
                <a:solidFill>
                  <a:schemeClr val="tx1"/>
                </a:solidFill>
                <a:latin typeface="Arial" charset="0"/>
                <a:ea typeface="ＭＳ Ｐゴシック" pitchFamily="34" charset="-128"/>
                <a:cs typeface="+mn-cs"/>
              </a:defRPr>
            </a:lvl7pPr>
            <a:lvl8pPr marL="3200400" algn="l" defTabSz="914400" rtl="0" eaLnBrk="1" latinLnBrk="0" hangingPunct="1">
              <a:defRPr sz="2400" kern="1200">
                <a:solidFill>
                  <a:schemeClr val="tx1"/>
                </a:solidFill>
                <a:latin typeface="Arial" charset="0"/>
                <a:ea typeface="ＭＳ Ｐゴシック" pitchFamily="34" charset="-128"/>
                <a:cs typeface="+mn-cs"/>
              </a:defRPr>
            </a:lvl8pPr>
            <a:lvl9pPr marL="3657600" algn="l" defTabSz="914400" rtl="0" eaLnBrk="1" latinLnBrk="0" hangingPunct="1">
              <a:defRPr sz="2400" kern="1200">
                <a:solidFill>
                  <a:schemeClr val="tx1"/>
                </a:solidFill>
                <a:latin typeface="Arial" charset="0"/>
                <a:ea typeface="ＭＳ Ｐゴシック" pitchFamily="34" charset="-128"/>
                <a:cs typeface="+mn-cs"/>
              </a:defRPr>
            </a:lvl9pPr>
          </a:lstStyle>
          <a:p>
            <a:pPr algn="just">
              <a:spcBef>
                <a:spcPct val="20000"/>
              </a:spcBef>
              <a:buClr>
                <a:schemeClr val="hlink"/>
              </a:buClr>
              <a:buSzPct val="70000"/>
              <a:defRPr/>
            </a:pPr>
            <a:r>
              <a:rPr lang="es-ES_tradnl" sz="2800" b="1" dirty="0">
                <a:solidFill>
                  <a:srgbClr val="FFCC00"/>
                </a:solidFill>
                <a:latin typeface="Arial Rounded MT Bold" pitchFamily="34" charset="0"/>
              </a:rPr>
              <a:t>Publicación en una revista de acceso abierto</a:t>
            </a:r>
            <a:endParaRPr lang="es-ES_tradnl" sz="2000" b="1" dirty="0">
              <a:solidFill>
                <a:srgbClr val="FFCC00"/>
              </a:solidFill>
              <a:latin typeface="Arial Rounded MT Bold" pitchFamily="34" charset="0"/>
            </a:endParaRPr>
          </a:p>
          <a:p>
            <a:pPr>
              <a:spcBef>
                <a:spcPct val="20000"/>
              </a:spcBef>
              <a:buClr>
                <a:schemeClr val="hlink"/>
              </a:buClr>
              <a:buSzPct val="70000"/>
              <a:defRPr/>
            </a:pPr>
            <a:endParaRPr lang="es-ES_tradnl" sz="2800" b="1" dirty="0">
              <a:solidFill>
                <a:srgbClr val="FFCC00"/>
              </a:solidFill>
              <a:effectLst>
                <a:outerShdw blurRad="38100" dist="38100" dir="2700000" algn="tl">
                  <a:srgbClr val="000000">
                    <a:alpha val="43137"/>
                  </a:srgbClr>
                </a:outerShdw>
              </a:effectLst>
              <a:latin typeface="Garamond" pitchFamily="18" charset="0"/>
            </a:endParaRPr>
          </a:p>
          <a:p>
            <a:pPr>
              <a:spcBef>
                <a:spcPct val="20000"/>
              </a:spcBef>
              <a:buClr>
                <a:schemeClr val="hlink"/>
              </a:buClr>
              <a:buSzPct val="70000"/>
              <a:buFont typeface="Wingdings" pitchFamily="2" charset="2"/>
              <a:buNone/>
              <a:defRPr/>
            </a:pPr>
            <a:endParaRPr lang="es-ES_tradnl" sz="2800" b="1" dirty="0">
              <a:effectLst>
                <a:outerShdw blurRad="38100" dist="38100" dir="2700000" algn="tl">
                  <a:srgbClr val="000000">
                    <a:alpha val="43137"/>
                  </a:srgbClr>
                </a:outerShdw>
              </a:effectLst>
              <a:latin typeface="Garamond" pitchFamily="18" charset="0"/>
            </a:endParaRPr>
          </a:p>
          <a:p>
            <a:pPr>
              <a:spcBef>
                <a:spcPts val="1200"/>
              </a:spcBef>
              <a:buClr>
                <a:schemeClr val="hlink"/>
              </a:buClr>
              <a:buSzPct val="70000"/>
              <a:defRPr/>
            </a:pPr>
            <a:endParaRPr lang="es-ES_tradnl" sz="2800" b="1" dirty="0">
              <a:solidFill>
                <a:srgbClr val="33CC33"/>
              </a:solidFill>
              <a:effectLst>
                <a:outerShdw blurRad="38100" dist="38100" dir="2700000" algn="tl">
                  <a:srgbClr val="C0C0C0"/>
                </a:outerShdw>
              </a:effectLst>
              <a:latin typeface="Arial Rounded MT Bold" pitchFamily="34" charset="0"/>
            </a:endParaRPr>
          </a:p>
          <a:p>
            <a:pPr>
              <a:spcBef>
                <a:spcPts val="1200"/>
              </a:spcBef>
              <a:buClr>
                <a:schemeClr val="hlink"/>
              </a:buClr>
              <a:buSzPct val="70000"/>
              <a:defRPr/>
            </a:pPr>
            <a:r>
              <a:rPr lang="es-ES_tradnl" sz="2800" b="1" dirty="0">
                <a:solidFill>
                  <a:srgbClr val="33CC33"/>
                </a:solidFill>
                <a:effectLst>
                  <a:outerShdw blurRad="38100" dist="38100" dir="2700000" algn="tl">
                    <a:srgbClr val="C0C0C0"/>
                  </a:outerShdw>
                </a:effectLst>
                <a:latin typeface="Arial Rounded MT Bold" pitchFamily="34" charset="0"/>
              </a:rPr>
              <a:t>Publicación en una revista convencional y depósito en un repositorio institucional</a:t>
            </a:r>
            <a:endParaRPr lang="es-ES" sz="3200" b="1" dirty="0">
              <a:solidFill>
                <a:srgbClr val="33CC33"/>
              </a:solidFill>
              <a:effectLst>
                <a:outerShdw blurRad="38100" dist="38100" dir="2700000" algn="tl">
                  <a:srgbClr val="C0C0C0"/>
                </a:outerShdw>
              </a:effectLst>
              <a:latin typeface="Arial Rounded MT Bold" pitchFamily="34" charset="0"/>
            </a:endParaRPr>
          </a:p>
        </p:txBody>
      </p:sp>
      <p:sp>
        <p:nvSpPr>
          <p:cNvPr id="24579" name="AutoShape 14"/>
          <p:cNvSpPr>
            <a:spLocks noChangeArrowheads="1"/>
          </p:cNvSpPr>
          <p:nvPr/>
        </p:nvSpPr>
        <p:spPr bwMode="auto">
          <a:xfrm>
            <a:off x="3922569" y="2470897"/>
            <a:ext cx="575830" cy="505666"/>
          </a:xfrm>
          <a:prstGeom prst="downArrow">
            <a:avLst>
              <a:gd name="adj1" fmla="val 50000"/>
              <a:gd name="adj2" fmla="val 25000"/>
            </a:avLst>
          </a:prstGeom>
          <a:solidFill>
            <a:srgbClr val="FFCC00"/>
          </a:solidFill>
          <a:ln w="9525">
            <a:solidFill>
              <a:schemeClr val="tx1"/>
            </a:solidFill>
            <a:miter lim="800000"/>
            <a:headEnd/>
            <a:tailEnd/>
          </a:ln>
        </p:spPr>
        <p:txBody>
          <a:bodyPr wrap="none" lIns="91429" tIns="45714" rIns="91429" bIns="45714" anchor="ct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s-ES" altLang="es-ES" sz="1600">
              <a:ea typeface="MS PGothic" pitchFamily="34" charset="-128"/>
            </a:endParaRPr>
          </a:p>
        </p:txBody>
      </p:sp>
      <p:sp>
        <p:nvSpPr>
          <p:cNvPr id="24580" name="Text Box 9"/>
          <p:cNvSpPr txBox="1">
            <a:spLocks noChangeArrowheads="1"/>
          </p:cNvSpPr>
          <p:nvPr/>
        </p:nvSpPr>
        <p:spPr bwMode="auto">
          <a:xfrm>
            <a:off x="1834285" y="3026990"/>
            <a:ext cx="4752397" cy="462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4" rIns="91429" bIns="45714">
            <a:spAutoFit/>
          </a:bodyP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50000"/>
              </a:spcBef>
              <a:buFontTx/>
              <a:buNone/>
            </a:pPr>
            <a:r>
              <a:rPr lang="es-ES_tradnl" altLang="es-ES" sz="2400" b="1">
                <a:solidFill>
                  <a:srgbClr val="FFCC00"/>
                </a:solidFill>
                <a:latin typeface="Arial Rounded MT Bold" pitchFamily="34" charset="0"/>
                <a:ea typeface="MS PGothic" pitchFamily="34" charset="-128"/>
              </a:rPr>
              <a:t>Gold Open Access</a:t>
            </a:r>
            <a:endParaRPr lang="es-ES" altLang="es-ES" sz="2400" b="1">
              <a:solidFill>
                <a:srgbClr val="FFCC00"/>
              </a:solidFill>
              <a:latin typeface="Arial Rounded MT Bold" pitchFamily="34" charset="0"/>
              <a:ea typeface="MS PGothic" pitchFamily="34" charset="-128"/>
            </a:endParaRPr>
          </a:p>
        </p:txBody>
      </p:sp>
      <p:sp>
        <p:nvSpPr>
          <p:cNvPr id="24581" name="AutoShape 6"/>
          <p:cNvSpPr>
            <a:spLocks noChangeArrowheads="1"/>
          </p:cNvSpPr>
          <p:nvPr/>
        </p:nvSpPr>
        <p:spPr bwMode="auto">
          <a:xfrm>
            <a:off x="3921125" y="4866154"/>
            <a:ext cx="577273" cy="505666"/>
          </a:xfrm>
          <a:prstGeom prst="downArrow">
            <a:avLst>
              <a:gd name="adj1" fmla="val 50000"/>
              <a:gd name="adj2" fmla="val 25000"/>
            </a:avLst>
          </a:prstGeom>
          <a:solidFill>
            <a:srgbClr val="33CC33"/>
          </a:solidFill>
          <a:ln w="9525">
            <a:solidFill>
              <a:schemeClr val="tx1"/>
            </a:solidFill>
            <a:miter lim="800000"/>
            <a:headEnd/>
            <a:tailEnd/>
          </a:ln>
        </p:spPr>
        <p:txBody>
          <a:bodyPr wrap="none" lIns="91429" tIns="45714" rIns="91429" bIns="45714" anchor="ct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s-ES" altLang="es-ES" sz="1600">
              <a:ea typeface="MS PGothic" pitchFamily="34" charset="-128"/>
            </a:endParaRPr>
          </a:p>
        </p:txBody>
      </p:sp>
      <p:sp>
        <p:nvSpPr>
          <p:cNvPr id="24582" name="Text Box 5"/>
          <p:cNvSpPr txBox="1">
            <a:spLocks noChangeArrowheads="1"/>
          </p:cNvSpPr>
          <p:nvPr/>
        </p:nvSpPr>
        <p:spPr bwMode="auto">
          <a:xfrm>
            <a:off x="2488046" y="5443258"/>
            <a:ext cx="4143375" cy="458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4" rIns="91429" bIns="45714">
            <a:spAutoFit/>
          </a:bodyP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r>
              <a:rPr lang="es-ES_tradnl" altLang="es-ES" sz="2400" b="1">
                <a:solidFill>
                  <a:srgbClr val="33CC33"/>
                </a:solidFill>
                <a:latin typeface="Arial Rounded MT Bold" pitchFamily="34" charset="0"/>
                <a:ea typeface="MS PGothic" pitchFamily="34" charset="-128"/>
              </a:rPr>
              <a:t>Green Open Access</a:t>
            </a:r>
            <a:endParaRPr lang="es-ES" altLang="es-ES" sz="2400" b="1">
              <a:solidFill>
                <a:srgbClr val="33CC33"/>
              </a:solidFill>
              <a:latin typeface="Arial Rounded MT Bold" pitchFamily="34" charset="0"/>
              <a:ea typeface="MS PGothic" pitchFamily="34" charset="-128"/>
            </a:endParaRPr>
          </a:p>
        </p:txBody>
      </p:sp>
      <p:sp>
        <p:nvSpPr>
          <p:cNvPr id="24583" name="2 Título"/>
          <p:cNvSpPr>
            <a:spLocks noGrp="1"/>
          </p:cNvSpPr>
          <p:nvPr>
            <p:ph type="title"/>
          </p:nvPr>
        </p:nvSpPr>
        <p:spPr>
          <a:xfrm>
            <a:off x="568614" y="0"/>
            <a:ext cx="8229023" cy="599515"/>
          </a:xfrm>
        </p:spPr>
        <p:txBody>
          <a:bodyPr/>
          <a:lstStyle/>
          <a:p>
            <a:r>
              <a:rPr lang="es-ES" altLang="es-ES" sz="3200">
                <a:solidFill>
                  <a:schemeClr val="bg1"/>
                </a:solidFill>
              </a:rPr>
              <a:t>Vías para llegar al acceso abierto</a:t>
            </a:r>
          </a:p>
        </p:txBody>
      </p:sp>
    </p:spTree>
    <p:extLst>
      <p:ext uri="{BB962C8B-B14F-4D97-AF65-F5344CB8AC3E}">
        <p14:creationId xmlns:p14="http://schemas.microsoft.com/office/powerpoint/2010/main" val="7432781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9698" name="6 Rectángulo"/>
          <p:cNvSpPr>
            <a:spLocks noChangeArrowheads="1"/>
          </p:cNvSpPr>
          <p:nvPr/>
        </p:nvSpPr>
        <p:spPr bwMode="auto">
          <a:xfrm>
            <a:off x="288636" y="5953125"/>
            <a:ext cx="8786091" cy="923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4" rIns="91429" bIns="45714">
            <a:spAutoFit/>
          </a:bodyP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buFontTx/>
              <a:buNone/>
            </a:pPr>
            <a:r>
              <a:rPr lang="es-ES" altLang="es-ES" sz="1800">
                <a:solidFill>
                  <a:srgbClr val="000000"/>
                </a:solidFill>
                <a:cs typeface="Arial" pitchFamily="34" charset="0"/>
              </a:rPr>
              <a:t>Servicio desarrollado entre la Editorial y la Biblioteca de la UPV para impulsar la edición en abierto de revistas digitales en la institución que se enmarca dentro del </a:t>
            </a:r>
            <a:r>
              <a:rPr lang="es-ES" altLang="es-ES" sz="1800">
                <a:solidFill>
                  <a:srgbClr val="000000"/>
                </a:solidFill>
                <a:cs typeface="Arial" pitchFamily="34" charset="0"/>
                <a:hlinkClick r:id="rId2"/>
              </a:rPr>
              <a:t>compromiso de la Universitat Politècnica de València</a:t>
            </a:r>
            <a:r>
              <a:rPr lang="es-ES" altLang="es-ES" sz="1800">
                <a:solidFill>
                  <a:srgbClr val="000000"/>
                </a:solidFill>
                <a:cs typeface="Arial" pitchFamily="34" charset="0"/>
              </a:rPr>
              <a:t> con el acceso abierto.</a:t>
            </a:r>
          </a:p>
        </p:txBody>
      </p:sp>
      <p:sp>
        <p:nvSpPr>
          <p:cNvPr id="29699" name="1 Título"/>
          <p:cNvSpPr>
            <a:spLocks noGrp="1"/>
          </p:cNvSpPr>
          <p:nvPr>
            <p:ph type="title"/>
          </p:nvPr>
        </p:nvSpPr>
        <p:spPr>
          <a:xfrm>
            <a:off x="1267114" y="-67235"/>
            <a:ext cx="6768523" cy="652743"/>
          </a:xfrm>
        </p:spPr>
        <p:txBody>
          <a:bodyPr/>
          <a:lstStyle/>
          <a:p>
            <a:pPr algn="l">
              <a:spcBef>
                <a:spcPct val="20000"/>
              </a:spcBef>
            </a:pPr>
            <a:r>
              <a:rPr lang="es-ES" altLang="es-ES" sz="3200">
                <a:solidFill>
                  <a:schemeClr val="bg1"/>
                </a:solidFill>
              </a:rPr>
              <a:t>PoliPapers</a:t>
            </a:r>
          </a:p>
        </p:txBody>
      </p:sp>
      <p:pic>
        <p:nvPicPr>
          <p:cNvPr id="29700"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06682" y="605118"/>
            <a:ext cx="6182591" cy="531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05860614"/>
      </p:ext>
    </p:extLst>
  </p:cSld>
  <p:clrMapOvr>
    <a:masterClrMapping/>
  </p:clrMapOvr>
  <p:transition/>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a:hlinkClick r:id="rId3"/>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058478" y="1018336"/>
            <a:ext cx="2946977" cy="864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7" name="Picture 3">
            <a:hlinkClick r:id="rId5"/>
          </p:cNvPr>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171172" y="1970835"/>
            <a:ext cx="1721715" cy="6835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8" name="Picture 6">
            <a:hlinkClick r:id="rId7"/>
          </p:cNvPr>
          <p:cNvPicPr>
            <a:picLocks noChangeAspect="1" noChangeArrowheads="1"/>
          </p:cNvPicPr>
          <p:nvPr/>
        </p:nvPicPr>
        <p:blipFill>
          <a:blip r:embed="rId8">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821921" y="3779907"/>
            <a:ext cx="2143125" cy="801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9" name="Picture 4">
            <a:hlinkClick r:id="rId9"/>
          </p:cNvPr>
          <p:cNvPicPr>
            <a:picLocks noChangeAspect="1" noChangeArrowheads="1"/>
          </p:cNvPicPr>
          <p:nvPr/>
        </p:nvPicPr>
        <p:blipFill>
          <a:blip r:embed="rId10">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175375" y="4909578"/>
            <a:ext cx="2717511" cy="733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0" name="1 Imagen"/>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7348682" y="2906526"/>
            <a:ext cx="1399886" cy="648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91" name="1 Título"/>
          <p:cNvSpPr>
            <a:spLocks noGrp="1"/>
          </p:cNvSpPr>
          <p:nvPr>
            <p:ph type="title"/>
          </p:nvPr>
        </p:nvSpPr>
        <p:spPr>
          <a:xfrm>
            <a:off x="457489" y="67235"/>
            <a:ext cx="8229023" cy="801221"/>
          </a:xfrm>
        </p:spPr>
        <p:txBody>
          <a:bodyPr/>
          <a:lstStyle/>
          <a:p>
            <a:r>
              <a:rPr lang="es-ES" altLang="es-ES" sz="3200" b="1" dirty="0">
                <a:solidFill>
                  <a:srgbClr val="C00000"/>
                </a:solidFill>
              </a:rPr>
              <a:t>Acceso abierto en la UPV</a:t>
            </a:r>
          </a:p>
        </p:txBody>
      </p:sp>
      <p:pic>
        <p:nvPicPr>
          <p:cNvPr id="16392" name="Picture 9">
            <a:hlinkClick r:id="rId12"/>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51520" y="1412776"/>
            <a:ext cx="5951255" cy="423078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9" name="Picture 2"/>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57968" y="2564904"/>
            <a:ext cx="8807078" cy="4032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3712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1746" name="1 CuadroTexto"/>
          <p:cNvSpPr txBox="1">
            <a:spLocks noChangeArrowheads="1"/>
          </p:cNvSpPr>
          <p:nvPr/>
        </p:nvSpPr>
        <p:spPr bwMode="auto">
          <a:xfrm>
            <a:off x="684069" y="941294"/>
            <a:ext cx="8136659" cy="51238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4" rIns="91429" bIns="45714">
            <a:spAutoFit/>
          </a:bodyP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spcBef>
                <a:spcPct val="0"/>
              </a:spcBef>
              <a:spcAft>
                <a:spcPts val="1615"/>
              </a:spcAft>
              <a:buNone/>
            </a:pPr>
            <a:r>
              <a:rPr lang="es-ES" altLang="es-ES" sz="2400"/>
              <a:t>Es el Repositorio Institucional de la Universitat Politècnica de València</a:t>
            </a:r>
          </a:p>
          <a:p>
            <a:pPr>
              <a:spcBef>
                <a:spcPts val="1077"/>
              </a:spcBef>
              <a:spcAft>
                <a:spcPts val="606"/>
              </a:spcAft>
              <a:buNone/>
            </a:pPr>
            <a:r>
              <a:rPr lang="es-ES" altLang="es-ES" sz="2400" b="1">
                <a:solidFill>
                  <a:srgbClr val="FF6600"/>
                </a:solidFill>
              </a:rPr>
              <a:t>Objetivo</a:t>
            </a:r>
            <a:endParaRPr lang="es-ES" altLang="es-ES" sz="2400">
              <a:solidFill>
                <a:srgbClr val="FF6600"/>
              </a:solidFill>
            </a:endParaRPr>
          </a:p>
          <a:p>
            <a:pPr eaLnBrk="1" hangingPunct="1">
              <a:spcBef>
                <a:spcPct val="0"/>
              </a:spcBef>
              <a:buFontTx/>
              <a:buNone/>
            </a:pPr>
            <a:r>
              <a:rPr lang="es-ES" altLang="es-ES" sz="2400"/>
              <a:t>Ofrecer acceso a través de Internet a la producción </a:t>
            </a:r>
          </a:p>
          <a:p>
            <a:pPr lvl="1" eaLnBrk="1" hangingPunct="1">
              <a:spcBef>
                <a:spcPct val="0"/>
              </a:spcBef>
              <a:buFont typeface="Wingdings" pitchFamily="2" charset="2"/>
              <a:buChar char="ü"/>
            </a:pPr>
            <a:r>
              <a:rPr lang="es-ES" altLang="es-ES" sz="2400"/>
              <a:t>científica, </a:t>
            </a:r>
          </a:p>
          <a:p>
            <a:pPr lvl="1" eaLnBrk="1" hangingPunct="1">
              <a:spcBef>
                <a:spcPct val="0"/>
              </a:spcBef>
              <a:buFont typeface="Wingdings" pitchFamily="2" charset="2"/>
              <a:buChar char="ü"/>
            </a:pPr>
            <a:r>
              <a:rPr lang="es-ES" altLang="es-ES" sz="2400"/>
              <a:t>académica y </a:t>
            </a:r>
          </a:p>
          <a:p>
            <a:pPr lvl="1" eaLnBrk="1" hangingPunct="1">
              <a:spcBef>
                <a:spcPct val="0"/>
              </a:spcBef>
              <a:buFont typeface="Wingdings" pitchFamily="2" charset="2"/>
              <a:buChar char="ü"/>
            </a:pPr>
            <a:r>
              <a:rPr lang="es-ES" altLang="es-ES" sz="2400"/>
              <a:t>corporativa de la comunidad universitaria </a:t>
            </a:r>
          </a:p>
          <a:p>
            <a:pPr>
              <a:spcBef>
                <a:spcPts val="1077"/>
              </a:spcBef>
              <a:spcAft>
                <a:spcPts val="606"/>
              </a:spcAft>
              <a:buNone/>
            </a:pPr>
            <a:r>
              <a:rPr lang="es-ES" altLang="es-ES" sz="2400" b="1">
                <a:solidFill>
                  <a:srgbClr val="FF6600"/>
                </a:solidFill>
              </a:rPr>
              <a:t>para</a:t>
            </a:r>
          </a:p>
          <a:p>
            <a:pPr lvl="1" eaLnBrk="1" hangingPunct="1">
              <a:spcBef>
                <a:spcPct val="0"/>
              </a:spcBef>
              <a:buFont typeface="Wingdings" pitchFamily="2" charset="2"/>
              <a:buChar char="ü"/>
            </a:pPr>
            <a:r>
              <a:rPr lang="es-ES" altLang="es-ES" sz="2400"/>
              <a:t>preservarla, </a:t>
            </a:r>
          </a:p>
          <a:p>
            <a:pPr lvl="1" eaLnBrk="1" hangingPunct="1">
              <a:spcBef>
                <a:spcPct val="0"/>
              </a:spcBef>
              <a:buFont typeface="Wingdings" pitchFamily="2" charset="2"/>
              <a:buChar char="ü"/>
            </a:pPr>
            <a:r>
              <a:rPr lang="es-ES" altLang="es-ES" sz="2400"/>
              <a:t>hacerla accesible, enlaces permanentes y únicos a los trabajos</a:t>
            </a:r>
          </a:p>
          <a:p>
            <a:pPr lvl="1" eaLnBrk="1" hangingPunct="1">
              <a:spcBef>
                <a:spcPct val="0"/>
              </a:spcBef>
              <a:buFont typeface="Wingdings" pitchFamily="2" charset="2"/>
              <a:buChar char="ü"/>
            </a:pPr>
            <a:r>
              <a:rPr lang="es-ES" altLang="es-ES" sz="2400"/>
              <a:t>aumentar su visibilidad</a:t>
            </a:r>
          </a:p>
        </p:txBody>
      </p:sp>
      <p:sp>
        <p:nvSpPr>
          <p:cNvPr id="30723" name="1 Rectángulo"/>
          <p:cNvSpPr>
            <a:spLocks noChangeArrowheads="1"/>
          </p:cNvSpPr>
          <p:nvPr/>
        </p:nvSpPr>
        <p:spPr bwMode="auto">
          <a:xfrm>
            <a:off x="1254125" y="1"/>
            <a:ext cx="8028420" cy="579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4" rIns="91429" bIns="45714">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5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defRPr/>
            </a:pPr>
            <a:r>
              <a:rPr lang="es-ES" altLang="es-ES" b="1" dirty="0" err="1">
                <a:solidFill>
                  <a:schemeClr val="bg1"/>
                </a:solidFill>
                <a:latin typeface="+mj-lt"/>
              </a:rPr>
              <a:t>RiuNet</a:t>
            </a:r>
            <a:endParaRPr lang="es-ES" altLang="es-ES" b="1" dirty="0">
              <a:solidFill>
                <a:schemeClr val="bg1"/>
              </a:solidFill>
              <a:latin typeface="+mj-lt"/>
            </a:endParaRPr>
          </a:p>
        </p:txBody>
      </p:sp>
    </p:spTree>
    <p:extLst>
      <p:ext uri="{BB962C8B-B14F-4D97-AF65-F5344CB8AC3E}">
        <p14:creationId xmlns:p14="http://schemas.microsoft.com/office/powerpoint/2010/main" val="1359345469"/>
      </p:ext>
    </p:extLst>
  </p:cSld>
  <p:clrMapOvr>
    <a:masterClrMapping/>
  </p:clrMapOvr>
  <p:transition/>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2 Marcador de contenido"/>
          <p:cNvSpPr>
            <a:spLocks noGrp="1"/>
          </p:cNvSpPr>
          <p:nvPr>
            <p:ph idx="1"/>
          </p:nvPr>
        </p:nvSpPr>
        <p:spPr>
          <a:xfrm>
            <a:off x="457489" y="1371320"/>
            <a:ext cx="8229023" cy="4374496"/>
          </a:xfrm>
        </p:spPr>
        <p:txBody>
          <a:bodyPr/>
          <a:lstStyle/>
          <a:p>
            <a:pPr marL="0" indent="0">
              <a:buNone/>
            </a:pPr>
            <a:r>
              <a:rPr lang="es-ES" altLang="es-ES" sz="2800"/>
              <a:t>de depósito a los investigadores que realizan sus trabajos con fondos públicos</a:t>
            </a:r>
          </a:p>
          <a:p>
            <a:pPr marL="0" indent="0">
              <a:buNone/>
            </a:pPr>
            <a:endParaRPr lang="es-ES" altLang="es-ES" smtClean="0"/>
          </a:p>
        </p:txBody>
      </p:sp>
      <p:pic>
        <p:nvPicPr>
          <p:cNvPr id="43011" name="Picture 2">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2432" y="2972360"/>
            <a:ext cx="8194386" cy="2589960"/>
          </a:xfrm>
          <a:prstGeom prst="rect">
            <a:avLst/>
          </a:prstGeom>
          <a:noFill/>
          <a:ln w="28575">
            <a:solidFill>
              <a:srgbClr val="FF6600"/>
            </a:solidFill>
            <a:miter lim="800000"/>
            <a:headEnd/>
            <a:tailEnd/>
          </a:ln>
          <a:extLst>
            <a:ext uri="{909E8E84-426E-40DD-AFC4-6F175D3DCCD1}">
              <a14:hiddenFill xmlns:a14="http://schemas.microsoft.com/office/drawing/2010/main">
                <a:solidFill>
                  <a:srgbClr val="FFFFFF"/>
                </a:solidFill>
              </a14:hiddenFill>
            </a:ext>
          </a:extLst>
        </p:spPr>
      </p:pic>
      <p:sp>
        <p:nvSpPr>
          <p:cNvPr id="9" name="1 CuadroTexto"/>
          <p:cNvSpPr txBox="1">
            <a:spLocks noChangeArrowheads="1"/>
          </p:cNvSpPr>
          <p:nvPr/>
        </p:nvSpPr>
        <p:spPr bwMode="auto">
          <a:xfrm>
            <a:off x="1385455" y="87027"/>
            <a:ext cx="2394457" cy="584763"/>
          </a:xfrm>
          <a:prstGeom prst="rect">
            <a:avLst/>
          </a:prstGeom>
          <a:noFill/>
          <a:ln>
            <a:noFill/>
          </a:ln>
          <a:extLst/>
        </p:spPr>
        <p:txBody>
          <a:bodyPr wrap="square" lIns="91429" tIns="45714" rIns="91429" bIns="45714">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r>
              <a:rPr lang="es-ES" sz="3200" b="1" dirty="0" smtClean="0">
                <a:latin typeface="+mj-lt"/>
              </a:rPr>
              <a:t>Mandatos </a:t>
            </a:r>
            <a:endParaRPr lang="es-ES" sz="3200" b="1" dirty="0">
              <a:solidFill>
                <a:srgbClr val="FF0000"/>
              </a:solidFill>
              <a:latin typeface="+mj-lt"/>
            </a:endParaRPr>
          </a:p>
        </p:txBody>
      </p:sp>
    </p:spTree>
    <p:extLst>
      <p:ext uri="{BB962C8B-B14F-4D97-AF65-F5344CB8AC3E}">
        <p14:creationId xmlns:p14="http://schemas.microsoft.com/office/powerpoint/2010/main" val="3253417513"/>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4034"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1215160" y="1148603"/>
            <a:ext cx="7097568" cy="4499162"/>
          </a:xfrm>
          <a:ln w="28575">
            <a:solidFill>
              <a:srgbClr val="FF6600"/>
            </a:solidFill>
            <a:miter lim="800000"/>
            <a:headEnd/>
            <a:tailEnd/>
          </a:ln>
        </p:spPr>
      </p:pic>
      <p:sp>
        <p:nvSpPr>
          <p:cNvPr id="44035" name="3 CuadroTexto"/>
          <p:cNvSpPr txBox="1">
            <a:spLocks noChangeArrowheads="1"/>
          </p:cNvSpPr>
          <p:nvPr/>
        </p:nvSpPr>
        <p:spPr bwMode="auto">
          <a:xfrm>
            <a:off x="3332307" y="6209460"/>
            <a:ext cx="3456420" cy="245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4" rIns="91429" bIns="45714">
            <a:spAutoFit/>
          </a:bodyP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s-ES" altLang="es-ES" sz="1000"/>
              <a:t>Stevan Harnad (2012) in </a:t>
            </a:r>
            <a:r>
              <a:rPr lang="es-ES" altLang="es-ES" sz="1000">
                <a:hlinkClick r:id="rId4"/>
              </a:rPr>
              <a:t>Open Access Archivangelism</a:t>
            </a:r>
            <a:endParaRPr lang="es-ES" altLang="es-ES" sz="1000"/>
          </a:p>
        </p:txBody>
      </p:sp>
      <p:sp>
        <p:nvSpPr>
          <p:cNvPr id="6" name="1 CuadroTexto"/>
          <p:cNvSpPr txBox="1">
            <a:spLocks noChangeArrowheads="1"/>
          </p:cNvSpPr>
          <p:nvPr/>
        </p:nvSpPr>
        <p:spPr bwMode="auto">
          <a:xfrm>
            <a:off x="1454728" y="1"/>
            <a:ext cx="5609648" cy="579904"/>
          </a:xfrm>
          <a:prstGeom prst="rect">
            <a:avLst/>
          </a:prstGeom>
          <a:noFill/>
          <a:ln>
            <a:noFill/>
          </a:ln>
          <a:extLst/>
        </p:spPr>
        <p:txBody>
          <a:bodyPr lIns="91429" tIns="45714" rIns="91429" bIns="45714">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r>
              <a:rPr lang="es-ES" sz="3200" b="1" dirty="0">
                <a:solidFill>
                  <a:srgbClr val="FFFFFF"/>
                </a:solidFill>
                <a:latin typeface="+mj-lt"/>
              </a:rPr>
              <a:t>Resultados</a:t>
            </a:r>
          </a:p>
        </p:txBody>
      </p:sp>
    </p:spTree>
    <p:extLst>
      <p:ext uri="{BB962C8B-B14F-4D97-AF65-F5344CB8AC3E}">
        <p14:creationId xmlns:p14="http://schemas.microsoft.com/office/powerpoint/2010/main" val="1877945640"/>
      </p:ext>
    </p:extLst>
  </p:cSld>
  <p:clrMapOvr>
    <a:masterClrMapping/>
  </p:clrMapOvr>
  <p:transition/>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7" name="6 Tabla"/>
          <p:cNvGraphicFramePr>
            <a:graphicFrameLocks noGrp="1"/>
          </p:cNvGraphicFramePr>
          <p:nvPr/>
        </p:nvGraphicFramePr>
        <p:xfrm>
          <a:off x="685512" y="1005728"/>
          <a:ext cx="8112125" cy="5355013"/>
        </p:xfrm>
        <a:graphic>
          <a:graphicData uri="http://schemas.openxmlformats.org/drawingml/2006/table">
            <a:tbl>
              <a:tblPr/>
              <a:tblGrid>
                <a:gridCol w="2331235"/>
                <a:gridCol w="5780890"/>
              </a:tblGrid>
              <a:tr h="352721">
                <a:tc>
                  <a:txBody>
                    <a:bodyPr/>
                    <a:lstStyle/>
                    <a:p>
                      <a:pPr algn="ctr">
                        <a:spcAft>
                          <a:spcPts val="0"/>
                        </a:spcAft>
                      </a:pPr>
                      <a:r>
                        <a:rPr lang="es-ES" sz="1400" b="1" dirty="0">
                          <a:latin typeface="Calibri"/>
                          <a:ea typeface="Times New Roman"/>
                          <a:cs typeface="Calibri"/>
                        </a:rPr>
                        <a:t>Colección</a:t>
                      </a:r>
                      <a:endParaRPr lang="es-ES" sz="1400" dirty="0">
                        <a:latin typeface="Arial Narrow"/>
                        <a:ea typeface="Arial Narrow"/>
                        <a:cs typeface="Times New Roman"/>
                      </a:endParaRPr>
                    </a:p>
                  </a:txBody>
                  <a:tcPr marL="65633" marR="65633" marT="0"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chemeClr val="bg1">
                        <a:lumMod val="65000"/>
                      </a:schemeClr>
                    </a:solidFill>
                  </a:tcPr>
                </a:tc>
                <a:tc>
                  <a:txBody>
                    <a:bodyPr/>
                    <a:lstStyle/>
                    <a:p>
                      <a:pPr algn="ctr">
                        <a:spcAft>
                          <a:spcPts val="0"/>
                        </a:spcAft>
                      </a:pPr>
                      <a:r>
                        <a:rPr lang="es-ES" sz="1400" b="1" dirty="0">
                          <a:latin typeface="Calibri"/>
                          <a:ea typeface="Times New Roman"/>
                          <a:cs typeface="Calibri"/>
                        </a:rPr>
                        <a:t>Política, tipo de obligación</a:t>
                      </a:r>
                      <a:endParaRPr lang="es-ES" sz="1400" dirty="0">
                        <a:latin typeface="Arial Narrow"/>
                        <a:ea typeface="Arial Narrow"/>
                        <a:cs typeface="Times New Roman"/>
                      </a:endParaRPr>
                    </a:p>
                  </a:txBody>
                  <a:tcPr marL="65633" marR="65633" marT="0"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chemeClr val="bg1">
                        <a:lumMod val="65000"/>
                      </a:schemeClr>
                    </a:solidFill>
                  </a:tcPr>
                </a:tc>
              </a:tr>
              <a:tr h="932314">
                <a:tc>
                  <a:txBody>
                    <a:bodyPr/>
                    <a:lstStyle/>
                    <a:p>
                      <a:pPr>
                        <a:spcAft>
                          <a:spcPts val="0"/>
                        </a:spcAft>
                      </a:pPr>
                      <a:r>
                        <a:rPr lang="es-ES" sz="1400">
                          <a:latin typeface="Calibri"/>
                          <a:ea typeface="Times New Roman"/>
                          <a:cs typeface="Calibri"/>
                        </a:rPr>
                        <a:t>Objetos de aprendizaje: Polimedias, laboratorios virtuales y artículos docentes</a:t>
                      </a:r>
                      <a:endParaRPr lang="es-ES" sz="1400">
                        <a:latin typeface="Arial Narrow"/>
                        <a:ea typeface="Arial Narrow"/>
                        <a:cs typeface="Times New Roman"/>
                      </a:endParaRPr>
                    </a:p>
                  </a:txBody>
                  <a:tcPr marL="65633" marR="65633" marT="0"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c>
                  <a:txBody>
                    <a:bodyPr/>
                    <a:lstStyle/>
                    <a:p>
                      <a:pPr algn="just">
                        <a:spcAft>
                          <a:spcPts val="0"/>
                        </a:spcAft>
                      </a:pPr>
                      <a:r>
                        <a:rPr lang="es-ES" sz="1400" b="1" dirty="0">
                          <a:latin typeface="Calibri"/>
                          <a:ea typeface="Times New Roman"/>
                          <a:cs typeface="Calibri"/>
                        </a:rPr>
                        <a:t>Recomendación incentivada.</a:t>
                      </a:r>
                      <a:endParaRPr lang="es-ES" sz="1400" b="1" dirty="0">
                        <a:latin typeface="Arial Narrow"/>
                        <a:ea typeface="Arial Narrow"/>
                        <a:cs typeface="Times New Roman"/>
                      </a:endParaRPr>
                    </a:p>
                    <a:p>
                      <a:pPr algn="just">
                        <a:spcAft>
                          <a:spcPts val="0"/>
                        </a:spcAft>
                      </a:pPr>
                      <a:r>
                        <a:rPr lang="es-ES" sz="1400" dirty="0">
                          <a:latin typeface="Calibri"/>
                          <a:ea typeface="Times New Roman"/>
                          <a:cs typeface="Calibri"/>
                        </a:rPr>
                        <a:t>Se gratifican económicamente los objetos depositados en abierto.</a:t>
                      </a:r>
                      <a:endParaRPr lang="es-ES" sz="1400" dirty="0">
                        <a:latin typeface="Arial Narrow"/>
                        <a:ea typeface="Arial Narrow"/>
                        <a:cs typeface="Times New Roman"/>
                      </a:endParaRPr>
                    </a:p>
                  </a:txBody>
                  <a:tcPr marL="65633" marR="65633" marT="0"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r>
              <a:tr h="466157">
                <a:tc>
                  <a:txBody>
                    <a:bodyPr/>
                    <a:lstStyle/>
                    <a:p>
                      <a:pPr>
                        <a:spcAft>
                          <a:spcPts val="0"/>
                        </a:spcAft>
                      </a:pPr>
                      <a:r>
                        <a:rPr lang="es-ES" sz="1400" dirty="0">
                          <a:latin typeface="Calibri"/>
                          <a:ea typeface="Times New Roman"/>
                          <a:cs typeface="Calibri"/>
                        </a:rPr>
                        <a:t>Trabajos académicos</a:t>
                      </a:r>
                      <a:endParaRPr lang="es-ES" sz="1400" dirty="0">
                        <a:latin typeface="Arial Narrow"/>
                        <a:ea typeface="Arial Narrow"/>
                        <a:cs typeface="Times New Roman"/>
                      </a:endParaRPr>
                    </a:p>
                  </a:txBody>
                  <a:tcPr marL="65633" marR="65633" marT="0"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c>
                  <a:txBody>
                    <a:bodyPr/>
                    <a:lstStyle/>
                    <a:p>
                      <a:pPr algn="just">
                        <a:spcAft>
                          <a:spcPts val="0"/>
                        </a:spcAft>
                      </a:pPr>
                      <a:r>
                        <a:rPr lang="es-ES" sz="1400" b="1" dirty="0">
                          <a:latin typeface="Calibri"/>
                          <a:ea typeface="Times New Roman"/>
                          <a:cs typeface="Calibri"/>
                        </a:rPr>
                        <a:t>Recomendación.</a:t>
                      </a:r>
                      <a:endParaRPr lang="es-ES" sz="1400" b="1" dirty="0">
                        <a:latin typeface="Arial Narrow"/>
                        <a:ea typeface="Arial Narrow"/>
                        <a:cs typeface="Times New Roman"/>
                      </a:endParaRPr>
                    </a:p>
                    <a:p>
                      <a:pPr algn="just">
                        <a:spcAft>
                          <a:spcPts val="0"/>
                        </a:spcAft>
                      </a:pPr>
                      <a:r>
                        <a:rPr lang="es-ES" sz="1400" dirty="0">
                          <a:latin typeface="Calibri"/>
                          <a:ea typeface="Times New Roman"/>
                          <a:cs typeface="Calibri"/>
                        </a:rPr>
                        <a:t>La decisión es del alumno.</a:t>
                      </a:r>
                      <a:endParaRPr lang="es-ES" sz="1400" dirty="0">
                        <a:latin typeface="Arial Narrow"/>
                        <a:ea typeface="Arial Narrow"/>
                        <a:cs typeface="Times New Roman"/>
                      </a:endParaRPr>
                    </a:p>
                  </a:txBody>
                  <a:tcPr marL="65633" marR="65633" marT="0"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r>
              <a:tr h="466157">
                <a:tc>
                  <a:txBody>
                    <a:bodyPr/>
                    <a:lstStyle/>
                    <a:p>
                      <a:pPr>
                        <a:spcAft>
                          <a:spcPts val="0"/>
                        </a:spcAft>
                      </a:pPr>
                      <a:r>
                        <a:rPr lang="es-ES" sz="1400" dirty="0">
                          <a:latin typeface="Calibri"/>
                          <a:ea typeface="Times New Roman"/>
                          <a:cs typeface="Calibri"/>
                        </a:rPr>
                        <a:t>Revistas UPV, Editorial UPV</a:t>
                      </a:r>
                      <a:endParaRPr lang="es-ES" sz="1400" dirty="0">
                        <a:latin typeface="Arial Narrow"/>
                        <a:ea typeface="Arial Narrow"/>
                        <a:cs typeface="Times New Roman"/>
                      </a:endParaRPr>
                    </a:p>
                  </a:txBody>
                  <a:tcPr marL="65633" marR="65633" marT="0"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c>
                  <a:txBody>
                    <a:bodyPr/>
                    <a:lstStyle/>
                    <a:p>
                      <a:pPr algn="just">
                        <a:spcAft>
                          <a:spcPts val="0"/>
                        </a:spcAft>
                      </a:pPr>
                      <a:r>
                        <a:rPr lang="es-ES" sz="1400" b="1" dirty="0">
                          <a:latin typeface="Calibri"/>
                          <a:ea typeface="Times New Roman"/>
                          <a:cs typeface="Calibri"/>
                        </a:rPr>
                        <a:t>Mandato.</a:t>
                      </a:r>
                      <a:endParaRPr lang="es-ES" sz="1400" b="1" dirty="0">
                        <a:latin typeface="Arial Narrow"/>
                        <a:ea typeface="Arial Narrow"/>
                        <a:cs typeface="Times New Roman"/>
                      </a:endParaRPr>
                    </a:p>
                    <a:p>
                      <a:pPr algn="just">
                        <a:spcAft>
                          <a:spcPts val="0"/>
                        </a:spcAft>
                      </a:pPr>
                      <a:r>
                        <a:rPr lang="es-ES" sz="1400" dirty="0">
                          <a:latin typeface="Calibri"/>
                          <a:ea typeface="Times New Roman"/>
                          <a:cs typeface="Calibri"/>
                        </a:rPr>
                        <a:t>Transitoriamente algunas revistas tienen periodos de embargo.</a:t>
                      </a:r>
                      <a:endParaRPr lang="es-ES" sz="1400" dirty="0">
                        <a:latin typeface="Arial Narrow"/>
                        <a:ea typeface="Arial Narrow"/>
                        <a:cs typeface="Times New Roman"/>
                      </a:endParaRPr>
                    </a:p>
                  </a:txBody>
                  <a:tcPr marL="65633" marR="65633" marT="0"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r>
              <a:tr h="699236">
                <a:tc>
                  <a:txBody>
                    <a:bodyPr/>
                    <a:lstStyle/>
                    <a:p>
                      <a:pPr>
                        <a:spcAft>
                          <a:spcPts val="0"/>
                        </a:spcAft>
                      </a:pPr>
                      <a:r>
                        <a:rPr lang="es-ES" sz="1400" dirty="0">
                          <a:latin typeface="Calibri"/>
                          <a:ea typeface="Times New Roman"/>
                          <a:cs typeface="Calibri"/>
                        </a:rPr>
                        <a:t>Tesis doctorales:</a:t>
                      </a:r>
                      <a:endParaRPr lang="es-ES" sz="1400" dirty="0">
                        <a:latin typeface="Arial Narrow"/>
                        <a:ea typeface="Arial Narrow"/>
                        <a:cs typeface="Times New Roman"/>
                      </a:endParaRPr>
                    </a:p>
                  </a:txBody>
                  <a:tcPr marL="65633" marR="65633" marT="0"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c>
                  <a:txBody>
                    <a:bodyPr/>
                    <a:lstStyle/>
                    <a:p>
                      <a:pPr>
                        <a:spcAft>
                          <a:spcPts val="0"/>
                        </a:spcAft>
                      </a:pPr>
                      <a:r>
                        <a:rPr lang="es-ES" sz="1400" b="1" dirty="0">
                          <a:solidFill>
                            <a:srgbClr val="000000"/>
                          </a:solidFill>
                          <a:latin typeface="Calibri"/>
                          <a:ea typeface="Times New Roman"/>
                          <a:cs typeface="Calibri"/>
                        </a:rPr>
                        <a:t>Mandato.</a:t>
                      </a:r>
                      <a:endParaRPr lang="es-ES" sz="1400" b="1" dirty="0">
                        <a:solidFill>
                          <a:srgbClr val="000000"/>
                        </a:solidFill>
                        <a:latin typeface="Arial"/>
                        <a:ea typeface="Arial Narrow"/>
                      </a:endParaRPr>
                    </a:p>
                    <a:p>
                      <a:pPr>
                        <a:spcAft>
                          <a:spcPts val="0"/>
                        </a:spcAft>
                      </a:pPr>
                      <a:r>
                        <a:rPr lang="es-ES" sz="1400" dirty="0" smtClean="0">
                          <a:solidFill>
                            <a:srgbClr val="000000"/>
                          </a:solidFill>
                          <a:latin typeface="Calibri"/>
                          <a:ea typeface="Times New Roman"/>
                          <a:cs typeface="Calibri"/>
                        </a:rPr>
                        <a:t>(</a:t>
                      </a:r>
                      <a:r>
                        <a:rPr lang="es-ES" sz="1400" b="1" dirty="0" smtClean="0">
                          <a:hlinkClick r:id="rId3"/>
                        </a:rPr>
                        <a:t>Real Decreto 99/2011, de 28 de enero</a:t>
                      </a:r>
                      <a:r>
                        <a:rPr lang="es-ES" sz="1400" b="1" dirty="0" smtClean="0">
                          <a:solidFill>
                            <a:schemeClr val="tx1"/>
                          </a:solidFill>
                          <a:hlinkClick r:id="rId3"/>
                        </a:rPr>
                        <a:t>, por el que se regulan las enseñanzas oficiales de doctorado</a:t>
                      </a:r>
                      <a:r>
                        <a:rPr lang="es-ES" sz="1400" dirty="0" smtClean="0">
                          <a:solidFill>
                            <a:srgbClr val="000000"/>
                          </a:solidFill>
                          <a:latin typeface="Calibri"/>
                          <a:ea typeface="Times New Roman"/>
                          <a:cs typeface="Calibri"/>
                        </a:rPr>
                        <a:t>)</a:t>
                      </a:r>
                      <a:endParaRPr lang="es-ES" sz="1400" dirty="0">
                        <a:solidFill>
                          <a:srgbClr val="000000"/>
                        </a:solidFill>
                        <a:latin typeface="Arial"/>
                        <a:ea typeface="Arial Narrow"/>
                      </a:endParaRPr>
                    </a:p>
                  </a:txBody>
                  <a:tcPr marL="65633" marR="65633" marT="0"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r>
              <a:tr h="1506114">
                <a:tc>
                  <a:txBody>
                    <a:bodyPr/>
                    <a:lstStyle/>
                    <a:p>
                      <a:pPr>
                        <a:spcAft>
                          <a:spcPts val="0"/>
                        </a:spcAft>
                      </a:pPr>
                      <a:r>
                        <a:rPr lang="es-ES" sz="1400">
                          <a:latin typeface="Calibri"/>
                          <a:ea typeface="Times New Roman"/>
                          <a:cs typeface="Calibri"/>
                        </a:rPr>
                        <a:t>Otras colecciones de investigación</a:t>
                      </a:r>
                      <a:endParaRPr lang="es-ES" sz="1400">
                        <a:latin typeface="Arial Narrow"/>
                        <a:ea typeface="Arial Narrow"/>
                        <a:cs typeface="Times New Roman"/>
                      </a:endParaRPr>
                    </a:p>
                  </a:txBody>
                  <a:tcPr marL="65633" marR="65633" marT="0"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c>
                  <a:txBody>
                    <a:bodyPr/>
                    <a:lstStyle/>
                    <a:p>
                      <a:pPr algn="just">
                        <a:spcAft>
                          <a:spcPts val="0"/>
                        </a:spcAft>
                      </a:pPr>
                      <a:r>
                        <a:rPr lang="es-ES" sz="1400" b="1" dirty="0" smtClean="0">
                          <a:latin typeface="Calibri"/>
                          <a:ea typeface="Times New Roman"/>
                          <a:cs typeface="Calibri"/>
                        </a:rPr>
                        <a:t>Política </a:t>
                      </a:r>
                      <a:r>
                        <a:rPr lang="es-ES" sz="1400" b="1" dirty="0">
                          <a:latin typeface="Calibri"/>
                          <a:ea typeface="Times New Roman"/>
                          <a:cs typeface="Calibri"/>
                        </a:rPr>
                        <a:t>de la editorial</a:t>
                      </a:r>
                      <a:r>
                        <a:rPr lang="es-ES" sz="1400" b="1" dirty="0" smtClean="0">
                          <a:latin typeface="Calibri"/>
                          <a:ea typeface="Times New Roman"/>
                          <a:cs typeface="Calibri"/>
                        </a:rPr>
                        <a:t>. Ley de la</a:t>
                      </a:r>
                      <a:r>
                        <a:rPr lang="es-ES" sz="1400" b="1" baseline="0" dirty="0" smtClean="0">
                          <a:latin typeface="Calibri"/>
                          <a:ea typeface="Times New Roman"/>
                          <a:cs typeface="Calibri"/>
                        </a:rPr>
                        <a:t> ciencia y Política de acceso abierto de la UPV</a:t>
                      </a:r>
                      <a:endParaRPr lang="es-ES" sz="1400" b="1" dirty="0">
                        <a:latin typeface="Arial Narrow"/>
                        <a:ea typeface="Arial Narrow"/>
                        <a:cs typeface="Times New Roman"/>
                      </a:endParaRPr>
                    </a:p>
                    <a:p>
                      <a:pPr algn="just">
                        <a:spcAft>
                          <a:spcPts val="0"/>
                        </a:spcAft>
                      </a:pPr>
                      <a:r>
                        <a:rPr lang="es-ES" sz="1400" dirty="0">
                          <a:latin typeface="Calibri"/>
                          <a:ea typeface="Times New Roman"/>
                          <a:cs typeface="Calibri"/>
                        </a:rPr>
                        <a:t>Generalmente los registros incluidos en estas colecciones corresponden a publicaciones, se sigue la política de la editorial.</a:t>
                      </a:r>
                      <a:endParaRPr lang="es-ES" sz="1400" dirty="0">
                        <a:latin typeface="Arial Narrow"/>
                        <a:ea typeface="Arial Narrow"/>
                        <a:cs typeface="Times New Roman"/>
                      </a:endParaRPr>
                    </a:p>
                    <a:p>
                      <a:pPr algn="just">
                        <a:spcAft>
                          <a:spcPts val="0"/>
                        </a:spcAft>
                      </a:pPr>
                      <a:r>
                        <a:rPr lang="es-ES" sz="1400" dirty="0">
                          <a:latin typeface="Calibri"/>
                          <a:ea typeface="Times New Roman"/>
                          <a:cs typeface="Calibri"/>
                        </a:rPr>
                        <a:t>La </a:t>
                      </a:r>
                      <a:r>
                        <a:rPr lang="es-ES" sz="1400" dirty="0" err="1" smtClean="0">
                          <a:latin typeface="Calibri"/>
                          <a:ea typeface="Times New Roman"/>
                          <a:cs typeface="Calibri"/>
                        </a:rPr>
                        <a:t>Universitat</a:t>
                      </a:r>
                      <a:r>
                        <a:rPr lang="es-ES" sz="1400" dirty="0" smtClean="0">
                          <a:latin typeface="Calibri"/>
                          <a:ea typeface="Times New Roman"/>
                          <a:cs typeface="Calibri"/>
                        </a:rPr>
                        <a:t> </a:t>
                      </a:r>
                      <a:r>
                        <a:rPr lang="es-ES" sz="1400" dirty="0">
                          <a:latin typeface="Calibri"/>
                          <a:ea typeface="Times New Roman"/>
                          <a:cs typeface="Calibri"/>
                        </a:rPr>
                        <a:t>recomienda a los autores UPV que firmen con las editoriales acuerdos “sin exclusividad” reservando parte de sus derechos de explotación.</a:t>
                      </a:r>
                      <a:endParaRPr lang="es-ES" sz="1400" dirty="0">
                        <a:latin typeface="Arial Narrow"/>
                        <a:ea typeface="Arial Narrow"/>
                        <a:cs typeface="Times New Roman"/>
                      </a:endParaRPr>
                    </a:p>
                  </a:txBody>
                  <a:tcPr marL="65633" marR="65633" marT="0"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r>
              <a:tr h="466157">
                <a:tc>
                  <a:txBody>
                    <a:bodyPr/>
                    <a:lstStyle/>
                    <a:p>
                      <a:pPr>
                        <a:spcAft>
                          <a:spcPts val="0"/>
                        </a:spcAft>
                      </a:pPr>
                      <a:r>
                        <a:rPr lang="es-ES" sz="1400">
                          <a:latin typeface="Calibri"/>
                          <a:ea typeface="Times New Roman"/>
                          <a:cs typeface="Calibri"/>
                        </a:rPr>
                        <a:t>Ámbito institucional</a:t>
                      </a:r>
                      <a:endParaRPr lang="es-ES" sz="1400">
                        <a:latin typeface="Arial Narrow"/>
                        <a:ea typeface="Arial Narrow"/>
                        <a:cs typeface="Times New Roman"/>
                      </a:endParaRPr>
                    </a:p>
                  </a:txBody>
                  <a:tcPr marL="65633" marR="65633" marT="0"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c>
                  <a:txBody>
                    <a:bodyPr/>
                    <a:lstStyle/>
                    <a:p>
                      <a:pPr algn="just">
                        <a:spcAft>
                          <a:spcPts val="0"/>
                        </a:spcAft>
                      </a:pPr>
                      <a:r>
                        <a:rPr lang="es-ES" sz="1400" b="1" dirty="0">
                          <a:latin typeface="Calibri"/>
                          <a:ea typeface="Times New Roman"/>
                          <a:cs typeface="Calibri"/>
                        </a:rPr>
                        <a:t>Por defecto mandato.</a:t>
                      </a:r>
                      <a:endParaRPr lang="es-ES" sz="1400" b="1" dirty="0">
                        <a:latin typeface="Arial Narrow"/>
                        <a:ea typeface="Arial Narrow"/>
                        <a:cs typeface="Times New Roman"/>
                      </a:endParaRPr>
                    </a:p>
                    <a:p>
                      <a:pPr algn="just">
                        <a:spcAft>
                          <a:spcPts val="0"/>
                        </a:spcAft>
                      </a:pPr>
                      <a:r>
                        <a:rPr lang="es-ES" sz="1400" dirty="0">
                          <a:latin typeface="Calibri"/>
                          <a:ea typeface="Times New Roman"/>
                          <a:cs typeface="Calibri"/>
                        </a:rPr>
                        <a:t>Puede haber situaciones especiales</a:t>
                      </a:r>
                      <a:endParaRPr lang="es-ES" sz="1400" dirty="0">
                        <a:latin typeface="Arial Narrow"/>
                        <a:ea typeface="Arial Narrow"/>
                        <a:cs typeface="Times New Roman"/>
                      </a:endParaRPr>
                    </a:p>
                  </a:txBody>
                  <a:tcPr marL="65633" marR="65633" marT="0"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r>
              <a:tr h="466157">
                <a:tc>
                  <a:txBody>
                    <a:bodyPr/>
                    <a:lstStyle/>
                    <a:p>
                      <a:pPr>
                        <a:spcAft>
                          <a:spcPts val="0"/>
                        </a:spcAft>
                      </a:pPr>
                      <a:r>
                        <a:rPr lang="es-ES" sz="1400">
                          <a:latin typeface="Calibri"/>
                          <a:ea typeface="Times New Roman"/>
                          <a:cs typeface="Calibri"/>
                        </a:rPr>
                        <a:t>Ámbito patrimonial</a:t>
                      </a:r>
                      <a:endParaRPr lang="es-ES" sz="1400">
                        <a:latin typeface="Arial Narrow"/>
                        <a:ea typeface="Arial Narrow"/>
                        <a:cs typeface="Times New Roman"/>
                      </a:endParaRPr>
                    </a:p>
                  </a:txBody>
                  <a:tcPr marL="65633" marR="65633" marT="0"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c>
                  <a:txBody>
                    <a:bodyPr/>
                    <a:lstStyle/>
                    <a:p>
                      <a:pPr algn="just">
                        <a:spcAft>
                          <a:spcPts val="0"/>
                        </a:spcAft>
                      </a:pPr>
                      <a:r>
                        <a:rPr lang="es-ES" sz="1400" b="1" dirty="0">
                          <a:latin typeface="Calibri"/>
                          <a:ea typeface="Times New Roman"/>
                          <a:cs typeface="Calibri"/>
                        </a:rPr>
                        <a:t>Por defecto mandato.</a:t>
                      </a:r>
                      <a:endParaRPr lang="es-ES" sz="1400" b="1" dirty="0">
                        <a:latin typeface="Arial Narrow"/>
                        <a:ea typeface="Arial Narrow"/>
                        <a:cs typeface="Times New Roman"/>
                      </a:endParaRPr>
                    </a:p>
                    <a:p>
                      <a:pPr algn="just">
                        <a:spcAft>
                          <a:spcPts val="0"/>
                        </a:spcAft>
                      </a:pPr>
                      <a:r>
                        <a:rPr lang="es-ES" sz="1400" dirty="0">
                          <a:latin typeface="Calibri"/>
                          <a:ea typeface="Times New Roman"/>
                          <a:cs typeface="Calibri"/>
                        </a:rPr>
                        <a:t>Puede haber situaciones especiales</a:t>
                      </a:r>
                      <a:endParaRPr lang="es-ES" sz="1400" dirty="0">
                        <a:latin typeface="Arial Narrow"/>
                        <a:ea typeface="Arial Narrow"/>
                        <a:cs typeface="Times New Roman"/>
                      </a:endParaRPr>
                    </a:p>
                  </a:txBody>
                  <a:tcPr marL="65633" marR="65633" marT="0"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r>
            </a:tbl>
          </a:graphicData>
        </a:graphic>
      </p:graphicFrame>
      <p:sp>
        <p:nvSpPr>
          <p:cNvPr id="44063" name="1 CuadroTexto"/>
          <p:cNvSpPr txBox="1">
            <a:spLocks noChangeArrowheads="1"/>
          </p:cNvSpPr>
          <p:nvPr/>
        </p:nvSpPr>
        <p:spPr bwMode="auto">
          <a:xfrm>
            <a:off x="1476376" y="1"/>
            <a:ext cx="5609647" cy="579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4" rIns="91429" bIns="45714">
            <a:spAutoFit/>
          </a:bodyPr>
          <a:lstStyle>
            <a:lvl1pPr marL="342900" indent="-342900" eaLnBrk="0" hangingPunct="0">
              <a:spcBef>
                <a:spcPct val="20000"/>
              </a:spcBef>
              <a:buChar char="•"/>
              <a:defRPr sz="3200">
                <a:solidFill>
                  <a:schemeClr val="tx1"/>
                </a:solidFill>
                <a:latin typeface="Arial" pitchFamily="34" charset="0"/>
              </a:defRPr>
            </a:lvl1pPr>
            <a:lvl2pPr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5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marL="0" lvl="1" eaLnBrk="1" hangingPunct="1">
              <a:spcBef>
                <a:spcPct val="0"/>
              </a:spcBef>
              <a:buNone/>
              <a:defRPr/>
            </a:pPr>
            <a:r>
              <a:rPr lang="es-ES" altLang="es-ES" sz="3200" b="1" dirty="0">
                <a:solidFill>
                  <a:srgbClr val="FFFFFF"/>
                </a:solidFill>
                <a:latin typeface="+mj-lt"/>
              </a:rPr>
              <a:t>Política de </a:t>
            </a:r>
            <a:r>
              <a:rPr lang="es-ES" altLang="es-ES" sz="3200" b="1" dirty="0" err="1">
                <a:solidFill>
                  <a:srgbClr val="FFFFFF"/>
                </a:solidFill>
                <a:latin typeface="+mj-lt"/>
              </a:rPr>
              <a:t>RiuNet</a:t>
            </a:r>
            <a:endParaRPr lang="es-ES" altLang="es-ES" sz="3200" b="1" dirty="0">
              <a:solidFill>
                <a:srgbClr val="FFFFFF"/>
              </a:solidFill>
              <a:latin typeface="+mj-lt"/>
            </a:endParaRPr>
          </a:p>
        </p:txBody>
      </p:sp>
    </p:spTree>
    <p:extLst>
      <p:ext uri="{BB962C8B-B14F-4D97-AF65-F5344CB8AC3E}">
        <p14:creationId xmlns:p14="http://schemas.microsoft.com/office/powerpoint/2010/main" val="123091822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p:nvPr/>
        </p:nvSpPr>
        <p:spPr>
          <a:xfrm>
            <a:off x="1238985" y="59823"/>
            <a:ext cx="1892855" cy="488857"/>
          </a:xfrm>
          <a:prstGeom prst="rect">
            <a:avLst/>
          </a:prstGeom>
          <a:noFill/>
        </p:spPr>
        <p:txBody>
          <a:bodyPr wrap="square" lIns="0" tIns="0" rIns="0" bIns="0">
            <a:spAutoFit/>
          </a:bodyPr>
          <a:lstStyle/>
          <a:p>
            <a:pPr marL="0" lvl="1">
              <a:defRPr/>
            </a:pPr>
            <a:r>
              <a:rPr lang="es-ES" sz="3200" b="1" dirty="0" smtClean="0">
                <a:latin typeface="+mj-lt"/>
              </a:rPr>
              <a:t>en </a:t>
            </a:r>
            <a:r>
              <a:rPr lang="es-ES" sz="3200" b="1" dirty="0">
                <a:latin typeface="+mj-lt"/>
              </a:rPr>
              <a:t>España</a:t>
            </a:r>
          </a:p>
        </p:txBody>
      </p:sp>
      <p:sp>
        <p:nvSpPr>
          <p:cNvPr id="10" name="3 Marcador de contenido"/>
          <p:cNvSpPr txBox="1">
            <a:spLocks/>
          </p:cNvSpPr>
          <p:nvPr/>
        </p:nvSpPr>
        <p:spPr>
          <a:xfrm>
            <a:off x="287194" y="672353"/>
            <a:ext cx="8713932" cy="1143000"/>
          </a:xfrm>
          <a:prstGeom prst="roundRect">
            <a:avLst/>
          </a:prstGeom>
          <a:noFill/>
          <a:ln w="28575" cap="flat" cmpd="sng" algn="ctr">
            <a:solidFill>
              <a:srgbClr val="FF6600"/>
            </a:solidFill>
            <a:prstDash val="solid"/>
          </a:ln>
          <a:extLst/>
        </p:spPr>
        <p:style>
          <a:lnRef idx="2">
            <a:schemeClr val="accent1">
              <a:shade val="50000"/>
            </a:schemeClr>
          </a:lnRef>
          <a:fillRef idx="1">
            <a:schemeClr val="accent1"/>
          </a:fillRef>
          <a:effectRef idx="0">
            <a:schemeClr val="accent1"/>
          </a:effectRef>
          <a:fontRef idx="minor">
            <a:schemeClr val="lt1"/>
          </a:fontRef>
        </p:style>
        <p:txBody>
          <a:bodyPr lIns="91429" tIns="45714" rIns="91429" bIns="45714" anchor="ctr"/>
          <a:lstStyle>
            <a:lvl1pPr marL="514350" indent="-514350" algn="l" defTabSz="914400" rtl="0" eaLnBrk="1" latinLnBrk="0" hangingPunct="1">
              <a:spcBef>
                <a:spcPct val="20000"/>
              </a:spcBef>
              <a:buFont typeface="+mj-lt"/>
              <a:buAutoNum type="arabicPeriod"/>
              <a:defRPr sz="3200" kern="1200">
                <a:solidFill>
                  <a:schemeClr val="lt1"/>
                </a:solidFill>
                <a:latin typeface="+mn-lt"/>
                <a:ea typeface="+mn-ea"/>
                <a:cs typeface="+mn-cs"/>
              </a:defRPr>
            </a:lvl1pPr>
            <a:lvl2pPr marL="971550" indent="-514350" algn="l" defTabSz="914400" rtl="0" eaLnBrk="1" latinLnBrk="0" hangingPunct="1">
              <a:spcBef>
                <a:spcPct val="20000"/>
              </a:spcBef>
              <a:buFont typeface="+mj-lt"/>
              <a:buAutoNum type="alphaLcPeriod"/>
              <a:defRPr sz="2800" kern="1200">
                <a:solidFill>
                  <a:schemeClr val="lt1"/>
                </a:solidFill>
                <a:latin typeface="+mn-lt"/>
                <a:ea typeface="+mn-ea"/>
                <a:cs typeface="+mn-cs"/>
              </a:defRPr>
            </a:lvl2pPr>
            <a:lvl3pPr marL="1371600" indent="-457200" algn="l" defTabSz="914400" rtl="0" eaLnBrk="1" latinLnBrk="0" hangingPunct="1">
              <a:spcBef>
                <a:spcPct val="20000"/>
              </a:spcBef>
              <a:buFont typeface="+mj-lt"/>
              <a:buAutoNum type="romanLcPeriod"/>
              <a:defRPr sz="2400" kern="1200">
                <a:solidFill>
                  <a:schemeClr val="lt1"/>
                </a:solidFill>
                <a:latin typeface="+mn-lt"/>
                <a:ea typeface="+mn-ea"/>
                <a:cs typeface="+mn-cs"/>
              </a:defRPr>
            </a:lvl3pPr>
            <a:lvl4pPr marL="1828800" indent="-457200" algn="l" defTabSz="914400" rtl="0" eaLnBrk="1" latinLnBrk="0" hangingPunct="1">
              <a:spcBef>
                <a:spcPct val="20000"/>
              </a:spcBef>
              <a:buFont typeface="+mj-lt"/>
              <a:buAutoNum type="alphaLcPeriod"/>
              <a:defRPr sz="2000" kern="1200">
                <a:solidFill>
                  <a:schemeClr val="lt1"/>
                </a:solidFill>
                <a:latin typeface="+mn-lt"/>
                <a:ea typeface="+mn-ea"/>
                <a:cs typeface="+mn-cs"/>
              </a:defRPr>
            </a:lvl4pPr>
            <a:lvl5pPr marL="2286000" indent="-457200" algn="l" defTabSz="914400" rtl="0" eaLnBrk="1" latinLnBrk="0" hangingPunct="1">
              <a:spcBef>
                <a:spcPct val="20000"/>
              </a:spcBef>
              <a:buFont typeface="+mj-lt"/>
              <a:buAutoNum type="alphaLcPeriod"/>
              <a:defRPr sz="2000" kern="1200">
                <a:solidFill>
                  <a:schemeClr val="lt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9pPr>
          </a:lstStyle>
          <a:p>
            <a:pPr marL="0" indent="0">
              <a:buNone/>
              <a:defRPr/>
            </a:pPr>
            <a:r>
              <a:rPr lang="es-ES" sz="2200" b="1" dirty="0">
                <a:hlinkClick r:id="rId3"/>
              </a:rPr>
              <a:t>Real Decreto 99/2011, </a:t>
            </a:r>
            <a:r>
              <a:rPr lang="es-ES" sz="2200" b="1" dirty="0">
                <a:solidFill>
                  <a:schemeClr val="tx1"/>
                </a:solidFill>
                <a:hlinkClick r:id="rId3"/>
              </a:rPr>
              <a:t>de 28 de enero, por el que se regulan las enseñanzas oficiales de doctorado</a:t>
            </a:r>
            <a:r>
              <a:rPr lang="es-ES" sz="2200" b="1" dirty="0">
                <a:solidFill>
                  <a:schemeClr val="tx1"/>
                </a:solidFill>
              </a:rPr>
              <a:t>. </a:t>
            </a:r>
            <a:r>
              <a:rPr lang="es-ES" sz="1800" dirty="0">
                <a:solidFill>
                  <a:schemeClr val="tx1"/>
                </a:solidFill>
              </a:rPr>
              <a:t>Artículo 14.5. Archivo de las </a:t>
            </a:r>
            <a:r>
              <a:rPr lang="es-ES" sz="1800" b="1" dirty="0">
                <a:solidFill>
                  <a:schemeClr val="tx1"/>
                </a:solidFill>
              </a:rPr>
              <a:t>tesis</a:t>
            </a:r>
            <a:r>
              <a:rPr lang="es-ES" sz="1800" dirty="0">
                <a:solidFill>
                  <a:schemeClr val="tx1"/>
                </a:solidFill>
              </a:rPr>
              <a:t> en formato electrónico en un </a:t>
            </a:r>
            <a:r>
              <a:rPr lang="es-ES" sz="1800" b="1" dirty="0" smtClean="0">
                <a:solidFill>
                  <a:schemeClr val="tx1"/>
                </a:solidFill>
              </a:rPr>
              <a:t>repositorio. </a:t>
            </a:r>
            <a:r>
              <a:rPr lang="es-ES" sz="1800" b="1" dirty="0" smtClean="0">
                <a:solidFill>
                  <a:srgbClr val="C00000"/>
                </a:solidFill>
                <a:hlinkClick r:id="rId4"/>
              </a:rPr>
              <a:t>Y las tesis por compendio?</a:t>
            </a:r>
            <a:endParaRPr lang="es-ES" sz="1800" b="1" dirty="0">
              <a:solidFill>
                <a:srgbClr val="C00000"/>
              </a:solidFill>
            </a:endParaRPr>
          </a:p>
        </p:txBody>
      </p:sp>
      <p:sp>
        <p:nvSpPr>
          <p:cNvPr id="11" name="3 Marcador de contenido"/>
          <p:cNvSpPr txBox="1">
            <a:spLocks/>
          </p:cNvSpPr>
          <p:nvPr/>
        </p:nvSpPr>
        <p:spPr>
          <a:xfrm>
            <a:off x="277091" y="1949824"/>
            <a:ext cx="8713932" cy="4639235"/>
          </a:xfrm>
          <a:prstGeom prst="roundRect">
            <a:avLst/>
          </a:prstGeom>
          <a:noFill/>
          <a:ln w="28575" cap="flat" cmpd="sng" algn="ctr">
            <a:solidFill>
              <a:srgbClr val="FF6600"/>
            </a:solidFill>
            <a:prstDash val="solid"/>
          </a:ln>
          <a:extLst/>
        </p:spPr>
        <p:style>
          <a:lnRef idx="2">
            <a:schemeClr val="accent1">
              <a:shade val="50000"/>
            </a:schemeClr>
          </a:lnRef>
          <a:fillRef idx="1">
            <a:schemeClr val="accent1"/>
          </a:fillRef>
          <a:effectRef idx="0">
            <a:schemeClr val="accent1"/>
          </a:effectRef>
          <a:fontRef idx="minor">
            <a:schemeClr val="lt1"/>
          </a:fontRef>
        </p:style>
        <p:txBody>
          <a:bodyPr lIns="91429" tIns="45714" rIns="91429" bIns="45714" anchor="ctr"/>
          <a:lstStyle>
            <a:lvl1pPr marL="514350" indent="-514350" algn="l" defTabSz="914400" rtl="0" eaLnBrk="1" latinLnBrk="0" hangingPunct="1">
              <a:spcBef>
                <a:spcPct val="20000"/>
              </a:spcBef>
              <a:buFont typeface="+mj-lt"/>
              <a:buAutoNum type="arabicPeriod"/>
              <a:defRPr sz="3200" kern="1200">
                <a:solidFill>
                  <a:schemeClr val="lt1"/>
                </a:solidFill>
                <a:latin typeface="+mn-lt"/>
                <a:ea typeface="+mn-ea"/>
                <a:cs typeface="+mn-cs"/>
              </a:defRPr>
            </a:lvl1pPr>
            <a:lvl2pPr marL="971550" indent="-514350" algn="l" defTabSz="914400" rtl="0" eaLnBrk="1" latinLnBrk="0" hangingPunct="1">
              <a:spcBef>
                <a:spcPct val="20000"/>
              </a:spcBef>
              <a:buFont typeface="+mj-lt"/>
              <a:buAutoNum type="alphaLcPeriod"/>
              <a:defRPr sz="2800" kern="1200">
                <a:solidFill>
                  <a:schemeClr val="lt1"/>
                </a:solidFill>
                <a:latin typeface="+mn-lt"/>
                <a:ea typeface="+mn-ea"/>
                <a:cs typeface="+mn-cs"/>
              </a:defRPr>
            </a:lvl2pPr>
            <a:lvl3pPr marL="1371600" indent="-457200" algn="l" defTabSz="914400" rtl="0" eaLnBrk="1" latinLnBrk="0" hangingPunct="1">
              <a:spcBef>
                <a:spcPct val="20000"/>
              </a:spcBef>
              <a:buFont typeface="+mj-lt"/>
              <a:buAutoNum type="romanLcPeriod"/>
              <a:defRPr sz="2400" kern="1200">
                <a:solidFill>
                  <a:schemeClr val="lt1"/>
                </a:solidFill>
                <a:latin typeface="+mn-lt"/>
                <a:ea typeface="+mn-ea"/>
                <a:cs typeface="+mn-cs"/>
              </a:defRPr>
            </a:lvl3pPr>
            <a:lvl4pPr marL="1828800" indent="-457200" algn="l" defTabSz="914400" rtl="0" eaLnBrk="1" latinLnBrk="0" hangingPunct="1">
              <a:spcBef>
                <a:spcPct val="20000"/>
              </a:spcBef>
              <a:buFont typeface="+mj-lt"/>
              <a:buAutoNum type="alphaLcPeriod"/>
              <a:defRPr sz="2000" kern="1200">
                <a:solidFill>
                  <a:schemeClr val="lt1"/>
                </a:solidFill>
                <a:latin typeface="+mn-lt"/>
                <a:ea typeface="+mn-ea"/>
                <a:cs typeface="+mn-cs"/>
              </a:defRPr>
            </a:lvl4pPr>
            <a:lvl5pPr marL="2286000" indent="-457200" algn="l" defTabSz="914400" rtl="0" eaLnBrk="1" latinLnBrk="0" hangingPunct="1">
              <a:spcBef>
                <a:spcPct val="20000"/>
              </a:spcBef>
              <a:buFont typeface="+mj-lt"/>
              <a:buAutoNum type="alphaLcPeriod"/>
              <a:defRPr sz="2000" kern="1200">
                <a:solidFill>
                  <a:schemeClr val="lt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9pPr>
          </a:lstStyle>
          <a:p>
            <a:pPr marL="11397">
              <a:spcBef>
                <a:spcPts val="0"/>
              </a:spcBef>
              <a:buNone/>
              <a:defRPr/>
            </a:pPr>
            <a:r>
              <a:rPr lang="es-ES" sz="2200" b="1" spc="-49" dirty="0">
                <a:solidFill>
                  <a:schemeClr val="tx1"/>
                </a:solidFill>
                <a:cs typeface="Arial"/>
              </a:rPr>
              <a:t>Le</a:t>
            </a:r>
            <a:r>
              <a:rPr lang="es-ES" sz="2200" b="1" spc="-22" dirty="0">
                <a:solidFill>
                  <a:schemeClr val="tx1"/>
                </a:solidFill>
                <a:cs typeface="Arial"/>
              </a:rPr>
              <a:t>y</a:t>
            </a:r>
            <a:r>
              <a:rPr lang="es-ES" sz="2200" b="1" spc="-31" dirty="0">
                <a:solidFill>
                  <a:schemeClr val="tx1"/>
                </a:solidFill>
                <a:cs typeface="Arial"/>
              </a:rPr>
              <a:t> </a:t>
            </a:r>
            <a:r>
              <a:rPr lang="es-ES" sz="2200" b="1" spc="-49" dirty="0">
                <a:solidFill>
                  <a:schemeClr val="tx1"/>
                </a:solidFill>
                <a:cs typeface="Arial"/>
              </a:rPr>
              <a:t>d</a:t>
            </a:r>
            <a:r>
              <a:rPr lang="es-ES" sz="2200" b="1" spc="-22" dirty="0">
                <a:solidFill>
                  <a:schemeClr val="tx1"/>
                </a:solidFill>
                <a:cs typeface="Arial"/>
              </a:rPr>
              <a:t>e</a:t>
            </a:r>
            <a:r>
              <a:rPr lang="es-ES" sz="2200" b="1" spc="-31" dirty="0">
                <a:solidFill>
                  <a:schemeClr val="tx1"/>
                </a:solidFill>
                <a:cs typeface="Arial"/>
              </a:rPr>
              <a:t> </a:t>
            </a:r>
            <a:r>
              <a:rPr lang="es-ES" sz="2200" b="1" spc="-27" dirty="0">
                <a:solidFill>
                  <a:schemeClr val="tx1"/>
                </a:solidFill>
                <a:cs typeface="Arial"/>
              </a:rPr>
              <a:t>l</a:t>
            </a:r>
            <a:r>
              <a:rPr lang="es-ES" sz="2200" b="1" spc="-22" dirty="0">
                <a:solidFill>
                  <a:schemeClr val="tx1"/>
                </a:solidFill>
                <a:cs typeface="Arial"/>
              </a:rPr>
              <a:t>a</a:t>
            </a:r>
            <a:r>
              <a:rPr lang="es-ES" sz="2200" b="1" spc="-45" dirty="0">
                <a:solidFill>
                  <a:schemeClr val="tx1"/>
                </a:solidFill>
                <a:cs typeface="Arial"/>
              </a:rPr>
              <a:t> </a:t>
            </a:r>
            <a:r>
              <a:rPr lang="es-ES" sz="2200" b="1" spc="-40" dirty="0">
                <a:solidFill>
                  <a:schemeClr val="tx1"/>
                </a:solidFill>
                <a:cs typeface="Arial"/>
              </a:rPr>
              <a:t>Ci</a:t>
            </a:r>
            <a:r>
              <a:rPr lang="es-ES" sz="2200" b="1" spc="-49" dirty="0">
                <a:solidFill>
                  <a:schemeClr val="tx1"/>
                </a:solidFill>
                <a:cs typeface="Arial"/>
              </a:rPr>
              <a:t>enc</a:t>
            </a:r>
            <a:r>
              <a:rPr lang="es-ES" sz="2200" b="1" spc="-27" dirty="0">
                <a:solidFill>
                  <a:schemeClr val="tx1"/>
                </a:solidFill>
                <a:cs typeface="Arial"/>
              </a:rPr>
              <a:t>i</a:t>
            </a:r>
            <a:r>
              <a:rPr lang="es-ES" sz="2200" b="1" spc="-22" dirty="0">
                <a:solidFill>
                  <a:schemeClr val="tx1"/>
                </a:solidFill>
                <a:cs typeface="Arial"/>
              </a:rPr>
              <a:t>a</a:t>
            </a:r>
            <a:r>
              <a:rPr lang="es-ES" sz="1600" spc="-22" dirty="0">
                <a:solidFill>
                  <a:schemeClr val="tx1"/>
                </a:solidFill>
                <a:cs typeface="Arial"/>
              </a:rPr>
              <a:t>: e</a:t>
            </a:r>
            <a:r>
              <a:rPr lang="es-ES" altLang="es-ES" sz="1600" dirty="0">
                <a:solidFill>
                  <a:schemeClr val="tx1"/>
                </a:solidFill>
                <a:cs typeface="Arial" pitchFamily="34" charset="0"/>
              </a:rPr>
              <a:t>n vigor desde 3 diciembre 2011 Artículo </a:t>
            </a:r>
            <a:r>
              <a:rPr lang="es-ES" altLang="es-ES" sz="1600" b="1" u="sng" dirty="0">
                <a:solidFill>
                  <a:schemeClr val="tx1"/>
                </a:solidFill>
                <a:cs typeface="Arial" pitchFamily="34" charset="0"/>
                <a:hlinkClick r:id="rId5"/>
              </a:rPr>
              <a:t>37. Difusión en acceso abierto.</a:t>
            </a:r>
            <a:endParaRPr lang="es-ES" altLang="es-ES" sz="1600" dirty="0">
              <a:solidFill>
                <a:schemeClr val="tx1"/>
              </a:solidFill>
              <a:cs typeface="Arial" pitchFamily="34" charset="0"/>
            </a:endParaRPr>
          </a:p>
          <a:p>
            <a:pPr marL="11397">
              <a:spcBef>
                <a:spcPts val="538"/>
              </a:spcBef>
              <a:buClr>
                <a:srgbClr val="CC9A00"/>
              </a:buClr>
              <a:buSzPct val="65000"/>
              <a:buNone/>
              <a:defRPr/>
            </a:pPr>
            <a:r>
              <a:rPr lang="es-ES" altLang="es-ES" sz="1600" dirty="0">
                <a:solidFill>
                  <a:schemeClr val="tx1"/>
                </a:solidFill>
                <a:cs typeface="Arial" pitchFamily="34" charset="0"/>
              </a:rPr>
              <a:t>1. Los agentes públicos del Sistema Español de Ciencia, Tecnología e Innovación impulsarán el desarrollo de repositorios, propios o compartidos, de acceso abierto a las publicaciones de su personal de investigación, y establecerán sistemas que permitan conectarlos con iniciativas similares de ámbito nacional e internacional.</a:t>
            </a:r>
          </a:p>
          <a:p>
            <a:pPr marL="11397">
              <a:spcBef>
                <a:spcPts val="538"/>
              </a:spcBef>
              <a:buClr>
                <a:srgbClr val="CC9A00"/>
              </a:buClr>
              <a:buSzPct val="65000"/>
              <a:buNone/>
              <a:defRPr/>
            </a:pPr>
            <a:r>
              <a:rPr lang="es-ES" altLang="es-ES" sz="1600" dirty="0">
                <a:solidFill>
                  <a:schemeClr val="tx1"/>
                </a:solidFill>
                <a:cs typeface="Arial" pitchFamily="34" charset="0"/>
              </a:rPr>
              <a:t>2. El personal de investigación cuya actividad investigadora esté financiada mayoritariamente con fondos de los Presupuestos Generales del Estado </a:t>
            </a:r>
            <a:r>
              <a:rPr lang="es-ES" altLang="es-ES" sz="1600" b="1" dirty="0">
                <a:solidFill>
                  <a:srgbClr val="FF6600"/>
                </a:solidFill>
              </a:rPr>
              <a:t>hará pública una versión digital de la versión final de los contenidos que le hayan sido aceptados para publicación en publicaciones de investigación seriadas o periódicas, tan pronto como resulte posible, pero no más tarde de doce meses después de la fecha oficial de publicación. (…)</a:t>
            </a:r>
          </a:p>
          <a:p>
            <a:pPr marL="11397">
              <a:spcBef>
                <a:spcPts val="538"/>
              </a:spcBef>
              <a:buClr>
                <a:srgbClr val="CC9A00"/>
              </a:buClr>
              <a:buSzPct val="65000"/>
              <a:buNone/>
              <a:defRPr/>
            </a:pPr>
            <a:r>
              <a:rPr lang="es-ES" altLang="es-ES" sz="1600" dirty="0">
                <a:solidFill>
                  <a:schemeClr val="tx1"/>
                </a:solidFill>
                <a:cs typeface="Arial" pitchFamily="34" charset="0"/>
              </a:rPr>
              <a:t>6. Lo anterior se entiende sin perjuicio de los </a:t>
            </a:r>
            <a:r>
              <a:rPr lang="es-ES" altLang="es-ES" sz="1600" b="1" dirty="0">
                <a:solidFill>
                  <a:schemeClr val="tx1"/>
                </a:solidFill>
                <a:cs typeface="Arial" pitchFamily="34" charset="0"/>
              </a:rPr>
              <a:t>acuerdos </a:t>
            </a:r>
            <a:r>
              <a:rPr lang="es-ES" altLang="es-ES" sz="1600" dirty="0">
                <a:solidFill>
                  <a:schemeClr val="tx1"/>
                </a:solidFill>
                <a:cs typeface="Arial" pitchFamily="34" charset="0"/>
              </a:rPr>
              <a:t>en virtud de los cuales se hayan podido atribuir o transferir a terceros los derechos sobre las publicaciones, y no será de aplicación cuando los derechos sobre los resultados de la actividad de investigación, desarrollo e innovación sean </a:t>
            </a:r>
            <a:r>
              <a:rPr lang="es-ES" altLang="es-ES" sz="1600" b="1" dirty="0">
                <a:solidFill>
                  <a:schemeClr val="tx1"/>
                </a:solidFill>
                <a:cs typeface="Arial" pitchFamily="34" charset="0"/>
              </a:rPr>
              <a:t>susceptibles de protección</a:t>
            </a:r>
            <a:r>
              <a:rPr lang="es-ES" altLang="es-ES" sz="1600" dirty="0">
                <a:solidFill>
                  <a:schemeClr val="tx1"/>
                </a:solidFill>
                <a:cs typeface="Arial" pitchFamily="34" charset="0"/>
              </a:rPr>
              <a:t>.</a:t>
            </a:r>
          </a:p>
        </p:txBody>
      </p:sp>
    </p:spTree>
    <p:extLst>
      <p:ext uri="{BB962C8B-B14F-4D97-AF65-F5344CB8AC3E}">
        <p14:creationId xmlns:p14="http://schemas.microsoft.com/office/powerpoint/2010/main" val="3646774350"/>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object 2"/>
          <p:cNvSpPr txBox="1">
            <a:spLocks noChangeArrowheads="1"/>
          </p:cNvSpPr>
          <p:nvPr/>
        </p:nvSpPr>
        <p:spPr bwMode="auto">
          <a:xfrm>
            <a:off x="692727" y="1235449"/>
            <a:ext cx="8104909" cy="4585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spcBef>
                <a:spcPts val="606"/>
              </a:spcBef>
              <a:buNone/>
            </a:pPr>
            <a:r>
              <a:rPr lang="es-ES" altLang="es-ES" dirty="0">
                <a:cs typeface="Arial" pitchFamily="34" charset="0"/>
              </a:rPr>
              <a:t>La Secretaría de Estado de </a:t>
            </a:r>
            <a:r>
              <a:rPr lang="es-ES" altLang="es-ES" dirty="0" err="1">
                <a:cs typeface="Arial" pitchFamily="34" charset="0"/>
              </a:rPr>
              <a:t>I+D+i</a:t>
            </a:r>
            <a:r>
              <a:rPr lang="es-ES" altLang="es-ES" dirty="0">
                <a:cs typeface="Arial" pitchFamily="34" charset="0"/>
              </a:rPr>
              <a:t> publicó (</a:t>
            </a:r>
            <a:r>
              <a:rPr lang="es-ES" altLang="es-ES" b="1" u="sng" dirty="0">
                <a:solidFill>
                  <a:srgbClr val="009999"/>
                </a:solidFill>
                <a:cs typeface="Arial" pitchFamily="34" charset="0"/>
              </a:rPr>
              <a:t>BOE Núm. 266</a:t>
            </a:r>
            <a:r>
              <a:rPr lang="es-ES" altLang="es-ES" dirty="0">
                <a:cs typeface="Arial" pitchFamily="34" charset="0"/>
              </a:rPr>
              <a:t>) en el marco </a:t>
            </a:r>
            <a:r>
              <a:rPr lang="es-ES" altLang="es-ES" dirty="0" smtClean="0">
                <a:cs typeface="Arial" pitchFamily="34" charset="0"/>
              </a:rPr>
              <a:t>de </a:t>
            </a:r>
            <a:r>
              <a:rPr lang="es-ES" altLang="es-ES" dirty="0">
                <a:cs typeface="Arial" pitchFamily="34" charset="0"/>
              </a:rPr>
              <a:t>las convocatorias de ayudas de investigación. </a:t>
            </a:r>
            <a:endParaRPr lang="es-ES" altLang="es-ES" dirty="0" smtClean="0">
              <a:cs typeface="Arial" pitchFamily="34" charset="0"/>
            </a:endParaRPr>
          </a:p>
          <a:p>
            <a:pPr>
              <a:spcBef>
                <a:spcPts val="606"/>
              </a:spcBef>
              <a:buNone/>
            </a:pPr>
            <a:endParaRPr lang="es-ES" altLang="es-ES" dirty="0">
              <a:cs typeface="Arial" pitchFamily="34" charset="0"/>
            </a:endParaRPr>
          </a:p>
          <a:p>
            <a:pPr>
              <a:spcBef>
                <a:spcPts val="606"/>
              </a:spcBef>
              <a:buNone/>
            </a:pPr>
            <a:r>
              <a:rPr lang="es-ES" altLang="es-ES" dirty="0" smtClean="0">
                <a:cs typeface="Arial" pitchFamily="34" charset="0"/>
              </a:rPr>
              <a:t>Recuerda el </a:t>
            </a:r>
            <a:r>
              <a:rPr lang="es-ES" altLang="es-ES" dirty="0">
                <a:cs typeface="Arial" pitchFamily="34" charset="0"/>
              </a:rPr>
              <a:t>cumplimiento del artículo 37 de la Ley de la Ciencia </a:t>
            </a:r>
            <a:r>
              <a:rPr lang="es-ES" altLang="es-ES" b="1" dirty="0">
                <a:solidFill>
                  <a:srgbClr val="C00000"/>
                </a:solidFill>
                <a:cs typeface="Arial" pitchFamily="34" charset="0"/>
              </a:rPr>
              <a:t>promoviendo que las publicaciones científicas resultantes de la financiación otorgada estén disponibles en acceso abierto</a:t>
            </a:r>
            <a:r>
              <a:rPr lang="es-ES" altLang="es-ES" dirty="0">
                <a:solidFill>
                  <a:srgbClr val="C00000"/>
                </a:solidFill>
                <a:cs typeface="Arial" pitchFamily="34" charset="0"/>
              </a:rPr>
              <a:t>.</a:t>
            </a:r>
          </a:p>
        </p:txBody>
      </p:sp>
      <p:sp>
        <p:nvSpPr>
          <p:cNvPr id="46083" name="object 4"/>
          <p:cNvSpPr>
            <a:spLocks noGrp="1"/>
          </p:cNvSpPr>
          <p:nvPr>
            <p:ph type="title"/>
          </p:nvPr>
        </p:nvSpPr>
        <p:spPr>
          <a:xfrm>
            <a:off x="1259632" y="138698"/>
            <a:ext cx="6048672" cy="553998"/>
          </a:xfrm>
        </p:spPr>
        <p:txBody>
          <a:bodyPr wrap="square" lIns="0" tIns="0" rIns="0" bIns="0">
            <a:spAutoFit/>
          </a:bodyPr>
          <a:lstStyle/>
          <a:p>
            <a:pPr lvl="1" algn="l">
              <a:defRPr/>
            </a:pPr>
            <a:r>
              <a:rPr lang="es-ES" altLang="es-ES" b="1" kern="1200" dirty="0">
                <a:solidFill>
                  <a:schemeClr val="tx1"/>
                </a:solidFill>
                <a:latin typeface="+mj-lt"/>
                <a:ea typeface="+mn-ea"/>
                <a:cs typeface="+mn-cs"/>
              </a:rPr>
              <a:t>Plan Estatal de Investigación Científica y Técnica y de Innovación 2013-2016</a:t>
            </a:r>
          </a:p>
        </p:txBody>
      </p:sp>
    </p:spTree>
    <p:extLst>
      <p:ext uri="{BB962C8B-B14F-4D97-AF65-F5344CB8AC3E}">
        <p14:creationId xmlns:p14="http://schemas.microsoft.com/office/powerpoint/2010/main" val="3694525746"/>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object 3"/>
          <p:cNvSpPr txBox="1">
            <a:spLocks noChangeArrowheads="1"/>
          </p:cNvSpPr>
          <p:nvPr/>
        </p:nvSpPr>
        <p:spPr bwMode="auto">
          <a:xfrm>
            <a:off x="529649" y="2070287"/>
            <a:ext cx="8050068" cy="42319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indent="-514350">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spcBef>
                <a:spcPts val="538"/>
              </a:spcBef>
              <a:spcAft>
                <a:spcPts val="538"/>
              </a:spcAft>
              <a:buNone/>
            </a:pPr>
            <a:r>
              <a:rPr lang="es-ES" altLang="es-ES" sz="2500" i="1" dirty="0">
                <a:cs typeface="Arial" pitchFamily="34" charset="0"/>
              </a:rPr>
              <a:t>3. De acuerdo con el artículo 37 de la Ley 14/2011, de 1 de junio, de la Ciencia, la Tecnología y la Innovación, </a:t>
            </a:r>
            <a:r>
              <a:rPr lang="es-ES" altLang="es-ES" sz="2500" i="1" dirty="0">
                <a:solidFill>
                  <a:srgbClr val="FF6600"/>
                </a:solidFill>
                <a:cs typeface="Arial" pitchFamily="34" charset="0"/>
              </a:rPr>
              <a:t>las publicaciones científicas resultantes, total o parcialmente, de la financiación otorgada al amparo de la presente convocatoria deberán estar disponibles en acceso abierto</a:t>
            </a:r>
            <a:r>
              <a:rPr lang="es-ES" altLang="es-ES" sz="2500" i="1" dirty="0">
                <a:solidFill>
                  <a:srgbClr val="FFC000"/>
                </a:solidFill>
                <a:cs typeface="Arial" pitchFamily="34" charset="0"/>
              </a:rPr>
              <a:t>. </a:t>
            </a:r>
            <a:r>
              <a:rPr lang="es-ES" altLang="es-ES" sz="2500" i="1" dirty="0">
                <a:cs typeface="Arial" pitchFamily="34" charset="0"/>
              </a:rPr>
              <a:t>Para ello</a:t>
            </a:r>
            <a:r>
              <a:rPr lang="es-ES" altLang="es-ES" sz="2500" i="1" dirty="0">
                <a:solidFill>
                  <a:srgbClr val="FF6600"/>
                </a:solidFill>
                <a:cs typeface="Arial" pitchFamily="34" charset="0"/>
              </a:rPr>
              <a:t>, </a:t>
            </a:r>
            <a:r>
              <a:rPr lang="es-ES" altLang="es-ES" sz="2500" b="1" dirty="0">
                <a:solidFill>
                  <a:srgbClr val="FF6600"/>
                </a:solidFill>
                <a:cs typeface="Arial" pitchFamily="34" charset="0"/>
              </a:rPr>
              <a:t>los autores podrán optar por publicar en revistas de acceso abierto, o bien por autoarchivar en repositorios institucionales o temáticos de acceso abierto</a:t>
            </a:r>
            <a:r>
              <a:rPr lang="es-ES" altLang="es-ES" sz="2500" b="1" dirty="0">
                <a:cs typeface="Arial" pitchFamily="34" charset="0"/>
              </a:rPr>
              <a:t>,</a:t>
            </a:r>
            <a:r>
              <a:rPr lang="es-ES" altLang="es-ES" sz="2500" i="1" dirty="0">
                <a:cs typeface="Arial" pitchFamily="34" charset="0"/>
              </a:rPr>
              <a:t> los trabajos científicos que hayan sido aceptados para su publicación en publicaciones seriadas o periódicas.</a:t>
            </a:r>
            <a:endParaRPr lang="es-ES" altLang="es-ES" sz="2500" dirty="0">
              <a:cs typeface="Arial" pitchFamily="34" charset="0"/>
            </a:endParaRPr>
          </a:p>
        </p:txBody>
      </p:sp>
      <p:sp>
        <p:nvSpPr>
          <p:cNvPr id="48131" name="object 5"/>
          <p:cNvSpPr txBox="1">
            <a:spLocks noChangeArrowheads="1"/>
          </p:cNvSpPr>
          <p:nvPr/>
        </p:nvSpPr>
        <p:spPr bwMode="auto">
          <a:xfrm>
            <a:off x="623454" y="859939"/>
            <a:ext cx="8174182" cy="984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indent="-514350">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s-ES" altLang="es-ES" dirty="0">
                <a:cs typeface="Arial" pitchFamily="34" charset="0"/>
              </a:rPr>
              <a:t>Artículo 6. Obligaciones y responsabilidades de los beneficiarios</a:t>
            </a:r>
          </a:p>
        </p:txBody>
      </p:sp>
      <p:sp>
        <p:nvSpPr>
          <p:cNvPr id="48132" name="4 Rectángulo"/>
          <p:cNvSpPr>
            <a:spLocks noChangeArrowheads="1"/>
          </p:cNvSpPr>
          <p:nvPr/>
        </p:nvSpPr>
        <p:spPr bwMode="auto">
          <a:xfrm>
            <a:off x="1331641" y="122596"/>
            <a:ext cx="6048672" cy="821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058" tIns="41029" rIns="82058" bIns="41029">
            <a:spAutoFit/>
          </a:bodyPr>
          <a:lstStyle>
            <a:lvl1pPr indent="-514350">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just">
              <a:spcBef>
                <a:spcPts val="538"/>
              </a:spcBef>
              <a:spcAft>
                <a:spcPts val="538"/>
              </a:spcAft>
              <a:buNone/>
            </a:pPr>
            <a:r>
              <a:rPr lang="es-ES" altLang="es-ES" sz="1600" u="sng">
                <a:solidFill>
                  <a:srgbClr val="FFFFFF"/>
                </a:solidFill>
                <a:cs typeface="Arial" pitchFamily="34" charset="0"/>
                <a:hlinkClick r:id="rId3"/>
              </a:rPr>
              <a:t>Programa Estatal de Fomento de la Investigación</a:t>
            </a:r>
            <a:r>
              <a:rPr lang="es-ES" altLang="es-ES" sz="1600">
                <a:solidFill>
                  <a:srgbClr val="FFFFFF"/>
                </a:solidFill>
                <a:cs typeface="Arial" pitchFamily="34" charset="0"/>
              </a:rPr>
              <a:t> </a:t>
            </a:r>
            <a:r>
              <a:rPr lang="es-ES" altLang="es-ES" sz="1600" u="sng">
                <a:solidFill>
                  <a:srgbClr val="FFFFFF"/>
                </a:solidFill>
                <a:cs typeface="Arial" pitchFamily="34" charset="0"/>
                <a:hlinkClick r:id="rId3"/>
              </a:rPr>
              <a:t>Científica y Técnica de Excelencia, Subprograma</a:t>
            </a:r>
            <a:r>
              <a:rPr lang="es-ES" altLang="es-ES" sz="1600">
                <a:solidFill>
                  <a:srgbClr val="FFFFFF"/>
                </a:solidFill>
                <a:cs typeface="Arial" pitchFamily="34" charset="0"/>
              </a:rPr>
              <a:t> </a:t>
            </a:r>
            <a:r>
              <a:rPr lang="es-ES" altLang="es-ES" sz="1600" u="sng">
                <a:solidFill>
                  <a:srgbClr val="FFFFFF"/>
                </a:solidFill>
                <a:cs typeface="Arial" pitchFamily="34" charset="0"/>
                <a:hlinkClick r:id="rId3"/>
              </a:rPr>
              <a:t>Estatal de Generación de Conocimiento</a:t>
            </a:r>
            <a:r>
              <a:rPr lang="es-ES" altLang="es-ES" sz="1600">
                <a:solidFill>
                  <a:srgbClr val="FFFFFF"/>
                </a:solidFill>
                <a:cs typeface="Arial" pitchFamily="34" charset="0"/>
              </a:rPr>
              <a:t>.</a:t>
            </a:r>
          </a:p>
        </p:txBody>
      </p:sp>
    </p:spTree>
    <p:extLst>
      <p:ext uri="{BB962C8B-B14F-4D97-AF65-F5344CB8AC3E}">
        <p14:creationId xmlns:p14="http://schemas.microsoft.com/office/powerpoint/2010/main" val="270849741"/>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object 3"/>
          <p:cNvSpPr txBox="1">
            <a:spLocks noChangeArrowheads="1"/>
          </p:cNvSpPr>
          <p:nvPr/>
        </p:nvSpPr>
        <p:spPr bwMode="auto">
          <a:xfrm>
            <a:off x="831273" y="1239651"/>
            <a:ext cx="7513205" cy="4452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indent="-514350">
              <a:spcBef>
                <a:spcPct val="20000"/>
              </a:spcBef>
              <a:buChar char="•"/>
              <a:tabLst>
                <a:tab pos="527050" algn="l"/>
              </a:tabLst>
              <a:defRPr sz="3200">
                <a:solidFill>
                  <a:schemeClr val="tx1"/>
                </a:solidFill>
                <a:latin typeface="Arial" pitchFamily="34" charset="0"/>
              </a:defRPr>
            </a:lvl1pPr>
            <a:lvl2pPr marL="742950" indent="-285750">
              <a:spcBef>
                <a:spcPct val="20000"/>
              </a:spcBef>
              <a:buChar char="–"/>
              <a:tabLst>
                <a:tab pos="527050" algn="l"/>
              </a:tabLst>
              <a:defRPr sz="2800">
                <a:solidFill>
                  <a:schemeClr val="tx1"/>
                </a:solidFill>
                <a:latin typeface="Arial" pitchFamily="34" charset="0"/>
              </a:defRPr>
            </a:lvl2pPr>
            <a:lvl3pPr marL="1143000" indent="-228600">
              <a:spcBef>
                <a:spcPct val="20000"/>
              </a:spcBef>
              <a:buChar char="•"/>
              <a:tabLst>
                <a:tab pos="527050" algn="l"/>
              </a:tabLst>
              <a:defRPr sz="2500">
                <a:solidFill>
                  <a:schemeClr val="tx1"/>
                </a:solidFill>
                <a:latin typeface="Arial" pitchFamily="34" charset="0"/>
              </a:defRPr>
            </a:lvl3pPr>
            <a:lvl4pPr marL="1600200" indent="-228600">
              <a:spcBef>
                <a:spcPct val="20000"/>
              </a:spcBef>
              <a:buChar char="–"/>
              <a:tabLst>
                <a:tab pos="527050" algn="l"/>
              </a:tabLst>
              <a:defRPr sz="2000">
                <a:solidFill>
                  <a:schemeClr val="tx1"/>
                </a:solidFill>
                <a:latin typeface="Arial" pitchFamily="34" charset="0"/>
              </a:defRPr>
            </a:lvl4pPr>
            <a:lvl5pPr marL="2057400" indent="-228600">
              <a:spcBef>
                <a:spcPct val="20000"/>
              </a:spcBef>
              <a:buChar char="»"/>
              <a:tabLst>
                <a:tab pos="527050" algn="l"/>
              </a:tabLst>
              <a:defRPr sz="2000">
                <a:solidFill>
                  <a:schemeClr val="tx1"/>
                </a:solidFill>
                <a:latin typeface="Arial" pitchFamily="34" charset="0"/>
              </a:defRPr>
            </a:lvl5pPr>
            <a:lvl6pPr marL="2514600" indent="-228600" eaLnBrk="0" fontAlgn="base" hangingPunct="0">
              <a:spcBef>
                <a:spcPct val="20000"/>
              </a:spcBef>
              <a:spcAft>
                <a:spcPct val="0"/>
              </a:spcAft>
              <a:buChar char="»"/>
              <a:tabLst>
                <a:tab pos="527050" algn="l"/>
              </a:tabLst>
              <a:defRPr sz="2000">
                <a:solidFill>
                  <a:schemeClr val="tx1"/>
                </a:solidFill>
                <a:latin typeface="Arial" pitchFamily="34" charset="0"/>
              </a:defRPr>
            </a:lvl6pPr>
            <a:lvl7pPr marL="2971800" indent="-228600" eaLnBrk="0" fontAlgn="base" hangingPunct="0">
              <a:spcBef>
                <a:spcPct val="20000"/>
              </a:spcBef>
              <a:spcAft>
                <a:spcPct val="0"/>
              </a:spcAft>
              <a:buChar char="»"/>
              <a:tabLst>
                <a:tab pos="527050" algn="l"/>
              </a:tabLst>
              <a:defRPr sz="2000">
                <a:solidFill>
                  <a:schemeClr val="tx1"/>
                </a:solidFill>
                <a:latin typeface="Arial" pitchFamily="34" charset="0"/>
              </a:defRPr>
            </a:lvl7pPr>
            <a:lvl8pPr marL="3429000" indent="-228600" eaLnBrk="0" fontAlgn="base" hangingPunct="0">
              <a:spcBef>
                <a:spcPct val="20000"/>
              </a:spcBef>
              <a:spcAft>
                <a:spcPct val="0"/>
              </a:spcAft>
              <a:buChar char="»"/>
              <a:tabLst>
                <a:tab pos="527050" algn="l"/>
              </a:tabLst>
              <a:defRPr sz="2000">
                <a:solidFill>
                  <a:schemeClr val="tx1"/>
                </a:solidFill>
                <a:latin typeface="Arial" pitchFamily="34" charset="0"/>
              </a:defRPr>
            </a:lvl8pPr>
            <a:lvl9pPr marL="3886200" indent="-228600" eaLnBrk="0" fontAlgn="base" hangingPunct="0">
              <a:spcBef>
                <a:spcPct val="20000"/>
              </a:spcBef>
              <a:spcAft>
                <a:spcPct val="0"/>
              </a:spcAft>
              <a:buChar char="»"/>
              <a:tabLst>
                <a:tab pos="527050" algn="l"/>
              </a:tabLst>
              <a:defRPr sz="2000">
                <a:solidFill>
                  <a:schemeClr val="tx1"/>
                </a:solidFill>
                <a:latin typeface="Arial" pitchFamily="34" charset="0"/>
              </a:defRPr>
            </a:lvl9pPr>
          </a:lstStyle>
          <a:p>
            <a:pPr>
              <a:spcBef>
                <a:spcPts val="538"/>
              </a:spcBef>
              <a:spcAft>
                <a:spcPts val="538"/>
              </a:spcAft>
              <a:buFontTx/>
              <a:buAutoNum type="arabicPeriod"/>
            </a:pPr>
            <a:r>
              <a:rPr lang="es-ES" altLang="es-ES" sz="2500" u="sng">
                <a:solidFill>
                  <a:srgbClr val="009999"/>
                </a:solidFill>
                <a:cs typeface="Arial" pitchFamily="34" charset="0"/>
                <a:hlinkClick r:id="rId3"/>
              </a:rPr>
              <a:t>Programa Estatal de Investigación, Desarrollo e</a:t>
            </a:r>
            <a:r>
              <a:rPr lang="es-ES" altLang="es-ES" sz="2500">
                <a:solidFill>
                  <a:srgbClr val="009999"/>
                </a:solidFill>
                <a:cs typeface="Arial" pitchFamily="34" charset="0"/>
              </a:rPr>
              <a:t> </a:t>
            </a:r>
            <a:r>
              <a:rPr lang="es-ES" altLang="es-ES" sz="2500" u="sng">
                <a:solidFill>
                  <a:srgbClr val="009999"/>
                </a:solidFill>
                <a:cs typeface="Arial" pitchFamily="34" charset="0"/>
                <a:hlinkClick r:id="rId3"/>
              </a:rPr>
              <a:t>Innovación Orientada a los Retos de la Sociedad</a:t>
            </a:r>
            <a:r>
              <a:rPr lang="es-ES" altLang="es-ES" sz="2500">
                <a:cs typeface="Arial" pitchFamily="34" charset="0"/>
              </a:rPr>
              <a:t>.</a:t>
            </a:r>
          </a:p>
          <a:p>
            <a:pPr>
              <a:spcBef>
                <a:spcPts val="538"/>
              </a:spcBef>
              <a:spcAft>
                <a:spcPts val="538"/>
              </a:spcAft>
              <a:buNone/>
            </a:pPr>
            <a:endParaRPr lang="es-ES" altLang="es-ES" sz="1600">
              <a:cs typeface="Arial" pitchFamily="34" charset="0"/>
            </a:endParaRPr>
          </a:p>
          <a:p>
            <a:pPr>
              <a:spcBef>
                <a:spcPts val="538"/>
              </a:spcBef>
              <a:spcAft>
                <a:spcPts val="538"/>
              </a:spcAft>
              <a:buNone/>
            </a:pPr>
            <a:r>
              <a:rPr lang="es-ES" altLang="es-ES" sz="2500">
                <a:cs typeface="Arial" pitchFamily="34" charset="0"/>
              </a:rPr>
              <a:t>Apartado 7 g) </a:t>
            </a:r>
            <a:r>
              <a:rPr lang="es-ES" altLang="es-ES" sz="2500" b="1">
                <a:solidFill>
                  <a:srgbClr val="FF6600"/>
                </a:solidFill>
                <a:cs typeface="Arial" pitchFamily="34" charset="0"/>
              </a:rPr>
              <a:t>Gastos de publicación y difusión de resultados incluidos aquellos que pudieran derivarse de la publicación en revistas de acceso abierto</a:t>
            </a:r>
            <a:r>
              <a:rPr lang="es-ES" altLang="es-ES" sz="2500">
                <a:solidFill>
                  <a:srgbClr val="FFC000"/>
                </a:solidFill>
                <a:cs typeface="Arial" pitchFamily="34" charset="0"/>
              </a:rPr>
              <a:t>. </a:t>
            </a:r>
            <a:r>
              <a:rPr lang="es-ES" altLang="es-ES" sz="2500">
                <a:cs typeface="Arial" pitchFamily="34" charset="0"/>
              </a:rPr>
              <a:t>Gastos de inscripción a congresos y jornadas técnicas. Gastos derivados de la internacionalización de la actividad y otros gastos relacionados con actividades de colaboración con otros grupos nacionales e internacionales.</a:t>
            </a:r>
          </a:p>
        </p:txBody>
      </p:sp>
      <p:sp>
        <p:nvSpPr>
          <p:cNvPr id="48131" name="5 Rectángulo"/>
          <p:cNvSpPr>
            <a:spLocks noChangeArrowheads="1"/>
          </p:cNvSpPr>
          <p:nvPr/>
        </p:nvSpPr>
        <p:spPr bwMode="auto">
          <a:xfrm>
            <a:off x="1316182" y="67236"/>
            <a:ext cx="5756736" cy="5753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058" tIns="41029" rIns="82058" bIns="41029">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5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defRPr/>
            </a:pPr>
            <a:r>
              <a:rPr lang="es-ES" altLang="es-ES" b="1" dirty="0">
                <a:solidFill>
                  <a:srgbClr val="FFFFFF"/>
                </a:solidFill>
                <a:latin typeface="+mj-lt"/>
              </a:rPr>
              <a:t>Conceptos susceptibles de ayuda</a:t>
            </a:r>
          </a:p>
        </p:txBody>
      </p:sp>
    </p:spTree>
    <p:extLst>
      <p:ext uri="{BB962C8B-B14F-4D97-AF65-F5344CB8AC3E}">
        <p14:creationId xmlns:p14="http://schemas.microsoft.com/office/powerpoint/2010/main" val="4167530316"/>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descr="https://encrypted-tbn3.gstatic.com/images?q=tbn:ANd9GcTA92347grQKbChvRiwCtQUIhz8ygpYe5YtNu1uyqdjH6cyHRG4U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50182" y="84044"/>
            <a:ext cx="2371148" cy="19330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79" name="1 Imagen" descr="Recorte de pantalla"/>
          <p:cNvPicPr>
            <a:picLocks noChangeAspect="1"/>
          </p:cNvPicPr>
          <p:nvPr/>
        </p:nvPicPr>
        <p:blipFill>
          <a:blip r:embed="rId4">
            <a:extLst>
              <a:ext uri="{28A0092B-C50C-407E-A947-70E740481C1C}">
                <a14:useLocalDpi xmlns:a14="http://schemas.microsoft.com/office/drawing/2010/main" val="0"/>
              </a:ext>
            </a:extLst>
          </a:blip>
          <a:srcRect b="19334"/>
          <a:stretch>
            <a:fillRect/>
          </a:stretch>
        </p:blipFill>
        <p:spPr bwMode="auto">
          <a:xfrm>
            <a:off x="392546" y="806824"/>
            <a:ext cx="6537614" cy="5976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object 3"/>
          <p:cNvSpPr txBox="1"/>
          <p:nvPr/>
        </p:nvSpPr>
        <p:spPr>
          <a:xfrm>
            <a:off x="1316182" y="67235"/>
            <a:ext cx="7689273" cy="488857"/>
          </a:xfrm>
          <a:prstGeom prst="rect">
            <a:avLst/>
          </a:prstGeom>
        </p:spPr>
        <p:txBody>
          <a:bodyPr lIns="0" tIns="0" rIns="0" bIns="0">
            <a:spAutoFit/>
          </a:bodyPr>
          <a:lstStyle/>
          <a:p>
            <a:pPr marL="11397">
              <a:defRPr/>
            </a:pPr>
            <a:r>
              <a:rPr sz="3200" b="1" dirty="0" err="1">
                <a:latin typeface="+mj-lt"/>
              </a:rPr>
              <a:t>Políticas</a:t>
            </a:r>
            <a:r>
              <a:rPr sz="3200" b="1" dirty="0">
                <a:latin typeface="+mj-lt"/>
              </a:rPr>
              <a:t> de la UE</a:t>
            </a:r>
          </a:p>
        </p:txBody>
      </p:sp>
    </p:spTree>
    <p:extLst>
      <p:ext uri="{BB962C8B-B14F-4D97-AF65-F5344CB8AC3E}">
        <p14:creationId xmlns:p14="http://schemas.microsoft.com/office/powerpoint/2010/main" val="3111026847"/>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3" descr="C:\Users\framarg2\Documents\My Cmaps\jpg\Mandatos_cumplimiento_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30796" y="0"/>
            <a:ext cx="6474114" cy="6807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14817835"/>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object 3"/>
          <p:cNvSpPr txBox="1">
            <a:spLocks noChangeArrowheads="1"/>
          </p:cNvSpPr>
          <p:nvPr/>
        </p:nvSpPr>
        <p:spPr bwMode="auto">
          <a:xfrm>
            <a:off x="529648" y="1075765"/>
            <a:ext cx="7983682" cy="48090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s-ES" altLang="es-ES" sz="2300" b="1" dirty="0">
                <a:solidFill>
                  <a:srgbClr val="FF9933"/>
                </a:solidFill>
                <a:cs typeface="Arial" pitchFamily="34" charset="0"/>
              </a:rPr>
              <a:t>Vía dorada</a:t>
            </a:r>
            <a:r>
              <a:rPr lang="es-ES" altLang="es-ES" sz="2300" dirty="0">
                <a:cs typeface="Arial" pitchFamily="34" charset="0"/>
              </a:rPr>
              <a:t>. Son objeto de financiación los gastos de publicación y difusión de resultados incluidos aquellos que pudieran derivarse de la publicación en revistas de acceso abierto</a:t>
            </a:r>
          </a:p>
          <a:p>
            <a:pPr>
              <a:spcBef>
                <a:spcPts val="561"/>
              </a:spcBef>
              <a:buNone/>
            </a:pPr>
            <a:r>
              <a:rPr lang="es-ES" altLang="es-ES" sz="2300" b="1" dirty="0">
                <a:solidFill>
                  <a:srgbClr val="008A3E"/>
                </a:solidFill>
                <a:cs typeface="Arial" pitchFamily="34" charset="0"/>
              </a:rPr>
              <a:t>Vía verde</a:t>
            </a:r>
            <a:r>
              <a:rPr lang="es-ES" altLang="es-ES" sz="2300" dirty="0">
                <a:cs typeface="Arial" pitchFamily="34" charset="0"/>
              </a:rPr>
              <a:t>: publicación en revistas y difusión en repositorios</a:t>
            </a:r>
          </a:p>
          <a:p>
            <a:pPr>
              <a:spcBef>
                <a:spcPts val="561"/>
              </a:spcBef>
              <a:buClr>
                <a:srgbClr val="FF0000"/>
              </a:buClr>
            </a:pPr>
            <a:r>
              <a:rPr lang="es-ES" altLang="es-ES" sz="2300" b="1" dirty="0">
                <a:solidFill>
                  <a:srgbClr val="FF0000"/>
                </a:solidFill>
                <a:cs typeface="Arial" pitchFamily="34" charset="0"/>
              </a:rPr>
              <a:t>No se especifica un período de embargo obligatorio </a:t>
            </a:r>
            <a:r>
              <a:rPr lang="es-ES" altLang="es-ES" sz="2300" dirty="0">
                <a:cs typeface="Arial" pitchFamily="34" charset="0"/>
              </a:rPr>
              <a:t>para los contenidos publicados en revistas de pago </a:t>
            </a:r>
            <a:r>
              <a:rPr lang="es-ES" altLang="es-ES" sz="2300" b="1" dirty="0">
                <a:solidFill>
                  <a:srgbClr val="FF0000"/>
                </a:solidFill>
                <a:cs typeface="Arial" pitchFamily="34" charset="0"/>
              </a:rPr>
              <a:t>en contraposición con el nuevo mandato del programa marco Horizonte 2020 de la Comisión Europea:</a:t>
            </a:r>
            <a:endParaRPr lang="es-ES" altLang="es-ES" sz="2300" dirty="0">
              <a:cs typeface="Arial" pitchFamily="34" charset="0"/>
            </a:endParaRPr>
          </a:p>
          <a:p>
            <a:pPr>
              <a:spcBef>
                <a:spcPts val="528"/>
              </a:spcBef>
              <a:buNone/>
            </a:pPr>
            <a:r>
              <a:rPr lang="es-ES" altLang="es-ES" sz="2200" dirty="0">
                <a:solidFill>
                  <a:srgbClr val="7030A0"/>
                </a:solidFill>
                <a:cs typeface="Arial" pitchFamily="34" charset="0"/>
              </a:rPr>
              <a:t>– </a:t>
            </a:r>
            <a:r>
              <a:rPr lang="es-ES" altLang="es-ES" sz="2200" b="1" dirty="0">
                <a:solidFill>
                  <a:srgbClr val="7030A0"/>
                </a:solidFill>
                <a:cs typeface="Arial" pitchFamily="34" charset="0"/>
              </a:rPr>
              <a:t>6 meses </a:t>
            </a:r>
            <a:r>
              <a:rPr lang="es-ES" altLang="es-ES" sz="2200" b="1" dirty="0">
                <a:cs typeface="Arial" pitchFamily="34" charset="0"/>
              </a:rPr>
              <a:t>después de la publicación oficial para las investigaciones en </a:t>
            </a:r>
            <a:r>
              <a:rPr lang="es-ES" altLang="es-ES" sz="2200" b="1" dirty="0">
                <a:solidFill>
                  <a:srgbClr val="7030A0"/>
                </a:solidFill>
                <a:cs typeface="Arial" pitchFamily="34" charset="0"/>
              </a:rPr>
              <a:t>áreas científicas</a:t>
            </a:r>
            <a:endParaRPr lang="es-ES" altLang="es-ES" sz="2200" dirty="0">
              <a:cs typeface="Arial" pitchFamily="34" charset="0"/>
            </a:endParaRPr>
          </a:p>
          <a:p>
            <a:pPr>
              <a:spcBef>
                <a:spcPts val="438"/>
              </a:spcBef>
              <a:buNone/>
            </a:pPr>
            <a:r>
              <a:rPr lang="es-ES" altLang="es-ES" sz="2200" dirty="0">
                <a:solidFill>
                  <a:srgbClr val="7030A0"/>
                </a:solidFill>
                <a:cs typeface="Arial" pitchFamily="34" charset="0"/>
              </a:rPr>
              <a:t>– </a:t>
            </a:r>
            <a:r>
              <a:rPr lang="es-ES" altLang="es-ES" sz="2200" b="1" dirty="0">
                <a:solidFill>
                  <a:srgbClr val="7030A0"/>
                </a:solidFill>
                <a:cs typeface="Arial" pitchFamily="34" charset="0"/>
              </a:rPr>
              <a:t>12 meses </a:t>
            </a:r>
            <a:r>
              <a:rPr lang="es-ES" altLang="es-ES" sz="2200" b="1" dirty="0">
                <a:cs typeface="Arial" pitchFamily="34" charset="0"/>
              </a:rPr>
              <a:t>después de la publicación oficial para las investigaciones en </a:t>
            </a:r>
            <a:r>
              <a:rPr lang="es-ES" altLang="es-ES" sz="2200" b="1" dirty="0">
                <a:solidFill>
                  <a:srgbClr val="7030A0"/>
                </a:solidFill>
                <a:cs typeface="Arial" pitchFamily="34" charset="0"/>
              </a:rPr>
              <a:t>Ciencias Humanas y Sociales</a:t>
            </a:r>
            <a:endParaRPr lang="es-ES" altLang="es-ES" sz="2200" dirty="0">
              <a:cs typeface="Arial" pitchFamily="34" charset="0"/>
            </a:endParaRPr>
          </a:p>
        </p:txBody>
      </p:sp>
      <p:sp>
        <p:nvSpPr>
          <p:cNvPr id="5" name="object 5"/>
          <p:cNvSpPr txBox="1"/>
          <p:nvPr/>
        </p:nvSpPr>
        <p:spPr>
          <a:xfrm>
            <a:off x="1684194" y="154081"/>
            <a:ext cx="7022523" cy="396904"/>
          </a:xfrm>
          <a:prstGeom prst="rect">
            <a:avLst/>
          </a:prstGeom>
        </p:spPr>
        <p:txBody>
          <a:bodyPr lIns="0" tIns="0" rIns="0" bIns="0">
            <a:spAutoFit/>
          </a:bodyPr>
          <a:lstStyle/>
          <a:p>
            <a:pPr marL="11397">
              <a:lnSpc>
                <a:spcPts val="2987"/>
              </a:lnSpc>
              <a:defRPr/>
            </a:pPr>
            <a:r>
              <a:rPr lang="es-ES" sz="3200" b="1" dirty="0">
                <a:latin typeface="+mj-lt"/>
              </a:rPr>
              <a:t>Resumen</a:t>
            </a:r>
          </a:p>
        </p:txBody>
      </p:sp>
    </p:spTree>
    <p:extLst>
      <p:ext uri="{BB962C8B-B14F-4D97-AF65-F5344CB8AC3E}">
        <p14:creationId xmlns:p14="http://schemas.microsoft.com/office/powerpoint/2010/main" val="99133646"/>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5946" t="7619" r="50878"/>
          <a:stretch/>
        </p:blipFill>
        <p:spPr bwMode="auto">
          <a:xfrm>
            <a:off x="179512" y="73584"/>
            <a:ext cx="8784976" cy="66677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4561822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Marcador de contenido" descr="Recorte de pantalla"/>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23528" y="548680"/>
            <a:ext cx="8507302" cy="6104840"/>
          </a:xfrm>
        </p:spPr>
      </p:pic>
    </p:spTree>
    <p:extLst>
      <p:ext uri="{BB962C8B-B14F-4D97-AF65-F5344CB8AC3E}">
        <p14:creationId xmlns:p14="http://schemas.microsoft.com/office/powerpoint/2010/main" val="58498220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1 Título"/>
          <p:cNvSpPr>
            <a:spLocks noGrp="1"/>
          </p:cNvSpPr>
          <p:nvPr>
            <p:ph type="title"/>
          </p:nvPr>
        </p:nvSpPr>
        <p:spPr>
          <a:xfrm>
            <a:off x="1524000" y="100853"/>
            <a:ext cx="7162512" cy="345982"/>
          </a:xfrm>
        </p:spPr>
        <p:txBody>
          <a:bodyPr/>
          <a:lstStyle/>
          <a:p>
            <a:pPr algn="l"/>
            <a:r>
              <a:rPr lang="es-ES" altLang="es-ES" sz="3200" dirty="0"/>
              <a:t>Recomendaciones FECYT</a:t>
            </a:r>
          </a:p>
        </p:txBody>
      </p:sp>
      <p:pic>
        <p:nvPicPr>
          <p:cNvPr id="56323" name="3 Marcador de contenido" descr="Recorte de pantalla"/>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2477944" y="672353"/>
            <a:ext cx="4726420" cy="6080592"/>
          </a:xfrm>
        </p:spPr>
      </p:pic>
    </p:spTree>
    <p:extLst>
      <p:ext uri="{BB962C8B-B14F-4D97-AF65-F5344CB8AC3E}">
        <p14:creationId xmlns:p14="http://schemas.microsoft.com/office/powerpoint/2010/main" val="454178230"/>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1 Título"/>
          <p:cNvSpPr>
            <a:spLocks noGrp="1"/>
          </p:cNvSpPr>
          <p:nvPr>
            <p:ph type="title"/>
          </p:nvPr>
        </p:nvSpPr>
        <p:spPr>
          <a:xfrm>
            <a:off x="1524000" y="100853"/>
            <a:ext cx="7162512" cy="345982"/>
          </a:xfrm>
        </p:spPr>
        <p:txBody>
          <a:bodyPr/>
          <a:lstStyle/>
          <a:p>
            <a:pPr algn="l"/>
            <a:r>
              <a:rPr lang="es-ES" altLang="es-ES" sz="3200" dirty="0"/>
              <a:t>UPC</a:t>
            </a:r>
          </a:p>
        </p:txBody>
      </p:sp>
      <p:pic>
        <p:nvPicPr>
          <p:cNvPr id="57347" name="3 Marcador de contenido" descr="Recorte de pantalla"/>
          <p:cNvPicPr>
            <a:picLocks noGrp="1" noChangeAspect="1"/>
          </p:cNvPicPr>
          <p:nvPr>
            <p:ph idx="1"/>
          </p:nvPr>
        </p:nvPicPr>
        <p:blipFill>
          <a:blip r:embed="rId2">
            <a:extLst>
              <a:ext uri="{28A0092B-C50C-407E-A947-70E740481C1C}">
                <a14:useLocalDpi xmlns:a14="http://schemas.microsoft.com/office/drawing/2010/main" val="0"/>
              </a:ext>
            </a:extLst>
          </a:blip>
          <a:srcRect l="6233" t="4436" r="4465"/>
          <a:stretch>
            <a:fillRect/>
          </a:stretch>
        </p:blipFill>
        <p:spPr>
          <a:xfrm>
            <a:off x="2147455" y="537883"/>
            <a:ext cx="5862205" cy="6161835"/>
          </a:xfrm>
        </p:spPr>
      </p:pic>
    </p:spTree>
    <p:extLst>
      <p:ext uri="{BB962C8B-B14F-4D97-AF65-F5344CB8AC3E}">
        <p14:creationId xmlns:p14="http://schemas.microsoft.com/office/powerpoint/2010/main" val="3615891752"/>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1403648" y="2264678"/>
            <a:ext cx="6480720" cy="707886"/>
          </a:xfrm>
          <a:prstGeom prst="rect">
            <a:avLst/>
          </a:prstGeom>
        </p:spPr>
        <p:txBody>
          <a:bodyPr wrap="square">
            <a:spAutoFit/>
          </a:bodyPr>
          <a:lstStyle/>
          <a:p>
            <a:pPr lvl="0" algn="ctr" eaLnBrk="0" fontAlgn="base" hangingPunct="0">
              <a:spcBef>
                <a:spcPts val="600"/>
              </a:spcBef>
              <a:spcAft>
                <a:spcPts val="600"/>
              </a:spcAft>
            </a:pPr>
            <a:r>
              <a:rPr lang="es-ES" altLang="es-ES" sz="4000" dirty="0"/>
              <a:t>Derechos de </a:t>
            </a:r>
            <a:r>
              <a:rPr lang="es-ES" altLang="es-ES" sz="4000" dirty="0" smtClean="0"/>
              <a:t>autor</a:t>
            </a:r>
          </a:p>
        </p:txBody>
      </p:sp>
    </p:spTree>
    <p:extLst>
      <p:ext uri="{BB962C8B-B14F-4D97-AF65-F5344CB8AC3E}">
        <p14:creationId xmlns:p14="http://schemas.microsoft.com/office/powerpoint/2010/main" val="859765140"/>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827584" y="1330890"/>
            <a:ext cx="7416824" cy="4401205"/>
          </a:xfrm>
          <a:prstGeom prst="rect">
            <a:avLst/>
          </a:prstGeom>
        </p:spPr>
        <p:txBody>
          <a:bodyPr wrap="square">
            <a:spAutoFit/>
          </a:bodyPr>
          <a:lstStyle/>
          <a:p>
            <a:r>
              <a:rPr lang="es-ES" sz="2800" dirty="0" smtClean="0"/>
              <a:t>Una </a:t>
            </a:r>
            <a:r>
              <a:rPr lang="es-ES" sz="2800" dirty="0"/>
              <a:t>de las principales preocupaciones de los autores a la hora de auto-archivar sus publicaciones en un repositorio  es la relativa a los derechos de autor y de si tienen permiso o no para poner en abierto sus artículos. </a:t>
            </a:r>
            <a:endParaRPr lang="es-ES" sz="2800" dirty="0" smtClean="0"/>
          </a:p>
          <a:p>
            <a:endParaRPr lang="es-ES" sz="2800" dirty="0"/>
          </a:p>
          <a:p>
            <a:r>
              <a:rPr lang="es-ES" sz="2800" dirty="0" smtClean="0"/>
              <a:t>Es </a:t>
            </a:r>
            <a:r>
              <a:rPr lang="es-ES" sz="2800" dirty="0"/>
              <a:t>muy importante que los autores mantengan sus derechos y que analicen muy bien el tipo de contrato o cesión de derechos que firman con la editorial. </a:t>
            </a:r>
          </a:p>
        </p:txBody>
      </p:sp>
    </p:spTree>
    <p:extLst>
      <p:ext uri="{BB962C8B-B14F-4D97-AF65-F5344CB8AC3E}">
        <p14:creationId xmlns:p14="http://schemas.microsoft.com/office/powerpoint/2010/main" val="963065806"/>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Marcador de contenido" descr="Recorte de pantalla"/>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164765" y="332656"/>
            <a:ext cx="6143539" cy="5794915"/>
          </a:xfrm>
        </p:spPr>
      </p:pic>
      <p:sp>
        <p:nvSpPr>
          <p:cNvPr id="6" name="5 CuadroTexto"/>
          <p:cNvSpPr txBox="1"/>
          <p:nvPr/>
        </p:nvSpPr>
        <p:spPr>
          <a:xfrm>
            <a:off x="323528" y="6392361"/>
            <a:ext cx="8640960" cy="276999"/>
          </a:xfrm>
          <a:prstGeom prst="rect">
            <a:avLst/>
          </a:prstGeom>
          <a:noFill/>
        </p:spPr>
        <p:txBody>
          <a:bodyPr wrap="square" rtlCol="0">
            <a:spAutoFit/>
          </a:bodyPr>
          <a:lstStyle/>
          <a:p>
            <a:r>
              <a:rPr lang="es-ES" sz="1200" dirty="0" smtClean="0">
                <a:latin typeface="Arial" pitchFamily="34" charset="0"/>
                <a:cs typeface="Arial" pitchFamily="34" charset="0"/>
              </a:rPr>
              <a:t>Fuente: NECOBELAC Project Home Page. Recuperado enero 23, 2013, a partir de  </a:t>
            </a:r>
            <a:r>
              <a:rPr lang="es-ES" sz="1200" dirty="0" smtClean="0">
                <a:latin typeface="Arial" pitchFamily="34" charset="0"/>
                <a:cs typeface="Arial" pitchFamily="34" charset="0"/>
                <a:hlinkClick r:id="rId3"/>
              </a:rPr>
              <a:t>http://www.necobelac.eu/en/index.php</a:t>
            </a:r>
            <a:r>
              <a:rPr lang="es-ES" sz="1200" dirty="0" smtClean="0">
                <a:latin typeface="Arial" pitchFamily="34" charset="0"/>
                <a:cs typeface="Arial" pitchFamily="34" charset="0"/>
              </a:rPr>
              <a:t> </a:t>
            </a:r>
            <a:endParaRPr lang="es-ES" sz="1200" dirty="0">
              <a:latin typeface="Arial" pitchFamily="34" charset="0"/>
              <a:cs typeface="Arial" pitchFamily="34" charset="0"/>
            </a:endParaRPr>
          </a:p>
        </p:txBody>
      </p:sp>
    </p:spTree>
    <p:extLst>
      <p:ext uri="{BB962C8B-B14F-4D97-AF65-F5344CB8AC3E}">
        <p14:creationId xmlns:p14="http://schemas.microsoft.com/office/powerpoint/2010/main" val="2255151633"/>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7650" name="1 Título"/>
          <p:cNvSpPr>
            <a:spLocks noGrp="1"/>
          </p:cNvSpPr>
          <p:nvPr>
            <p:ph type="title"/>
          </p:nvPr>
        </p:nvSpPr>
        <p:spPr>
          <a:xfrm>
            <a:off x="611560" y="67236"/>
            <a:ext cx="7357675" cy="508467"/>
          </a:xfrm>
          <a:extLst>
            <a:ext uri="{91240B29-F687-4F45-9708-019B960494DF}">
              <a14:hiddenLine xmlns:a14="http://schemas.microsoft.com/office/drawing/2010/main" w="12700">
                <a:solidFill>
                  <a:schemeClr val="tx1"/>
                </a:solidFill>
                <a:miter lim="800000"/>
                <a:headEnd/>
                <a:tailEnd/>
              </a14:hiddenLine>
            </a:ext>
          </a:extLst>
        </p:spPr>
        <p:txBody>
          <a:bodyPr wrap="none" lIns="91429" tIns="45714" rIns="91429" bIns="45714"/>
          <a:lstStyle/>
          <a:p>
            <a:pPr>
              <a:defRPr/>
            </a:pPr>
            <a:r>
              <a:rPr lang="es-ES" altLang="es-ES" sz="2900" dirty="0"/>
              <a:t>¿Qué derechos queremos mantener?</a:t>
            </a:r>
          </a:p>
        </p:txBody>
      </p:sp>
      <p:sp>
        <p:nvSpPr>
          <p:cNvPr id="89091" name="2 Marcador de contenido"/>
          <p:cNvSpPr>
            <a:spLocks noGrp="1"/>
          </p:cNvSpPr>
          <p:nvPr>
            <p:ph idx="1"/>
          </p:nvPr>
        </p:nvSpPr>
        <p:spPr>
          <a:xfrm>
            <a:off x="467591" y="1412776"/>
            <a:ext cx="8229023" cy="4364691"/>
          </a:xfrm>
        </p:spPr>
        <p:txBody>
          <a:bodyPr/>
          <a:lstStyle/>
          <a:p>
            <a:pPr marL="0">
              <a:spcBef>
                <a:spcPts val="1201"/>
              </a:spcBef>
              <a:spcAft>
                <a:spcPts val="606"/>
              </a:spcAft>
            </a:pPr>
            <a:r>
              <a:rPr lang="es-ES" altLang="es-ES" dirty="0" smtClean="0"/>
              <a:t>¿Depositar el artículo en un repositorio?</a:t>
            </a:r>
          </a:p>
          <a:p>
            <a:pPr marL="0">
              <a:spcBef>
                <a:spcPts val="1201"/>
              </a:spcBef>
              <a:spcAft>
                <a:spcPts val="606"/>
              </a:spcAft>
            </a:pPr>
            <a:r>
              <a:rPr lang="es-ES" altLang="es-ES" dirty="0" smtClean="0"/>
              <a:t>¿Distribuir copias a nuestros alumnos?</a:t>
            </a:r>
          </a:p>
          <a:p>
            <a:pPr marL="0">
              <a:spcBef>
                <a:spcPts val="1201"/>
              </a:spcBef>
              <a:spcAft>
                <a:spcPts val="606"/>
              </a:spcAft>
            </a:pPr>
            <a:r>
              <a:rPr lang="es-ES" altLang="es-ES" dirty="0" smtClean="0"/>
              <a:t>¿Poner a disposición de los alumnos una copia en la plataforma de e-</a:t>
            </a:r>
            <a:r>
              <a:rPr lang="es-ES" altLang="es-ES" dirty="0" err="1" smtClean="0"/>
              <a:t>learning</a:t>
            </a:r>
            <a:r>
              <a:rPr lang="es-ES" altLang="es-ES" dirty="0" smtClean="0"/>
              <a:t>?</a:t>
            </a:r>
          </a:p>
          <a:p>
            <a:pPr marL="0">
              <a:spcBef>
                <a:spcPts val="1201"/>
              </a:spcBef>
              <a:spcAft>
                <a:spcPts val="606"/>
              </a:spcAft>
            </a:pPr>
            <a:r>
              <a:rPr lang="es-ES" altLang="es-ES" dirty="0" smtClean="0"/>
              <a:t>¿Incluir secciones de nuestro artículo en un artículo posterior?</a:t>
            </a:r>
          </a:p>
        </p:txBody>
      </p:sp>
    </p:spTree>
    <p:extLst>
      <p:ext uri="{BB962C8B-B14F-4D97-AF65-F5344CB8AC3E}">
        <p14:creationId xmlns:p14="http://schemas.microsoft.com/office/powerpoint/2010/main" val="626289757"/>
      </p:ext>
    </p:extLst>
  </p:cSld>
  <p:clrMapOvr>
    <a:masterClrMapping/>
  </p:clrMapOvr>
  <p:transition spd="slow"/>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 name="2 Marcador de contenido"/>
          <p:cNvSpPr>
            <a:spLocks noGrp="1"/>
          </p:cNvSpPr>
          <p:nvPr>
            <p:ph idx="1"/>
          </p:nvPr>
        </p:nvSpPr>
        <p:spPr>
          <a:xfrm>
            <a:off x="457489" y="1484779"/>
            <a:ext cx="6059920" cy="4392706"/>
          </a:xfrm>
        </p:spPr>
        <p:txBody>
          <a:bodyPr>
            <a:normAutofit/>
          </a:bodyPr>
          <a:lstStyle/>
          <a:p>
            <a:pPr>
              <a:defRPr/>
            </a:pPr>
            <a:r>
              <a:rPr lang="es-ES" sz="2800" dirty="0"/>
              <a:t>Apoyar las </a:t>
            </a:r>
            <a:r>
              <a:rPr lang="es-ES" sz="2800" b="1" dirty="0">
                <a:solidFill>
                  <a:srgbClr val="FF6600"/>
                </a:solidFill>
              </a:rPr>
              <a:t>revistas</a:t>
            </a:r>
            <a:r>
              <a:rPr lang="es-ES" sz="2800" dirty="0"/>
              <a:t> que tienen acuerdos de derechos más abiertos. </a:t>
            </a:r>
            <a:r>
              <a:rPr lang="es-ES" sz="2800" dirty="0">
                <a:hlinkClick r:id="rId3"/>
              </a:rPr>
              <a:t>DOAJ</a:t>
            </a:r>
            <a:endParaRPr lang="es-ES" sz="2800" dirty="0"/>
          </a:p>
          <a:p>
            <a:pPr>
              <a:defRPr/>
            </a:pPr>
            <a:r>
              <a:rPr lang="es-ES" sz="2800" dirty="0"/>
              <a:t>Aplicar </a:t>
            </a:r>
            <a:r>
              <a:rPr lang="es-ES" sz="2800" b="1" dirty="0">
                <a:solidFill>
                  <a:srgbClr val="FF6600"/>
                </a:solidFill>
              </a:rPr>
              <a:t>licencias</a:t>
            </a:r>
            <a:r>
              <a:rPr lang="es-ES" sz="2800" dirty="0"/>
              <a:t> de uso, tipo Creative Commons</a:t>
            </a:r>
          </a:p>
          <a:p>
            <a:pPr>
              <a:defRPr/>
            </a:pPr>
            <a:r>
              <a:rPr lang="es-ES" sz="2800" b="1" dirty="0">
                <a:solidFill>
                  <a:srgbClr val="FF6600"/>
                </a:solidFill>
              </a:rPr>
              <a:t>Leer</a:t>
            </a:r>
            <a:r>
              <a:rPr lang="es-ES" sz="2800" dirty="0">
                <a:solidFill>
                  <a:schemeClr val="accent6">
                    <a:lumMod val="75000"/>
                  </a:schemeClr>
                </a:solidFill>
              </a:rPr>
              <a:t> </a:t>
            </a:r>
            <a:r>
              <a:rPr lang="es-ES" sz="2800" dirty="0"/>
              <a:t>cuidadosamente los contratos/acuerdos antes de firmarlos</a:t>
            </a:r>
          </a:p>
          <a:p>
            <a:pPr>
              <a:defRPr/>
            </a:pPr>
            <a:endParaRPr lang="es-ES" sz="2800" dirty="0"/>
          </a:p>
        </p:txBody>
      </p:sp>
      <p:pic>
        <p:nvPicPr>
          <p:cNvPr id="91139" name="10 Imagen">
            <a:hlinkClick r:id="rId4"/>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964796" y="3069012"/>
            <a:ext cx="1453285" cy="2159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1140" name="Picture 4">
            <a:hlinkClick r:id="rId6"/>
          </p:cNvPr>
          <p:cNvPicPr>
            <a:picLocks noChangeAspect="1" noChangeArrowheads="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020954" y="1687887"/>
            <a:ext cx="2718955" cy="7325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9701" name="1 Título"/>
          <p:cNvSpPr txBox="1">
            <a:spLocks/>
          </p:cNvSpPr>
          <p:nvPr/>
        </p:nvSpPr>
        <p:spPr bwMode="auto">
          <a:xfrm>
            <a:off x="1115616" y="112221"/>
            <a:ext cx="6192694" cy="508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1429" tIns="45714" rIns="91429" bIns="45714" anchor="ct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5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defRPr/>
            </a:pPr>
            <a:r>
              <a:rPr lang="es-ES" altLang="es-ES" sz="2800" b="1" dirty="0" smtClean="0">
                <a:latin typeface="+mj-lt"/>
                <a:ea typeface="+mj-ea"/>
                <a:cs typeface="+mj-cs"/>
              </a:rPr>
              <a:t>Control y gestión de los derechos de autor</a:t>
            </a:r>
          </a:p>
        </p:txBody>
      </p:sp>
    </p:spTree>
    <p:extLst>
      <p:ext uri="{BB962C8B-B14F-4D97-AF65-F5344CB8AC3E}">
        <p14:creationId xmlns:p14="http://schemas.microsoft.com/office/powerpoint/2010/main" val="226776660"/>
      </p:ext>
    </p:extLst>
  </p:cSld>
  <p:clrMapOvr>
    <a:masterClrMapping/>
  </p:clrMapOvr>
  <p:transition spd="slow"/>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2162" name="2 Marcador de contenido"/>
          <p:cNvSpPr>
            <a:spLocks noGrp="1"/>
          </p:cNvSpPr>
          <p:nvPr>
            <p:ph idx="1"/>
          </p:nvPr>
        </p:nvSpPr>
        <p:spPr>
          <a:xfrm>
            <a:off x="1758347" y="220695"/>
            <a:ext cx="4907157" cy="432048"/>
          </a:xfrm>
        </p:spPr>
        <p:txBody>
          <a:bodyPr>
            <a:normAutofit fontScale="92500" lnSpcReduction="20000"/>
          </a:bodyPr>
          <a:lstStyle/>
          <a:p>
            <a:pPr marL="56985" indent="0">
              <a:buNone/>
            </a:pPr>
            <a:r>
              <a:rPr lang="es-ES" altLang="es-ES" sz="2800" b="1" dirty="0"/>
              <a:t>Licencias Creative </a:t>
            </a:r>
            <a:r>
              <a:rPr lang="es-ES" altLang="es-ES" sz="2800" b="1" dirty="0" smtClean="0"/>
              <a:t>Commons</a:t>
            </a:r>
            <a:endParaRPr lang="es-ES" altLang="es-ES" sz="2800" b="1" dirty="0"/>
          </a:p>
        </p:txBody>
      </p:sp>
      <p:pic>
        <p:nvPicPr>
          <p:cNvPr id="92165" name="Picture 5"/>
          <p:cNvPicPr>
            <a:picLocks noChangeAspect="1" noChangeArrowheads="1"/>
          </p:cNvPicPr>
          <p:nvPr/>
        </p:nvPicPr>
        <p:blipFill>
          <a:blip r:embed="rId2">
            <a:extLst>
              <a:ext uri="{28A0092B-C50C-407E-A947-70E740481C1C}">
                <a14:useLocalDpi xmlns:a14="http://schemas.microsoft.com/office/drawing/2010/main" val="0"/>
              </a:ext>
            </a:extLst>
          </a:blip>
          <a:srcRect l="15814" t="15829" r="32372" b="19257"/>
          <a:stretch>
            <a:fillRect/>
          </a:stretch>
        </p:blipFill>
        <p:spPr bwMode="auto">
          <a:xfrm>
            <a:off x="-2886" y="1052736"/>
            <a:ext cx="9146886" cy="52289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9494751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 name="2 Marcador de contenido"/>
          <p:cNvSpPr>
            <a:spLocks noGrp="1"/>
          </p:cNvSpPr>
          <p:nvPr>
            <p:ph idx="1"/>
          </p:nvPr>
        </p:nvSpPr>
        <p:spPr>
          <a:xfrm>
            <a:off x="457489" y="1494585"/>
            <a:ext cx="6059920" cy="4527176"/>
          </a:xfrm>
        </p:spPr>
        <p:txBody>
          <a:bodyPr>
            <a:normAutofit/>
          </a:bodyPr>
          <a:lstStyle/>
          <a:p>
            <a:pPr>
              <a:defRPr/>
            </a:pPr>
            <a:r>
              <a:rPr lang="es-ES" sz="2800" b="1" dirty="0">
                <a:solidFill>
                  <a:srgbClr val="FF6600"/>
                </a:solidFill>
              </a:rPr>
              <a:t>Negociar</a:t>
            </a:r>
            <a:r>
              <a:rPr lang="es-ES" sz="2800" dirty="0">
                <a:solidFill>
                  <a:schemeClr val="accent6">
                    <a:lumMod val="75000"/>
                  </a:schemeClr>
                </a:solidFill>
              </a:rPr>
              <a:t> </a:t>
            </a:r>
            <a:r>
              <a:rPr lang="es-ES" sz="2800" dirty="0"/>
              <a:t>las condiciones con el editor</a:t>
            </a:r>
          </a:p>
          <a:p>
            <a:pPr lvl="1">
              <a:defRPr/>
            </a:pPr>
            <a:r>
              <a:rPr lang="es-ES" dirty="0" smtClean="0"/>
              <a:t>La transferencia de derechos no tiene por qué ser todo o nada</a:t>
            </a:r>
          </a:p>
          <a:p>
            <a:pPr lvl="1">
              <a:defRPr/>
            </a:pPr>
            <a:r>
              <a:rPr lang="es-ES" dirty="0" smtClean="0"/>
              <a:t>Algunos editores permiten usos muy amplios de los artículos </a:t>
            </a:r>
          </a:p>
          <a:p>
            <a:pPr>
              <a:defRPr/>
            </a:pPr>
            <a:r>
              <a:rPr lang="es-ES" sz="2800" b="1" dirty="0">
                <a:solidFill>
                  <a:srgbClr val="FF6600"/>
                </a:solidFill>
              </a:rPr>
              <a:t>Modificar</a:t>
            </a:r>
            <a:r>
              <a:rPr lang="es-ES" sz="2800" dirty="0">
                <a:solidFill>
                  <a:schemeClr val="accent6">
                    <a:lumMod val="75000"/>
                  </a:schemeClr>
                </a:solidFill>
              </a:rPr>
              <a:t> </a:t>
            </a:r>
            <a:r>
              <a:rPr lang="es-ES" sz="2800" dirty="0"/>
              <a:t>el acuerdo que se firma con la editorial para retener los derechos que se necesite</a:t>
            </a:r>
          </a:p>
        </p:txBody>
      </p:sp>
      <p:pic>
        <p:nvPicPr>
          <p:cNvPr id="90115" name="8 Imagen">
            <a:hlinkClick r:id="rId3"/>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709353" y="3678331"/>
            <a:ext cx="1967056" cy="8306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0116" name="9 Imagen">
            <a:hlinkClick r:id="rId5"/>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709353" y="4978214"/>
            <a:ext cx="1894897" cy="899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0117"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109114" y="1916206"/>
            <a:ext cx="991466" cy="991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8" name="1 Título"/>
          <p:cNvSpPr txBox="1">
            <a:spLocks/>
          </p:cNvSpPr>
          <p:nvPr/>
        </p:nvSpPr>
        <p:spPr bwMode="auto">
          <a:xfrm>
            <a:off x="1115616" y="112222"/>
            <a:ext cx="6192694" cy="508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1429" tIns="45714" rIns="91429" bIns="45714" anchor="ct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5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a:spcBef>
                <a:spcPct val="0"/>
              </a:spcBef>
              <a:buFontTx/>
              <a:buNone/>
              <a:defRPr/>
            </a:pPr>
            <a:r>
              <a:rPr lang="es-ES" altLang="es-ES" sz="2800" b="1" dirty="0">
                <a:latin typeface="+mj-lt"/>
                <a:ea typeface="+mj-ea"/>
                <a:cs typeface="+mj-cs"/>
              </a:rPr>
              <a:t>Control y gestión de los derechos de autor</a:t>
            </a:r>
          </a:p>
        </p:txBody>
      </p:sp>
    </p:spTree>
    <p:extLst>
      <p:ext uri="{BB962C8B-B14F-4D97-AF65-F5344CB8AC3E}">
        <p14:creationId xmlns:p14="http://schemas.microsoft.com/office/powerpoint/2010/main" val="2903430415"/>
      </p:ext>
    </p:extLst>
  </p:cSld>
  <p:clrMapOvr>
    <a:masterClrMapping/>
  </p:clrMapOvr>
  <p:transition spd="slow"/>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normAutofit/>
          </a:bodyPr>
          <a:lstStyle/>
          <a:p>
            <a:pPr marL="0" indent="0">
              <a:buNone/>
              <a:defRPr/>
            </a:pPr>
            <a:r>
              <a:rPr lang="es-ES" b="1" dirty="0" smtClean="0">
                <a:solidFill>
                  <a:srgbClr val="00B050"/>
                </a:solidFill>
              </a:rPr>
              <a:t>Transferencia </a:t>
            </a:r>
            <a:r>
              <a:rPr lang="es-ES" b="1" dirty="0">
                <a:solidFill>
                  <a:srgbClr val="00B050"/>
                </a:solidFill>
              </a:rPr>
              <a:t>de </a:t>
            </a:r>
            <a:r>
              <a:rPr lang="es-ES" b="1" dirty="0" smtClean="0">
                <a:solidFill>
                  <a:srgbClr val="00B050"/>
                </a:solidFill>
              </a:rPr>
              <a:t>copyright</a:t>
            </a:r>
            <a:endParaRPr lang="es-ES" b="1" dirty="0">
              <a:solidFill>
                <a:srgbClr val="00B050"/>
              </a:solidFill>
            </a:endParaRPr>
          </a:p>
          <a:p>
            <a:pPr>
              <a:defRPr/>
            </a:pPr>
            <a:endParaRPr lang="es-ES" dirty="0"/>
          </a:p>
          <a:p>
            <a:pPr marL="0" indent="0" algn="ctr">
              <a:buNone/>
              <a:defRPr/>
            </a:pPr>
            <a:r>
              <a:rPr lang="en-US" dirty="0" smtClean="0"/>
              <a:t>“We </a:t>
            </a:r>
            <a:r>
              <a:rPr lang="en-US" dirty="0"/>
              <a:t>prefer authors to assign copyright to </a:t>
            </a:r>
            <a:r>
              <a:rPr lang="en-US" b="1" dirty="0"/>
              <a:t>Taylor &amp; </a:t>
            </a:r>
            <a:r>
              <a:rPr lang="en-US" b="1" dirty="0" err="1"/>
              <a:t>Francis</a:t>
            </a:r>
            <a:r>
              <a:rPr lang="en-US" dirty="0" err="1"/>
              <a:t>or</a:t>
            </a:r>
            <a:r>
              <a:rPr lang="en-US" dirty="0"/>
              <a:t> the journal proprietor (such as a learned society on whose behalf we publish), </a:t>
            </a:r>
            <a:r>
              <a:rPr lang="en-US" b="1" dirty="0"/>
              <a:t>but accept that authors may prefer to give Taylor &amp; Francis an </a:t>
            </a:r>
            <a:r>
              <a:rPr lang="en-US" b="1" dirty="0">
                <a:solidFill>
                  <a:srgbClr val="FF0000"/>
                </a:solidFill>
              </a:rPr>
              <a:t>exclusive </a:t>
            </a:r>
            <a:r>
              <a:rPr lang="en-US" b="1" dirty="0" err="1">
                <a:solidFill>
                  <a:srgbClr val="FF0000"/>
                </a:solidFill>
              </a:rPr>
              <a:t>licence</a:t>
            </a:r>
            <a:r>
              <a:rPr lang="en-US" b="1" dirty="0">
                <a:solidFill>
                  <a:srgbClr val="FF0000"/>
                </a:solidFill>
              </a:rPr>
              <a:t> to </a:t>
            </a:r>
            <a:r>
              <a:rPr lang="en-US" b="1" dirty="0" smtClean="0">
                <a:solidFill>
                  <a:srgbClr val="FF0000"/>
                </a:solidFill>
              </a:rPr>
              <a:t>publish”</a:t>
            </a:r>
            <a:endParaRPr lang="en-US" dirty="0">
              <a:solidFill>
                <a:srgbClr val="FF0000"/>
              </a:solidFill>
            </a:endParaRPr>
          </a:p>
        </p:txBody>
      </p:sp>
      <p:sp>
        <p:nvSpPr>
          <p:cNvPr id="25603" name="1 Título"/>
          <p:cNvSpPr txBox="1">
            <a:spLocks/>
          </p:cNvSpPr>
          <p:nvPr/>
        </p:nvSpPr>
        <p:spPr bwMode="auto">
          <a:xfrm>
            <a:off x="1115616" y="112221"/>
            <a:ext cx="6192694" cy="508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1429" tIns="45714" rIns="91429" bIns="45714" anchor="ct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5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a:spcBef>
                <a:spcPct val="0"/>
              </a:spcBef>
              <a:buFontTx/>
              <a:buNone/>
              <a:defRPr/>
            </a:pPr>
            <a:r>
              <a:rPr lang="es-ES" altLang="es-ES" sz="2800" b="1" dirty="0">
                <a:latin typeface="+mj-lt"/>
                <a:ea typeface="+mj-ea"/>
                <a:cs typeface="+mj-cs"/>
              </a:rPr>
              <a:t>Control y gestión de los derechos de autor</a:t>
            </a:r>
          </a:p>
        </p:txBody>
      </p:sp>
    </p:spTree>
    <p:extLst>
      <p:ext uri="{BB962C8B-B14F-4D97-AF65-F5344CB8AC3E}">
        <p14:creationId xmlns:p14="http://schemas.microsoft.com/office/powerpoint/2010/main" val="372928555"/>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756228" y="980728"/>
            <a:ext cx="7797512" cy="5329798"/>
          </a:xfrm>
        </p:spPr>
        <p:txBody>
          <a:bodyPr>
            <a:normAutofit/>
          </a:bodyPr>
          <a:lstStyle/>
          <a:p>
            <a:pPr marL="0" indent="0">
              <a:buNone/>
              <a:defRPr/>
            </a:pPr>
            <a:r>
              <a:rPr lang="es-ES" sz="2800" b="1" dirty="0"/>
              <a:t>Retención de derechos por el autor: licencias para publicar (</a:t>
            </a:r>
            <a:r>
              <a:rPr lang="es-ES" sz="2800" b="1" dirty="0" err="1"/>
              <a:t>Licence</a:t>
            </a:r>
            <a:r>
              <a:rPr lang="es-ES" sz="2800" b="1" dirty="0"/>
              <a:t> </a:t>
            </a:r>
            <a:r>
              <a:rPr lang="es-ES" sz="2800" b="1" dirty="0" err="1"/>
              <a:t>to</a:t>
            </a:r>
            <a:r>
              <a:rPr lang="es-ES" sz="2800" b="1" dirty="0"/>
              <a:t> </a:t>
            </a:r>
            <a:r>
              <a:rPr lang="es-ES" sz="2800" b="1" dirty="0" err="1"/>
              <a:t>Publish</a:t>
            </a:r>
            <a:r>
              <a:rPr lang="es-ES" sz="2800" b="1" dirty="0"/>
              <a:t>)</a:t>
            </a:r>
          </a:p>
          <a:p>
            <a:pPr>
              <a:defRPr/>
            </a:pPr>
            <a:r>
              <a:rPr lang="es-ES" sz="2400" dirty="0"/>
              <a:t>El autor retiene el copyright sobre su obra</a:t>
            </a:r>
          </a:p>
          <a:p>
            <a:pPr>
              <a:defRPr/>
            </a:pPr>
            <a:r>
              <a:rPr lang="es-ES" sz="2400" dirty="0"/>
              <a:t>El autor da una licencia (permiso) al editor para publicar su obra </a:t>
            </a:r>
            <a:r>
              <a:rPr lang="es-ES" sz="2000" dirty="0">
                <a:hlinkClick r:id="rId3"/>
              </a:rPr>
              <a:t>http://www.hindawi.com/journals/aess/guidelines</a:t>
            </a:r>
            <a:r>
              <a:rPr lang="es-ES" sz="2000" dirty="0"/>
              <a:t> </a:t>
            </a:r>
          </a:p>
          <a:p>
            <a:pPr>
              <a:defRPr/>
            </a:pPr>
            <a:r>
              <a:rPr lang="es-ES" sz="2400" b="1" dirty="0">
                <a:solidFill>
                  <a:srgbClr val="FF0000"/>
                </a:solidFill>
              </a:rPr>
              <a:t>Una vez que el artículo haya sido publicado, el autor puede depositarlo en un repositorio</a:t>
            </a:r>
          </a:p>
          <a:p>
            <a:pPr>
              <a:defRPr/>
            </a:pPr>
            <a:r>
              <a:rPr lang="es-ES" sz="2400" dirty="0"/>
              <a:t>Si el editor así lo pide, puede aplicarse un embargo de 6-12 meses antes de la difusión pública del artículo</a:t>
            </a:r>
          </a:p>
          <a:p>
            <a:pPr>
              <a:spcBef>
                <a:spcPts val="1200"/>
              </a:spcBef>
              <a:defRPr/>
            </a:pPr>
            <a:r>
              <a:rPr lang="es-ES" sz="2400" dirty="0"/>
              <a:t>Generador de </a:t>
            </a:r>
            <a:r>
              <a:rPr lang="es-ES" sz="2400" dirty="0" err="1"/>
              <a:t>Addenda</a:t>
            </a:r>
            <a:r>
              <a:rPr lang="es-ES" sz="2400" dirty="0"/>
              <a:t> a contratos: </a:t>
            </a:r>
            <a:r>
              <a:rPr lang="es-ES" sz="2000" dirty="0">
                <a:hlinkClick r:id="rId4"/>
              </a:rPr>
              <a:t>http://scholars.sciencecommons.org</a:t>
            </a:r>
            <a:r>
              <a:rPr lang="es-ES" sz="2000" dirty="0"/>
              <a:t> </a:t>
            </a:r>
          </a:p>
        </p:txBody>
      </p:sp>
      <p:sp>
        <p:nvSpPr>
          <p:cNvPr id="88067" name="1 Título"/>
          <p:cNvSpPr txBox="1">
            <a:spLocks/>
          </p:cNvSpPr>
          <p:nvPr/>
        </p:nvSpPr>
        <p:spPr bwMode="auto">
          <a:xfrm>
            <a:off x="1187618" y="184230"/>
            <a:ext cx="6192694" cy="508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1429" tIns="45714" rIns="91429" bIns="45714" anchor="ct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a:spcBef>
                <a:spcPct val="0"/>
              </a:spcBef>
              <a:buFontTx/>
              <a:buNone/>
            </a:pPr>
            <a:r>
              <a:rPr lang="es-ES" altLang="es-ES" sz="2400" b="1" dirty="0"/>
              <a:t>Control y gestión de los derechos de autor</a:t>
            </a:r>
          </a:p>
        </p:txBody>
      </p:sp>
    </p:spTree>
    <p:extLst>
      <p:ext uri="{BB962C8B-B14F-4D97-AF65-F5344CB8AC3E}">
        <p14:creationId xmlns:p14="http://schemas.microsoft.com/office/powerpoint/2010/main" val="2096419410"/>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Rectángulo"/>
          <p:cNvSpPr/>
          <p:nvPr/>
        </p:nvSpPr>
        <p:spPr>
          <a:xfrm>
            <a:off x="827584" y="1199649"/>
            <a:ext cx="7632848" cy="4893647"/>
          </a:xfrm>
          <a:prstGeom prst="rect">
            <a:avLst/>
          </a:prstGeom>
        </p:spPr>
        <p:txBody>
          <a:bodyPr wrap="square">
            <a:spAutoFit/>
          </a:bodyPr>
          <a:lstStyle/>
          <a:p>
            <a:pPr>
              <a:spcBef>
                <a:spcPts val="600"/>
              </a:spcBef>
              <a:spcAft>
                <a:spcPts val="600"/>
              </a:spcAft>
            </a:pPr>
            <a:r>
              <a:rPr lang="es-ES" sz="2400" dirty="0" smtClean="0"/>
              <a:t>La </a:t>
            </a:r>
            <a:r>
              <a:rPr lang="es-ES" sz="2400" dirty="0"/>
              <a:t>publicación de este trabajo supone la cesión del copyright a </a:t>
            </a:r>
            <a:r>
              <a:rPr lang="es-ES" sz="2400" b="1" u="sng" dirty="0"/>
              <a:t>Editorial CSIC, </a:t>
            </a:r>
            <a:r>
              <a:rPr lang="es-ES" sz="2400" dirty="0"/>
              <a:t>que se reserva el derecho a distribuir en Internet la versión publicada del artículo bajo los términos de una licencia de uso y distribución Creative Commons 3.0 España, en la modalidad de reconocimiento de autoría y uso no comercial (</a:t>
            </a:r>
            <a:r>
              <a:rPr lang="es-ES" sz="2400" dirty="0" err="1"/>
              <a:t>by-nc</a:t>
            </a:r>
            <a:r>
              <a:rPr lang="es-ES" sz="2400" dirty="0"/>
              <a:t>). La puesta a disposición del artículo en este formato supone para sus autores el cumplimiento de lo establecido en la </a:t>
            </a:r>
            <a:r>
              <a:rPr lang="es-ES" sz="2400" dirty="0" smtClean="0"/>
              <a:t>Ley 14/2011</a:t>
            </a:r>
            <a:r>
              <a:rPr lang="es-ES" sz="2400" dirty="0"/>
              <a:t>, de 1 de junio, de la Ciencia, la Tecnología y la Innovación, en su artículo 37.3, en lo relativo a la obligatoriedad de facilitar en acceso abierto los resultados de investigaciones financiadas por Organismos Públicos de Investigación</a:t>
            </a:r>
            <a:r>
              <a:rPr lang="es-ES" sz="2400" dirty="0" smtClean="0"/>
              <a:t>.</a:t>
            </a:r>
            <a:endParaRPr lang="es-ES" sz="2400" dirty="0"/>
          </a:p>
        </p:txBody>
      </p:sp>
      <p:sp>
        <p:nvSpPr>
          <p:cNvPr id="6" name="5 Rectángulo"/>
          <p:cNvSpPr/>
          <p:nvPr/>
        </p:nvSpPr>
        <p:spPr>
          <a:xfrm>
            <a:off x="1259632" y="116632"/>
            <a:ext cx="5953361" cy="461665"/>
          </a:xfrm>
          <a:prstGeom prst="rect">
            <a:avLst/>
          </a:prstGeom>
        </p:spPr>
        <p:txBody>
          <a:bodyPr wrap="none">
            <a:spAutoFit/>
          </a:bodyPr>
          <a:lstStyle/>
          <a:p>
            <a:pPr>
              <a:spcBef>
                <a:spcPts val="600"/>
              </a:spcBef>
              <a:spcAft>
                <a:spcPts val="600"/>
              </a:spcAft>
            </a:pPr>
            <a:r>
              <a:rPr lang="es-ES" sz="2400" b="1" dirty="0"/>
              <a:t>Ejemplo de Cesión de derechos y distribución</a:t>
            </a:r>
          </a:p>
        </p:txBody>
      </p:sp>
    </p:spTree>
    <p:extLst>
      <p:ext uri="{BB962C8B-B14F-4D97-AF65-F5344CB8AC3E}">
        <p14:creationId xmlns:p14="http://schemas.microsoft.com/office/powerpoint/2010/main" val="2508164871"/>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201" y="-27384"/>
            <a:ext cx="6957598" cy="6858000"/>
          </a:xfrm>
          <a:prstGeom prst="rect">
            <a:avLst/>
          </a:prstGeom>
        </p:spPr>
      </p:pic>
      <p:sp>
        <p:nvSpPr>
          <p:cNvPr id="3" name="2 Rectángulo"/>
          <p:cNvSpPr/>
          <p:nvPr/>
        </p:nvSpPr>
        <p:spPr>
          <a:xfrm>
            <a:off x="1191118" y="6237312"/>
            <a:ext cx="4533010" cy="360040"/>
          </a:xfrm>
          <a:prstGeom prst="rect">
            <a:avLst/>
          </a:prstGeom>
          <a:noFill/>
          <a:ln w="44450" cmpd="sng">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 name="3 Rectángulo"/>
          <p:cNvSpPr/>
          <p:nvPr/>
        </p:nvSpPr>
        <p:spPr>
          <a:xfrm>
            <a:off x="1191118" y="3717032"/>
            <a:ext cx="716586" cy="216024"/>
          </a:xfrm>
          <a:prstGeom prst="rect">
            <a:avLst/>
          </a:prstGeom>
          <a:noFill/>
          <a:ln w="44450" cmpd="sng">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1146493392"/>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5576" y="504056"/>
            <a:ext cx="7923332" cy="6309320"/>
          </a:xfrm>
          <a:prstGeom prst="rect">
            <a:avLst/>
          </a:prstGeom>
        </p:spPr>
      </p:pic>
      <p:sp>
        <p:nvSpPr>
          <p:cNvPr id="3" name="2 Rectángulo"/>
          <p:cNvSpPr/>
          <p:nvPr/>
        </p:nvSpPr>
        <p:spPr>
          <a:xfrm>
            <a:off x="827584" y="5661248"/>
            <a:ext cx="720080" cy="432048"/>
          </a:xfrm>
          <a:prstGeom prst="rect">
            <a:avLst/>
          </a:prstGeom>
          <a:noFill/>
          <a:ln w="44450" cmpd="sng">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 name="3 Rectángulo"/>
          <p:cNvSpPr/>
          <p:nvPr/>
        </p:nvSpPr>
        <p:spPr>
          <a:xfrm>
            <a:off x="755576" y="2708920"/>
            <a:ext cx="936104" cy="216024"/>
          </a:xfrm>
          <a:prstGeom prst="rect">
            <a:avLst/>
          </a:prstGeom>
          <a:noFill/>
          <a:ln w="44450" cmpd="sng">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675687766"/>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87579" y="0"/>
            <a:ext cx="4968842" cy="6858000"/>
          </a:xfrm>
          <a:prstGeom prst="rect">
            <a:avLst/>
          </a:prstGeom>
        </p:spPr>
      </p:pic>
      <p:sp>
        <p:nvSpPr>
          <p:cNvPr id="3" name="2 Rectángulo"/>
          <p:cNvSpPr/>
          <p:nvPr/>
        </p:nvSpPr>
        <p:spPr>
          <a:xfrm>
            <a:off x="2411760" y="6237312"/>
            <a:ext cx="4248472" cy="360040"/>
          </a:xfrm>
          <a:prstGeom prst="rect">
            <a:avLst/>
          </a:prstGeom>
          <a:noFill/>
          <a:ln w="44450" cmpd="sng">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406177898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611910" y="3429000"/>
            <a:ext cx="7959148" cy="1277471"/>
          </a:xfrm>
          <a:prstGeom prst="rect">
            <a:avLst/>
          </a:prstGeom>
          <a:solidFill>
            <a:srgbClr val="F0FDA1"/>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lIns="91429" tIns="45714" rIns="91429" bIns="45714" anchor="ctr"/>
          <a:lstStyle/>
          <a:p>
            <a:pPr>
              <a:defRPr/>
            </a:pPr>
            <a:r>
              <a:rPr lang="es-ES" sz="2200" dirty="0">
                <a:solidFill>
                  <a:schemeClr val="tx1"/>
                </a:solidFill>
              </a:rPr>
              <a:t>Modelo híbrido: artículos en acceso </a:t>
            </a:r>
          </a:p>
          <a:p>
            <a:pPr>
              <a:defRPr/>
            </a:pPr>
            <a:r>
              <a:rPr lang="es-ES" sz="2200" dirty="0">
                <a:solidFill>
                  <a:schemeClr val="tx1"/>
                </a:solidFill>
              </a:rPr>
              <a:t>Abierto junto a otros de acceso bajo</a:t>
            </a:r>
          </a:p>
          <a:p>
            <a:pPr>
              <a:defRPr/>
            </a:pPr>
            <a:r>
              <a:rPr lang="es-ES" sz="2200" dirty="0">
                <a:solidFill>
                  <a:schemeClr val="tx1"/>
                </a:solidFill>
              </a:rPr>
              <a:t>suscripción</a:t>
            </a:r>
          </a:p>
        </p:txBody>
      </p:sp>
      <p:sp>
        <p:nvSpPr>
          <p:cNvPr id="5" name="4 Rectángulo"/>
          <p:cNvSpPr/>
          <p:nvPr/>
        </p:nvSpPr>
        <p:spPr>
          <a:xfrm>
            <a:off x="600364" y="4972611"/>
            <a:ext cx="7970694" cy="944096"/>
          </a:xfrm>
          <a:prstGeom prst="rect">
            <a:avLst/>
          </a:prstGeom>
          <a:solidFill>
            <a:srgbClr val="F0FDA1"/>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lIns="91429" tIns="45714" rIns="91429" bIns="45714" anchor="ctr"/>
          <a:lstStyle/>
          <a:p>
            <a:pPr>
              <a:defRPr/>
            </a:pPr>
            <a:r>
              <a:rPr lang="es-ES" sz="2200" dirty="0">
                <a:solidFill>
                  <a:schemeClr val="tx1"/>
                </a:solidFill>
              </a:rPr>
              <a:t>Acceso gratuito, normalmente tras un periodo</a:t>
            </a:r>
          </a:p>
          <a:p>
            <a:pPr>
              <a:defRPr/>
            </a:pPr>
            <a:r>
              <a:rPr lang="es-ES" sz="2200" dirty="0">
                <a:solidFill>
                  <a:schemeClr val="tx1"/>
                </a:solidFill>
              </a:rPr>
              <a:t>de embargo</a:t>
            </a:r>
          </a:p>
        </p:txBody>
      </p:sp>
      <p:sp>
        <p:nvSpPr>
          <p:cNvPr id="3" name="2 Rectángulo"/>
          <p:cNvSpPr/>
          <p:nvPr/>
        </p:nvSpPr>
        <p:spPr>
          <a:xfrm>
            <a:off x="611910" y="2353235"/>
            <a:ext cx="7959148" cy="819431"/>
          </a:xfrm>
          <a:prstGeom prst="rect">
            <a:avLst/>
          </a:prstGeom>
          <a:solidFill>
            <a:srgbClr val="F0FDA1"/>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lIns="91429" tIns="45714" rIns="91429" bIns="45714" anchor="ctr"/>
          <a:lstStyle/>
          <a:p>
            <a:pPr>
              <a:defRPr/>
            </a:pPr>
            <a:r>
              <a:rPr lang="es-ES" sz="2200" dirty="0">
                <a:solidFill>
                  <a:schemeClr val="tx1"/>
                </a:solidFill>
              </a:rPr>
              <a:t>Pago por publicación</a:t>
            </a:r>
          </a:p>
          <a:p>
            <a:pPr>
              <a:defRPr/>
            </a:pPr>
            <a:r>
              <a:rPr lang="es-ES" sz="2200" dirty="0">
                <a:solidFill>
                  <a:schemeClr val="tx1"/>
                </a:solidFill>
              </a:rPr>
              <a:t>(</a:t>
            </a:r>
            <a:r>
              <a:rPr lang="es-ES" sz="2200" i="1" dirty="0" err="1">
                <a:solidFill>
                  <a:schemeClr val="tx1"/>
                </a:solidFill>
              </a:rPr>
              <a:t>author</a:t>
            </a:r>
            <a:r>
              <a:rPr lang="es-ES" sz="2200" i="1" dirty="0">
                <a:solidFill>
                  <a:schemeClr val="tx1"/>
                </a:solidFill>
              </a:rPr>
              <a:t> </a:t>
            </a:r>
            <a:r>
              <a:rPr lang="es-ES" sz="2200" i="1" dirty="0" err="1">
                <a:solidFill>
                  <a:schemeClr val="tx1"/>
                </a:solidFill>
              </a:rPr>
              <a:t>pays</a:t>
            </a:r>
            <a:r>
              <a:rPr lang="es-ES" sz="2200" i="1" dirty="0">
                <a:solidFill>
                  <a:schemeClr val="tx1"/>
                </a:solidFill>
              </a:rPr>
              <a:t>)</a:t>
            </a:r>
            <a:endParaRPr lang="es-ES" sz="2200" dirty="0">
              <a:solidFill>
                <a:schemeClr val="tx1"/>
              </a:solidFill>
            </a:endParaRPr>
          </a:p>
        </p:txBody>
      </p:sp>
      <p:sp>
        <p:nvSpPr>
          <p:cNvPr id="2" name="1 Rectángulo"/>
          <p:cNvSpPr/>
          <p:nvPr/>
        </p:nvSpPr>
        <p:spPr>
          <a:xfrm>
            <a:off x="611910" y="941294"/>
            <a:ext cx="7959148" cy="1277471"/>
          </a:xfrm>
          <a:prstGeom prst="rect">
            <a:avLst/>
          </a:prstGeom>
          <a:solidFill>
            <a:srgbClr val="F0FDA1"/>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lIns="91429" tIns="45714" rIns="91429" bIns="45714" anchor="ctr"/>
          <a:lstStyle/>
          <a:p>
            <a:pPr>
              <a:defRPr/>
            </a:pPr>
            <a:r>
              <a:rPr lang="es-ES" sz="2200" dirty="0">
                <a:solidFill>
                  <a:schemeClr val="tx1"/>
                </a:solidFill>
              </a:rPr>
              <a:t>Gratuitas para lectores y autores</a:t>
            </a:r>
          </a:p>
          <a:p>
            <a:pPr>
              <a:defRPr/>
            </a:pPr>
            <a:r>
              <a:rPr lang="es-ES" sz="2200" dirty="0">
                <a:solidFill>
                  <a:schemeClr val="tx1"/>
                </a:solidFill>
              </a:rPr>
              <a:t>(ruta platino). El autor retiene el ©</a:t>
            </a:r>
          </a:p>
        </p:txBody>
      </p:sp>
      <p:sp>
        <p:nvSpPr>
          <p:cNvPr id="25606" name="1 Título"/>
          <p:cNvSpPr>
            <a:spLocks noGrp="1"/>
          </p:cNvSpPr>
          <p:nvPr>
            <p:ph type="title"/>
          </p:nvPr>
        </p:nvSpPr>
        <p:spPr>
          <a:xfrm>
            <a:off x="1454728" y="0"/>
            <a:ext cx="8229023" cy="652743"/>
          </a:xfrm>
        </p:spPr>
        <p:txBody>
          <a:bodyPr/>
          <a:lstStyle/>
          <a:p>
            <a:pPr algn="l"/>
            <a:r>
              <a:rPr lang="es-ES" altLang="es-ES" sz="3200" dirty="0"/>
              <a:t>Vía dorada. Tipos de revistas</a:t>
            </a:r>
          </a:p>
        </p:txBody>
      </p:sp>
      <p:pic>
        <p:nvPicPr>
          <p:cNvPr id="25607" name="Picture 3">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99000" y="2536733"/>
            <a:ext cx="1743364" cy="371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8" name="Picture 4">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95455" y="3697941"/>
            <a:ext cx="1459057" cy="658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9" name="Picture 5">
            <a:hlinkClick r:id="rId7"/>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615546" y="2543735"/>
            <a:ext cx="1788103" cy="414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10" name="Picture 6">
            <a:hlinkClick r:id="rId9"/>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4901045" y="1305485"/>
            <a:ext cx="1887682" cy="509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11" name="Picture 7">
            <a:hlinkClick r:id="rId11"/>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788727" y="3765177"/>
            <a:ext cx="1675535" cy="6079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12" name="Picture 9">
            <a:hlinkClick r:id="rId13"/>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873876" y="1292879"/>
            <a:ext cx="1577397" cy="455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13" name="Picture 10">
            <a:hlinkClick r:id="rId15"/>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6641523" y="5052453"/>
            <a:ext cx="1601932" cy="7297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14" name="5 Rectángulo"/>
          <p:cNvSpPr>
            <a:spLocks noChangeArrowheads="1"/>
          </p:cNvSpPr>
          <p:nvPr/>
        </p:nvSpPr>
        <p:spPr bwMode="auto">
          <a:xfrm>
            <a:off x="2258581" y="6185647"/>
            <a:ext cx="4298399" cy="43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9" tIns="45714" rIns="91429" bIns="45714">
            <a:spAutoFit/>
          </a:bodyP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s-ES" altLang="es-ES" sz="2200"/>
              <a:t>Informe Finch (UK) Abril de 2013</a:t>
            </a:r>
          </a:p>
        </p:txBody>
      </p:sp>
    </p:spTree>
    <p:extLst>
      <p:ext uri="{BB962C8B-B14F-4D97-AF65-F5344CB8AC3E}">
        <p14:creationId xmlns:p14="http://schemas.microsoft.com/office/powerpoint/2010/main" val="3436548438"/>
      </p:ext>
    </p:extLst>
  </p:cSld>
  <p:clrMapOvr>
    <a:masterClrMapping/>
  </p:clrMapOvr>
  <p:transition/>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23528" y="1124744"/>
            <a:ext cx="8229600" cy="3960440"/>
          </a:xfrm>
        </p:spPr>
        <p:txBody>
          <a:bodyPr>
            <a:normAutofit/>
          </a:bodyPr>
          <a:lstStyle/>
          <a:p>
            <a:pPr marL="0" indent="0">
              <a:buFontTx/>
              <a:buNone/>
              <a:defRPr/>
            </a:pPr>
            <a:r>
              <a:rPr lang="es-ES" sz="2800" dirty="0" smtClean="0"/>
              <a:t>Entonces ¿qué tengo que hacer para asegurarme que mi trabajo estará accesible en RiuNet?</a:t>
            </a:r>
          </a:p>
          <a:p>
            <a:pPr marL="0" indent="0">
              <a:buFontTx/>
              <a:buNone/>
              <a:defRPr/>
            </a:pPr>
            <a:r>
              <a:rPr lang="es-ES" sz="2600" dirty="0" smtClean="0"/>
              <a:t>Conservar una copia de la versión definitiva de sus trabajos</a:t>
            </a:r>
            <a:r>
              <a:rPr lang="es-ES" sz="2600" i="1" dirty="0" smtClean="0"/>
              <a:t>:</a:t>
            </a:r>
            <a:endParaRPr lang="es-ES" sz="2600" i="1" dirty="0"/>
          </a:p>
          <a:p>
            <a:pPr>
              <a:defRPr/>
            </a:pPr>
            <a:r>
              <a:rPr lang="es-ES" sz="2600" dirty="0"/>
              <a:t>Pre-</a:t>
            </a:r>
            <a:r>
              <a:rPr lang="es-ES" sz="2600" dirty="0" err="1"/>
              <a:t>print</a:t>
            </a:r>
            <a:r>
              <a:rPr lang="es-ES" sz="2600" dirty="0"/>
              <a:t>: primera versión del trabajo, antes de su aceptación para la publicación.</a:t>
            </a:r>
          </a:p>
          <a:p>
            <a:pPr>
              <a:defRPr/>
            </a:pPr>
            <a:r>
              <a:rPr lang="es-ES" sz="2600" dirty="0"/>
              <a:t>Post-</a:t>
            </a:r>
            <a:r>
              <a:rPr lang="es-ES" sz="2600" dirty="0" err="1"/>
              <a:t>print</a:t>
            </a:r>
            <a:r>
              <a:rPr lang="es-ES" sz="2600" dirty="0"/>
              <a:t>: versión definitiva, después de la revisión,  aceptada para su publicación.</a:t>
            </a:r>
          </a:p>
          <a:p>
            <a:pPr>
              <a:defRPr/>
            </a:pPr>
            <a:endParaRPr lang="es-ES" dirty="0"/>
          </a:p>
          <a:p>
            <a:pPr>
              <a:defRPr/>
            </a:pPr>
            <a:endParaRPr lang="es-ES" dirty="0"/>
          </a:p>
          <a:p>
            <a:pPr>
              <a:defRPr/>
            </a:pPr>
            <a:endParaRPr lang="es-ES" dirty="0"/>
          </a:p>
        </p:txBody>
      </p:sp>
      <p:pic>
        <p:nvPicPr>
          <p:cNvPr id="59396" name="Picture 2">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36663" y="5586561"/>
            <a:ext cx="6689725" cy="866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1 Título"/>
          <p:cNvSpPr txBox="1">
            <a:spLocks/>
          </p:cNvSpPr>
          <p:nvPr/>
        </p:nvSpPr>
        <p:spPr>
          <a:xfrm>
            <a:off x="1115616" y="116632"/>
            <a:ext cx="6192688" cy="508918"/>
          </a:xfrm>
          <a:prstGeom prst="rect">
            <a:avLst/>
          </a:prstGeom>
          <a:ln w="12700">
            <a:noFill/>
          </a:ln>
        </p:spPr>
        <p:txBody>
          <a:bodyPr vert="horz" wrap="none" lIns="91440" tIns="45720" rIns="91440" bIns="45720" rtlCol="0" anchor="ctr">
            <a:noAutofit/>
          </a:bodyPr>
          <a:lstStyle>
            <a:lvl1pPr algn="l" defTabSz="914400" rtl="0" eaLnBrk="1" latinLnBrk="0" hangingPunct="1">
              <a:spcBef>
                <a:spcPct val="0"/>
              </a:spcBef>
              <a:buNone/>
              <a:defRPr lang="ca-ES" sz="2400" b="1" kern="1200" dirty="0">
                <a:solidFill>
                  <a:schemeClr val="tx1"/>
                </a:solidFill>
                <a:latin typeface="Arial" pitchFamily="34" charset="0"/>
                <a:ea typeface="+mj-ea"/>
                <a:cs typeface="Arial" pitchFamily="34" charset="0"/>
              </a:defRPr>
            </a:lvl1pPr>
          </a:lstStyle>
          <a:p>
            <a:r>
              <a:rPr lang="es-ES" dirty="0" smtClean="0"/>
              <a:t>Control y gestión de los derechos de autor</a:t>
            </a:r>
          </a:p>
        </p:txBody>
      </p:sp>
    </p:spTree>
    <p:extLst>
      <p:ext uri="{BB962C8B-B14F-4D97-AF65-F5344CB8AC3E}">
        <p14:creationId xmlns:p14="http://schemas.microsoft.com/office/powerpoint/2010/main" val="4039978649"/>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457200" y="1052736"/>
            <a:ext cx="8229600" cy="5544616"/>
          </a:xfrm>
        </p:spPr>
        <p:txBody>
          <a:bodyPr>
            <a:normAutofit fontScale="85000" lnSpcReduction="20000"/>
          </a:bodyPr>
          <a:lstStyle/>
          <a:p>
            <a:pPr marL="0" indent="0">
              <a:buNone/>
            </a:pPr>
            <a:r>
              <a:rPr lang="es-ES" b="1" dirty="0"/>
              <a:t>Cómo actuar</a:t>
            </a:r>
          </a:p>
          <a:p>
            <a:r>
              <a:rPr lang="es-ES" dirty="0"/>
              <a:t>Si su artículo ha sido aceptado para publicación y el editor le pide </a:t>
            </a:r>
            <a:r>
              <a:rPr lang="es-ES" dirty="0" smtClean="0"/>
              <a:t>la transferencia </a:t>
            </a:r>
            <a:r>
              <a:rPr lang="es-ES" dirty="0"/>
              <a:t>de copyright debe:</a:t>
            </a:r>
          </a:p>
          <a:p>
            <a:pPr marL="400050" lvl="1" indent="0">
              <a:buNone/>
            </a:pPr>
            <a:r>
              <a:rPr lang="es-ES" dirty="0"/>
              <a:t>1. Comprobar si los permisos editoriales le dejan cumplir con </a:t>
            </a:r>
            <a:r>
              <a:rPr lang="es-ES" dirty="0" smtClean="0"/>
              <a:t>esta política </a:t>
            </a:r>
            <a:r>
              <a:rPr lang="es-ES" dirty="0"/>
              <a:t>de acceso abierto (</a:t>
            </a:r>
            <a:r>
              <a:rPr lang="es-ES" dirty="0" smtClean="0"/>
              <a:t>consulta </a:t>
            </a:r>
            <a:r>
              <a:rPr lang="es-ES" dirty="0"/>
              <a:t>SHERPA-Romeo, si el editor </a:t>
            </a:r>
            <a:r>
              <a:rPr lang="es-ES" dirty="0" smtClean="0"/>
              <a:t>es verde </a:t>
            </a:r>
            <a:r>
              <a:rPr lang="es-ES" dirty="0"/>
              <a:t>o azul, no hay problemas y no necesita pasar al punto 2)</a:t>
            </a:r>
          </a:p>
          <a:p>
            <a:pPr marL="400050" lvl="1" indent="0">
              <a:buNone/>
            </a:pPr>
            <a:r>
              <a:rPr lang="es-ES" dirty="0"/>
              <a:t>2. Si la editorial no le deja:</a:t>
            </a:r>
          </a:p>
          <a:p>
            <a:pPr marL="1257300" lvl="2" indent="-457200">
              <a:buAutoNum type="alphaLcParenR"/>
            </a:pPr>
            <a:r>
              <a:rPr lang="es-ES" dirty="0" smtClean="0"/>
              <a:t>Mande </a:t>
            </a:r>
            <a:r>
              <a:rPr lang="es-ES" dirty="0"/>
              <a:t>en lugar del Copyright Transfer </a:t>
            </a:r>
            <a:r>
              <a:rPr lang="es-ES" dirty="0" err="1"/>
              <a:t>Agreement</a:t>
            </a:r>
            <a:r>
              <a:rPr lang="es-ES" dirty="0"/>
              <a:t> una </a:t>
            </a:r>
            <a:r>
              <a:rPr lang="es-ES" dirty="0" smtClean="0"/>
              <a:t>licencia para </a:t>
            </a:r>
            <a:r>
              <a:rPr lang="es-ES" dirty="0"/>
              <a:t>publicar </a:t>
            </a:r>
            <a:r>
              <a:rPr lang="es-ES" dirty="0" smtClean="0"/>
              <a:t>o</a:t>
            </a:r>
          </a:p>
          <a:p>
            <a:pPr marL="1257300" lvl="2" indent="-457200">
              <a:buAutoNum type="alphaLcParenR"/>
            </a:pPr>
            <a:r>
              <a:rPr lang="es-ES" dirty="0" smtClean="0"/>
              <a:t>Firme</a:t>
            </a:r>
            <a:r>
              <a:rPr lang="es-ES" dirty="0"/>
              <a:t>, añadiendo un </a:t>
            </a:r>
            <a:r>
              <a:rPr lang="es-ES" dirty="0" err="1"/>
              <a:t>addendum</a:t>
            </a:r>
            <a:r>
              <a:rPr lang="es-ES" dirty="0"/>
              <a:t> al contrato</a:t>
            </a:r>
          </a:p>
          <a:p>
            <a:r>
              <a:rPr lang="it-IT" dirty="0"/>
              <a:t>Model cover letter: </a:t>
            </a:r>
            <a:r>
              <a:rPr lang="it-IT" sz="2000" dirty="0">
                <a:hlinkClick r:id="rId3"/>
              </a:rPr>
              <a:t>http://</a:t>
            </a:r>
            <a:r>
              <a:rPr lang="it-IT" sz="2000" dirty="0" smtClean="0">
                <a:hlinkClick r:id="rId3"/>
              </a:rPr>
              <a:t>ec.europa.eu/research/sciencesociety/</a:t>
            </a:r>
            <a:r>
              <a:rPr lang="es-ES" sz="2000" dirty="0" err="1" smtClean="0">
                <a:hlinkClick r:id="rId3"/>
              </a:rPr>
              <a:t>document_library</a:t>
            </a:r>
            <a:r>
              <a:rPr lang="es-ES" sz="2000" dirty="0" smtClean="0">
                <a:hlinkClick r:id="rId3"/>
              </a:rPr>
              <a:t>/pdf_06/model-cover-letter-foramendment_en.zip</a:t>
            </a:r>
            <a:r>
              <a:rPr lang="es-ES" sz="2000" dirty="0" smtClean="0"/>
              <a:t> </a:t>
            </a:r>
            <a:endParaRPr lang="es-ES" sz="2000" dirty="0"/>
          </a:p>
          <a:p>
            <a:r>
              <a:rPr lang="es-ES" dirty="0" err="1"/>
              <a:t>Model</a:t>
            </a:r>
            <a:r>
              <a:rPr lang="es-ES" dirty="0"/>
              <a:t> </a:t>
            </a:r>
            <a:r>
              <a:rPr lang="es-ES" dirty="0" err="1"/>
              <a:t>addendum</a:t>
            </a:r>
            <a:r>
              <a:rPr lang="es-ES" dirty="0"/>
              <a:t>: </a:t>
            </a:r>
            <a:r>
              <a:rPr lang="es-ES" sz="2200" dirty="0">
                <a:hlinkClick r:id="rId4"/>
              </a:rPr>
              <a:t>http://</a:t>
            </a:r>
            <a:r>
              <a:rPr lang="es-ES" sz="2200" dirty="0" smtClean="0">
                <a:hlinkClick r:id="rId4"/>
              </a:rPr>
              <a:t>ec.europa.eu/research/sciencesociety/document_library/pdf_06/model-amendment-topublishing-agreement_en.zip</a:t>
            </a:r>
            <a:r>
              <a:rPr lang="es-ES" sz="2200" dirty="0" smtClean="0"/>
              <a:t> </a:t>
            </a:r>
            <a:endParaRPr lang="es-ES" sz="2200" dirty="0"/>
          </a:p>
          <a:p>
            <a:endParaRPr lang="es-ES" dirty="0"/>
          </a:p>
        </p:txBody>
      </p:sp>
    </p:spTree>
    <p:extLst>
      <p:ext uri="{BB962C8B-B14F-4D97-AF65-F5344CB8AC3E}">
        <p14:creationId xmlns:p14="http://schemas.microsoft.com/office/powerpoint/2010/main" val="186662787"/>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2 Marcador de contenido"/>
          <p:cNvSpPr>
            <a:spLocks noGrp="1"/>
          </p:cNvSpPr>
          <p:nvPr>
            <p:ph idx="1"/>
          </p:nvPr>
        </p:nvSpPr>
        <p:spPr>
          <a:xfrm>
            <a:off x="457489" y="1700492"/>
            <a:ext cx="3908136" cy="4426324"/>
          </a:xfrm>
        </p:spPr>
        <p:txBody>
          <a:bodyPr/>
          <a:lstStyle/>
          <a:p>
            <a:pPr marL="0" indent="0">
              <a:buNone/>
            </a:pPr>
            <a:r>
              <a:rPr lang="es-ES" altLang="es-ES" smtClean="0"/>
              <a:t>La información en las webs editoriales no es fácil de encontrar</a:t>
            </a:r>
          </a:p>
        </p:txBody>
      </p:sp>
      <p:pic>
        <p:nvPicPr>
          <p:cNvPr id="8192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5626" y="1484780"/>
            <a:ext cx="4180897" cy="45355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0484" name="1 CuadroTexto"/>
          <p:cNvSpPr txBox="1">
            <a:spLocks noChangeArrowheads="1"/>
          </p:cNvSpPr>
          <p:nvPr/>
        </p:nvSpPr>
        <p:spPr bwMode="auto">
          <a:xfrm>
            <a:off x="1801092" y="134471"/>
            <a:ext cx="6539057" cy="399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1429" tIns="45714" rIns="91429" bIns="45714" anchor="ct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5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defRPr/>
            </a:pPr>
            <a:r>
              <a:rPr lang="es-ES" altLang="es-ES" b="1" dirty="0" smtClean="0">
                <a:solidFill>
                  <a:schemeClr val="bg1"/>
                </a:solidFill>
                <a:latin typeface="+mj-lt"/>
                <a:ea typeface="+mj-ea"/>
                <a:cs typeface="+mj-cs"/>
              </a:rPr>
              <a:t>Políticas editoriales</a:t>
            </a:r>
          </a:p>
        </p:txBody>
      </p:sp>
    </p:spTree>
    <p:extLst>
      <p:ext uri="{BB962C8B-B14F-4D97-AF65-F5344CB8AC3E}">
        <p14:creationId xmlns:p14="http://schemas.microsoft.com/office/powerpoint/2010/main" val="799409707"/>
      </p:ext>
    </p:ext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Picture 5">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1000" y="3633508"/>
            <a:ext cx="5453785" cy="1970835"/>
          </a:xfrm>
          <a:prstGeom prst="rect">
            <a:avLst/>
          </a:prstGeom>
          <a:noFill/>
          <a:ln w="28575">
            <a:solidFill>
              <a:srgbClr val="FF6600"/>
            </a:solidFill>
            <a:miter lim="800000"/>
            <a:headEnd/>
            <a:tailEnd/>
          </a:ln>
          <a:extLst>
            <a:ext uri="{909E8E84-426E-40DD-AFC4-6F175D3DCCD1}">
              <a14:hiddenFill xmlns:a14="http://schemas.microsoft.com/office/drawing/2010/main">
                <a:solidFill>
                  <a:srgbClr val="FFFFFF"/>
                </a:solidFill>
              </a14:hiddenFill>
            </a:ext>
          </a:extLst>
        </p:spPr>
      </p:pic>
      <p:pic>
        <p:nvPicPr>
          <p:cNvPr id="83971" name="Picture 3">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7489" y="1413343"/>
            <a:ext cx="7259205" cy="1599640"/>
          </a:xfrm>
          <a:prstGeom prst="rect">
            <a:avLst/>
          </a:prstGeom>
          <a:noFill/>
          <a:ln w="28575">
            <a:solidFill>
              <a:srgbClr val="FF6600"/>
            </a:solidFill>
            <a:miter lim="800000"/>
            <a:headEnd/>
            <a:tailEnd/>
          </a:ln>
          <a:extLst>
            <a:ext uri="{909E8E84-426E-40DD-AFC4-6F175D3DCCD1}">
              <a14:hiddenFill xmlns:a14="http://schemas.microsoft.com/office/drawing/2010/main">
                <a:solidFill>
                  <a:srgbClr val="FFFFFF"/>
                </a:solidFill>
              </a14:hiddenFill>
            </a:ext>
          </a:extLst>
        </p:spPr>
      </p:pic>
      <p:pic>
        <p:nvPicPr>
          <p:cNvPr id="83972" name="Picture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035012" y="2498912"/>
            <a:ext cx="5651500" cy="1200431"/>
          </a:xfrm>
          <a:prstGeom prst="rect">
            <a:avLst/>
          </a:prstGeom>
          <a:noFill/>
          <a:ln w="28575">
            <a:solidFill>
              <a:srgbClr val="FF6600"/>
            </a:solidFill>
            <a:miter lim="800000"/>
            <a:headEnd/>
            <a:tailEnd/>
          </a:ln>
          <a:extLst>
            <a:ext uri="{909E8E84-426E-40DD-AFC4-6F175D3DCCD1}">
              <a14:hiddenFill xmlns:a14="http://schemas.microsoft.com/office/drawing/2010/main">
                <a:solidFill>
                  <a:srgbClr val="FFFFFF"/>
                </a:solidFill>
              </a14:hiddenFill>
            </a:ext>
          </a:extLst>
        </p:spPr>
      </p:pic>
      <p:pic>
        <p:nvPicPr>
          <p:cNvPr id="83973" name="Picture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226955" y="4905376"/>
            <a:ext cx="5430694" cy="1460967"/>
          </a:xfrm>
          <a:prstGeom prst="rect">
            <a:avLst/>
          </a:prstGeom>
          <a:noFill/>
          <a:ln w="28575">
            <a:solidFill>
              <a:srgbClr val="FF6600"/>
            </a:solidFill>
            <a:miter lim="800000"/>
            <a:headEnd/>
            <a:tailEnd/>
          </a:ln>
          <a:extLst>
            <a:ext uri="{909E8E84-426E-40DD-AFC4-6F175D3DCCD1}">
              <a14:hiddenFill xmlns:a14="http://schemas.microsoft.com/office/drawing/2010/main">
                <a:solidFill>
                  <a:srgbClr val="FFFFFF"/>
                </a:solidFill>
              </a14:hiddenFill>
            </a:ext>
          </a:extLst>
        </p:spPr>
      </p:pic>
      <p:sp>
        <p:nvSpPr>
          <p:cNvPr id="22534" name="1 CuadroTexto"/>
          <p:cNvSpPr txBox="1">
            <a:spLocks noChangeArrowheads="1"/>
          </p:cNvSpPr>
          <p:nvPr/>
        </p:nvSpPr>
        <p:spPr bwMode="auto">
          <a:xfrm>
            <a:off x="2323523" y="142875"/>
            <a:ext cx="5827568" cy="399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1429" tIns="45714" rIns="91429" bIns="45714" anchor="ct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5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defRPr/>
            </a:pPr>
            <a:r>
              <a:rPr lang="es-ES" altLang="es-ES" b="1" dirty="0" smtClean="0">
                <a:solidFill>
                  <a:schemeClr val="bg1"/>
                </a:solidFill>
                <a:latin typeface="+mj-lt"/>
                <a:ea typeface="+mj-ea"/>
                <a:cs typeface="+mj-cs"/>
              </a:rPr>
              <a:t>Políticas editoriales</a:t>
            </a:r>
          </a:p>
        </p:txBody>
      </p:sp>
    </p:spTree>
    <p:extLst>
      <p:ext uri="{BB962C8B-B14F-4D97-AF65-F5344CB8AC3E}">
        <p14:creationId xmlns:p14="http://schemas.microsoft.com/office/powerpoint/2010/main" val="1502143294"/>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descr="Recorte de pantalla"/>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39535" y="476672"/>
            <a:ext cx="7474753" cy="6336704"/>
          </a:xfrm>
          <a:prstGeom prst="rect">
            <a:avLst/>
          </a:prstGeom>
        </p:spPr>
      </p:pic>
      <p:sp>
        <p:nvSpPr>
          <p:cNvPr id="5" name="4 Rectángulo">
            <a:hlinkClick r:id="rId3"/>
          </p:cNvPr>
          <p:cNvSpPr/>
          <p:nvPr/>
        </p:nvSpPr>
        <p:spPr>
          <a:xfrm>
            <a:off x="7164288" y="3501008"/>
            <a:ext cx="1224136" cy="1152128"/>
          </a:xfrm>
          <a:prstGeom prst="rect">
            <a:avLst/>
          </a:prstGeom>
          <a:noFill/>
          <a:ln w="317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spTree>
    <p:extLst>
      <p:ext uri="{BB962C8B-B14F-4D97-AF65-F5344CB8AC3E}">
        <p14:creationId xmlns:p14="http://schemas.microsoft.com/office/powerpoint/2010/main" val="3429695491"/>
      </p:ext>
    </p:extLst>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Revistas internacionales</a:t>
            </a:r>
            <a:endParaRPr lang="es-ES" dirty="0"/>
          </a:p>
        </p:txBody>
      </p:sp>
      <p:pic>
        <p:nvPicPr>
          <p:cNvPr id="4" name="3 Marcador de contenido" descr="Recorte de pantalla">
            <a:hlinkClick r:id="rId2"/>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5496" y="2267063"/>
            <a:ext cx="9108504" cy="2911316"/>
          </a:xfrm>
        </p:spPr>
      </p:pic>
      <p:sp>
        <p:nvSpPr>
          <p:cNvPr id="5" name="4 Rectángulo">
            <a:hlinkClick r:id="rId4"/>
          </p:cNvPr>
          <p:cNvSpPr/>
          <p:nvPr/>
        </p:nvSpPr>
        <p:spPr>
          <a:xfrm>
            <a:off x="3275856" y="2924944"/>
            <a:ext cx="3168352" cy="1152128"/>
          </a:xfrm>
          <a:prstGeom prst="rect">
            <a:avLst/>
          </a:prstGeom>
          <a:noFill/>
          <a:ln w="317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spTree>
    <p:extLst>
      <p:ext uri="{BB962C8B-B14F-4D97-AF65-F5344CB8AC3E}">
        <p14:creationId xmlns:p14="http://schemas.microsoft.com/office/powerpoint/2010/main" val="244316902"/>
      </p:ext>
    </p:extLst>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p:nvPr/>
        </p:nvPicPr>
        <p:blipFill rotWithShape="1">
          <a:blip r:embed="rId2" cstate="print"/>
          <a:srcRect t="11464" r="4930" b="8969"/>
          <a:stretch/>
        </p:blipFill>
        <p:spPr bwMode="auto">
          <a:xfrm>
            <a:off x="0" y="0"/>
            <a:ext cx="9144000" cy="6858000"/>
          </a:xfrm>
          <a:prstGeom prst="rect">
            <a:avLst/>
          </a:prstGeom>
          <a:ln>
            <a:noFill/>
          </a:ln>
          <a:extLst>
            <a:ext uri="{53640926-AAD7-44D8-BBD7-CCE9431645EC}">
              <a14:shadowObscured xmlns:a14="http://schemas.microsoft.com/office/drawing/2010/main"/>
            </a:ext>
          </a:extLst>
        </p:spPr>
      </p:pic>
      <p:sp>
        <p:nvSpPr>
          <p:cNvPr id="3" name="2 CuadroTexto"/>
          <p:cNvSpPr txBox="1"/>
          <p:nvPr/>
        </p:nvSpPr>
        <p:spPr>
          <a:xfrm>
            <a:off x="3059832" y="1124744"/>
            <a:ext cx="5400601" cy="923330"/>
          </a:xfrm>
          <a:prstGeom prst="rect">
            <a:avLst/>
          </a:prstGeom>
          <a:solidFill>
            <a:schemeClr val="bg1"/>
          </a:solidFill>
          <a:ln>
            <a:solidFill>
              <a:srgbClr val="FF0000"/>
            </a:solidFill>
          </a:ln>
          <a:effectLst>
            <a:outerShdw blurRad="50800" dist="50800" dir="5400000" algn="ctr" rotWithShape="0">
              <a:schemeClr val="bg1"/>
            </a:outerShdw>
          </a:effectLst>
        </p:spPr>
        <p:txBody>
          <a:bodyPr wrap="square" rtlCol="0">
            <a:spAutoFit/>
          </a:bodyPr>
          <a:lstStyle/>
          <a:p>
            <a:pPr algn="ctr"/>
            <a:r>
              <a:rPr lang="es-ES" b="1" dirty="0" smtClean="0">
                <a:solidFill>
                  <a:srgbClr val="FF0000"/>
                </a:solidFill>
                <a:latin typeface="Arial" pitchFamily="34" charset="0"/>
                <a:cs typeface="Arial" pitchFamily="34" charset="0"/>
              </a:rPr>
              <a:t>Comprobación </a:t>
            </a:r>
            <a:r>
              <a:rPr lang="es-ES" b="1" dirty="0">
                <a:solidFill>
                  <a:srgbClr val="FF0000"/>
                </a:solidFill>
                <a:latin typeface="Arial" pitchFamily="34" charset="0"/>
                <a:cs typeface="Arial" pitchFamily="34" charset="0"/>
              </a:rPr>
              <a:t>de las políticas de copyright y derechos de difusión permitidos por los editores de las revistas</a:t>
            </a:r>
          </a:p>
        </p:txBody>
      </p:sp>
      <p:sp>
        <p:nvSpPr>
          <p:cNvPr id="4" name="3 CuadroTexto"/>
          <p:cNvSpPr txBox="1"/>
          <p:nvPr/>
        </p:nvSpPr>
        <p:spPr>
          <a:xfrm>
            <a:off x="323528" y="5301207"/>
            <a:ext cx="1656184" cy="646331"/>
          </a:xfrm>
          <a:prstGeom prst="rect">
            <a:avLst/>
          </a:prstGeom>
          <a:solidFill>
            <a:schemeClr val="bg1"/>
          </a:solidFill>
          <a:ln>
            <a:solidFill>
              <a:srgbClr val="FF0000"/>
            </a:solidFill>
          </a:ln>
          <a:effectLst>
            <a:outerShdw blurRad="50800" dist="50800" dir="5400000" algn="ctr" rotWithShape="0">
              <a:schemeClr val="bg1"/>
            </a:outerShdw>
          </a:effectLst>
        </p:spPr>
        <p:txBody>
          <a:bodyPr wrap="square" rtlCol="0">
            <a:spAutoFit/>
          </a:bodyPr>
          <a:lstStyle>
            <a:defPPr>
              <a:defRPr lang="ca-ES"/>
            </a:defPPr>
            <a:lvl1pPr algn="ctr">
              <a:defRPr b="1">
                <a:solidFill>
                  <a:srgbClr val="FF0000"/>
                </a:solidFill>
                <a:latin typeface="Arial" pitchFamily="34" charset="0"/>
                <a:cs typeface="Arial" pitchFamily="34" charset="0"/>
              </a:defRPr>
            </a:lvl1pPr>
          </a:lstStyle>
          <a:p>
            <a:r>
              <a:rPr lang="es-ES" dirty="0"/>
              <a:t>Condiciones del depósito</a:t>
            </a:r>
          </a:p>
        </p:txBody>
      </p:sp>
      <p:sp>
        <p:nvSpPr>
          <p:cNvPr id="5" name="4 Flecha doblada"/>
          <p:cNvSpPr/>
          <p:nvPr/>
        </p:nvSpPr>
        <p:spPr>
          <a:xfrm>
            <a:off x="1151620" y="4653136"/>
            <a:ext cx="299858" cy="504056"/>
          </a:xfrm>
          <a:prstGeom prst="ben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spTree>
    <p:extLst>
      <p:ext uri="{BB962C8B-B14F-4D97-AF65-F5344CB8AC3E}">
        <p14:creationId xmlns:p14="http://schemas.microsoft.com/office/powerpoint/2010/main" val="1975644653"/>
      </p:ext>
    </p:extLst>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Recorte de pantalla">
            <a:hlinkClick r:id="rId2"/>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854986"/>
            <a:ext cx="9144000" cy="3148028"/>
          </a:xfrm>
          <a:prstGeom prst="rect">
            <a:avLst/>
          </a:prstGeom>
        </p:spPr>
      </p:pic>
      <p:sp>
        <p:nvSpPr>
          <p:cNvPr id="3" name="1 Título"/>
          <p:cNvSpPr txBox="1">
            <a:spLocks/>
          </p:cNvSpPr>
          <p:nvPr/>
        </p:nvSpPr>
        <p:spPr>
          <a:xfrm>
            <a:off x="457200" y="764704"/>
            <a:ext cx="8229600" cy="652934"/>
          </a:xfrm>
          <a:prstGeom prst="rect">
            <a:avLst/>
          </a:prstGeom>
        </p:spPr>
        <p:txBody>
          <a:bodyPr/>
          <a:lstStyle>
            <a:lvl1pPr algn="ctr" defTabSz="914400" rtl="0" eaLnBrk="1" latinLnBrk="0" hangingPunct="1">
              <a:spcBef>
                <a:spcPct val="0"/>
              </a:spcBef>
              <a:buNone/>
              <a:defRPr sz="3600" kern="1200">
                <a:solidFill>
                  <a:schemeClr val="tx1"/>
                </a:solidFill>
                <a:latin typeface="Arial" pitchFamily="34" charset="0"/>
                <a:ea typeface="+mj-ea"/>
                <a:cs typeface="Arial" pitchFamily="34" charset="0"/>
              </a:defRPr>
            </a:lvl1pPr>
          </a:lstStyle>
          <a:p>
            <a:r>
              <a:rPr lang="es-ES" dirty="0" smtClean="0"/>
              <a:t>Revistas nacionales</a:t>
            </a:r>
            <a:endParaRPr lang="es-ES" dirty="0"/>
          </a:p>
        </p:txBody>
      </p:sp>
    </p:spTree>
    <p:extLst>
      <p:ext uri="{BB962C8B-B14F-4D97-AF65-F5344CB8AC3E}">
        <p14:creationId xmlns:p14="http://schemas.microsoft.com/office/powerpoint/2010/main" val="1259983944"/>
      </p:ext>
    </p:extLst>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p:nvPr/>
        </p:nvPicPr>
        <p:blipFill rotWithShape="1">
          <a:blip r:embed="rId2" cstate="print"/>
          <a:srcRect t="11239" r="12516" b="9644"/>
          <a:stretch/>
        </p:blipFill>
        <p:spPr bwMode="auto">
          <a:xfrm>
            <a:off x="0" y="0"/>
            <a:ext cx="9144000" cy="6858000"/>
          </a:xfrm>
          <a:prstGeom prst="rect">
            <a:avLst/>
          </a:prstGeom>
          <a:ln>
            <a:noFill/>
          </a:ln>
          <a:extLst>
            <a:ext uri="{53640926-AAD7-44D8-BBD7-CCE9431645EC}">
              <a14:shadowObscured xmlns:a14="http://schemas.microsoft.com/office/drawing/2010/main"/>
            </a:ext>
          </a:extLst>
        </p:spPr>
      </p:pic>
      <p:sp>
        <p:nvSpPr>
          <p:cNvPr id="3" name="2 Flecha doblada"/>
          <p:cNvSpPr/>
          <p:nvPr/>
        </p:nvSpPr>
        <p:spPr>
          <a:xfrm rot="10800000">
            <a:off x="5580112" y="3501008"/>
            <a:ext cx="299860" cy="321735"/>
          </a:xfrm>
          <a:prstGeom prst="ben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sp>
        <p:nvSpPr>
          <p:cNvPr id="4" name="3 CuadroTexto"/>
          <p:cNvSpPr txBox="1"/>
          <p:nvPr/>
        </p:nvSpPr>
        <p:spPr>
          <a:xfrm>
            <a:off x="4172649" y="2708919"/>
            <a:ext cx="3414645" cy="646331"/>
          </a:xfrm>
          <a:prstGeom prst="rect">
            <a:avLst/>
          </a:prstGeom>
          <a:solidFill>
            <a:schemeClr val="bg1"/>
          </a:solidFill>
          <a:effectLst>
            <a:outerShdw blurRad="50800" dist="50800" dir="5400000" algn="ctr" rotWithShape="0">
              <a:schemeClr val="bg1"/>
            </a:outerShdw>
          </a:effectLst>
        </p:spPr>
        <p:txBody>
          <a:bodyPr wrap="square" rtlCol="0">
            <a:spAutoFit/>
          </a:bodyPr>
          <a:lstStyle/>
          <a:p>
            <a:pPr algn="ctr"/>
            <a:r>
              <a:rPr lang="es-ES" b="1" dirty="0" smtClean="0">
                <a:solidFill>
                  <a:srgbClr val="FF0000"/>
                </a:solidFill>
                <a:latin typeface="Arial" pitchFamily="34" charset="0"/>
                <a:cs typeface="Arial" pitchFamily="34" charset="0"/>
              </a:rPr>
              <a:t>Licencia </a:t>
            </a:r>
            <a:r>
              <a:rPr lang="es-ES" b="1" dirty="0" err="1" smtClean="0">
                <a:solidFill>
                  <a:srgbClr val="FF0000"/>
                </a:solidFill>
                <a:latin typeface="Arial" pitchFamily="34" charset="0"/>
                <a:cs typeface="Arial" pitchFamily="34" charset="0"/>
              </a:rPr>
              <a:t>Creative</a:t>
            </a:r>
            <a:r>
              <a:rPr lang="es-ES" b="1" dirty="0" smtClean="0">
                <a:solidFill>
                  <a:srgbClr val="FF0000"/>
                </a:solidFill>
                <a:latin typeface="Arial" pitchFamily="34" charset="0"/>
                <a:cs typeface="Arial" pitchFamily="34" charset="0"/>
              </a:rPr>
              <a:t> </a:t>
            </a:r>
            <a:r>
              <a:rPr lang="es-ES" b="1" dirty="0" err="1" smtClean="0">
                <a:solidFill>
                  <a:srgbClr val="FF0000"/>
                </a:solidFill>
                <a:latin typeface="Arial" pitchFamily="34" charset="0"/>
                <a:cs typeface="Arial" pitchFamily="34" charset="0"/>
              </a:rPr>
              <a:t>Commons</a:t>
            </a:r>
            <a:r>
              <a:rPr lang="es-ES" b="1" dirty="0" smtClean="0">
                <a:solidFill>
                  <a:srgbClr val="FF0000"/>
                </a:solidFill>
                <a:latin typeface="Arial" pitchFamily="34" charset="0"/>
                <a:cs typeface="Arial" pitchFamily="34" charset="0"/>
              </a:rPr>
              <a:t> permitida por el editor</a:t>
            </a:r>
            <a:endParaRPr lang="es-ES" b="1" dirty="0">
              <a:solidFill>
                <a:srgbClr val="FF0000"/>
              </a:solidFill>
              <a:latin typeface="Arial" pitchFamily="34" charset="0"/>
              <a:cs typeface="Arial" pitchFamily="34" charset="0"/>
            </a:endParaRPr>
          </a:p>
        </p:txBody>
      </p:sp>
    </p:spTree>
    <p:extLst>
      <p:ext uri="{BB962C8B-B14F-4D97-AF65-F5344CB8AC3E}">
        <p14:creationId xmlns:p14="http://schemas.microsoft.com/office/powerpoint/2010/main" val="1607586401"/>
      </p:ext>
    </p:extLst>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Recorte de pantalla">
            <a:hlinkClick r:id="rId2"/>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66545"/>
            <a:ext cx="9144000" cy="6524910"/>
          </a:xfrm>
          <a:prstGeom prst="rect">
            <a:avLst/>
          </a:prstGeom>
        </p:spPr>
      </p:pic>
    </p:spTree>
    <p:extLst>
      <p:ext uri="{BB962C8B-B14F-4D97-AF65-F5344CB8AC3E}">
        <p14:creationId xmlns:p14="http://schemas.microsoft.com/office/powerpoint/2010/main" val="2831069701"/>
      </p:ext>
    </p:extLst>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descr="Recorte de pantalla">
            <a:hlinkClick r:id="rId2"/>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5735" y="0"/>
            <a:ext cx="8812530" cy="6858000"/>
          </a:xfrm>
          <a:prstGeom prst="rect">
            <a:avLst/>
          </a:prstGeom>
        </p:spPr>
      </p:pic>
    </p:spTree>
    <p:extLst>
      <p:ext uri="{BB962C8B-B14F-4D97-AF65-F5344CB8AC3E}">
        <p14:creationId xmlns:p14="http://schemas.microsoft.com/office/powerpoint/2010/main" val="2374793728"/>
      </p:ext>
    </p:extLst>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descr="Recorte de pantalla"/>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768209"/>
            <a:ext cx="9144000" cy="5901151"/>
          </a:xfrm>
          <a:prstGeom prst="rect">
            <a:avLst/>
          </a:prstGeom>
        </p:spPr>
      </p:pic>
      <p:sp>
        <p:nvSpPr>
          <p:cNvPr id="4" name="1 Título"/>
          <p:cNvSpPr txBox="1">
            <a:spLocks/>
          </p:cNvSpPr>
          <p:nvPr/>
        </p:nvSpPr>
        <p:spPr>
          <a:xfrm>
            <a:off x="-108520" y="39762"/>
            <a:ext cx="8784976" cy="652934"/>
          </a:xfrm>
          <a:prstGeom prst="rect">
            <a:avLst/>
          </a:prstGeom>
        </p:spPr>
        <p:txBody>
          <a:bodyPr/>
          <a:lstStyle>
            <a:lvl1pPr algn="ctr" defTabSz="914400" rtl="0" eaLnBrk="1" latinLnBrk="0" hangingPunct="1">
              <a:spcBef>
                <a:spcPct val="0"/>
              </a:spcBef>
              <a:buNone/>
              <a:defRPr sz="3600" kern="1200">
                <a:solidFill>
                  <a:schemeClr val="tx1"/>
                </a:solidFill>
                <a:latin typeface="Arial" pitchFamily="34" charset="0"/>
                <a:ea typeface="+mj-ea"/>
                <a:cs typeface="Arial" pitchFamily="34" charset="0"/>
              </a:defRPr>
            </a:lvl1pPr>
          </a:lstStyle>
          <a:p>
            <a:r>
              <a:rPr lang="fr-FR" sz="3000" b="1" dirty="0" smtClean="0"/>
              <a:t>DOAJ: revistas en acceso abierto</a:t>
            </a:r>
            <a:endParaRPr lang="es-ES" sz="3000" dirty="0"/>
          </a:p>
        </p:txBody>
      </p:sp>
    </p:spTree>
    <p:extLst>
      <p:ext uri="{BB962C8B-B14F-4D97-AF65-F5344CB8AC3E}">
        <p14:creationId xmlns:p14="http://schemas.microsoft.com/office/powerpoint/2010/main" val="2642817240"/>
      </p:ext>
    </p:extLst>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txBox="1">
            <a:spLocks/>
          </p:cNvSpPr>
          <p:nvPr/>
        </p:nvSpPr>
        <p:spPr>
          <a:xfrm>
            <a:off x="107504" y="471810"/>
            <a:ext cx="8784976" cy="652934"/>
          </a:xfrm>
          <a:prstGeom prst="rect">
            <a:avLst/>
          </a:prstGeom>
        </p:spPr>
        <p:txBody>
          <a:bodyPr/>
          <a:lstStyle>
            <a:lvl1pPr algn="ctr" defTabSz="914400" rtl="0" eaLnBrk="1" latinLnBrk="0" hangingPunct="1">
              <a:spcBef>
                <a:spcPct val="0"/>
              </a:spcBef>
              <a:buNone/>
              <a:defRPr sz="3600" kern="1200">
                <a:solidFill>
                  <a:schemeClr val="tx1"/>
                </a:solidFill>
                <a:latin typeface="Arial" pitchFamily="34" charset="0"/>
                <a:ea typeface="+mj-ea"/>
                <a:cs typeface="Arial" pitchFamily="34" charset="0"/>
              </a:defRPr>
            </a:lvl1pPr>
          </a:lstStyle>
          <a:p>
            <a:r>
              <a:rPr lang="fr-FR" sz="3000" b="1" dirty="0" smtClean="0"/>
              <a:t>Revistes DOAJ: con </a:t>
            </a:r>
            <a:r>
              <a:rPr lang="fr-FR" sz="3000" b="1" dirty="0" err="1" smtClean="0"/>
              <a:t>materia</a:t>
            </a:r>
            <a:r>
              <a:rPr lang="fr-FR" sz="3000" b="1" dirty="0" smtClean="0"/>
              <a:t> Arquitectura</a:t>
            </a:r>
            <a:endParaRPr lang="es-ES" sz="3000" dirty="0"/>
          </a:p>
        </p:txBody>
      </p:sp>
      <p:pic>
        <p:nvPicPr>
          <p:cNvPr id="3" name="2 Imagen" descr="Recorte de pantalla">
            <a:hlinkClick r:id="rId2"/>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0040" y="983399"/>
            <a:ext cx="8748464" cy="5901985"/>
          </a:xfrm>
          <a:prstGeom prst="rect">
            <a:avLst/>
          </a:prstGeom>
        </p:spPr>
      </p:pic>
      <p:sp>
        <p:nvSpPr>
          <p:cNvPr id="5" name="4 Rectángulo">
            <a:hlinkClick r:id="rId4"/>
          </p:cNvPr>
          <p:cNvSpPr/>
          <p:nvPr/>
        </p:nvSpPr>
        <p:spPr>
          <a:xfrm>
            <a:off x="1043608" y="5949280"/>
            <a:ext cx="864096" cy="288032"/>
          </a:xfrm>
          <a:prstGeom prst="rect">
            <a:avLst/>
          </a:prstGeom>
          <a:noFill/>
          <a:ln w="317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sp>
        <p:nvSpPr>
          <p:cNvPr id="6" name="5 Rectángulo">
            <a:hlinkClick r:id="rId4"/>
          </p:cNvPr>
          <p:cNvSpPr/>
          <p:nvPr/>
        </p:nvSpPr>
        <p:spPr>
          <a:xfrm>
            <a:off x="1043608" y="2636912"/>
            <a:ext cx="1440160" cy="1728192"/>
          </a:xfrm>
          <a:prstGeom prst="rect">
            <a:avLst/>
          </a:prstGeom>
          <a:noFill/>
          <a:ln w="317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spTree>
    <p:extLst>
      <p:ext uri="{BB962C8B-B14F-4D97-AF65-F5344CB8AC3E}">
        <p14:creationId xmlns:p14="http://schemas.microsoft.com/office/powerpoint/2010/main" val="181619383"/>
      </p:ext>
    </p:extLst>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Recorte de pantalla">
            <a:hlinkClick r:id="rId2"/>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3614" y="0"/>
            <a:ext cx="8516771" cy="6858000"/>
          </a:xfrm>
          <a:prstGeom prst="rect">
            <a:avLst/>
          </a:prstGeom>
        </p:spPr>
      </p:pic>
    </p:spTree>
    <p:extLst>
      <p:ext uri="{BB962C8B-B14F-4D97-AF65-F5344CB8AC3E}">
        <p14:creationId xmlns:p14="http://schemas.microsoft.com/office/powerpoint/2010/main" val="3860968361"/>
      </p:ext>
    </p:extLst>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07504" y="620688"/>
            <a:ext cx="8784976" cy="652934"/>
          </a:xfrm>
        </p:spPr>
        <p:txBody>
          <a:bodyPr/>
          <a:lstStyle/>
          <a:p>
            <a:r>
              <a:rPr lang="fr-FR" sz="3000" b="1" dirty="0" smtClean="0"/>
              <a:t>Revistes </a:t>
            </a:r>
            <a:r>
              <a:rPr lang="fr-FR" sz="3000" b="1" dirty="0" err="1"/>
              <a:t>amb</a:t>
            </a:r>
            <a:r>
              <a:rPr lang="fr-FR" sz="3000" b="1" dirty="0"/>
              <a:t> factor d'impacte i en </a:t>
            </a:r>
            <a:r>
              <a:rPr lang="fr-FR" sz="3000" b="1" dirty="0" err="1"/>
              <a:t>accés</a:t>
            </a:r>
            <a:r>
              <a:rPr lang="fr-FR" sz="3000" b="1" dirty="0"/>
              <a:t> </a:t>
            </a:r>
            <a:r>
              <a:rPr lang="fr-FR" sz="3000" b="1" dirty="0" err="1" smtClean="0"/>
              <a:t>obert</a:t>
            </a:r>
            <a:endParaRPr lang="es-ES" sz="3000" dirty="0"/>
          </a:p>
        </p:txBody>
      </p:sp>
      <p:pic>
        <p:nvPicPr>
          <p:cNvPr id="5" name="4 Marcador de contenido" descr="Recorte de pantalla">
            <a:hlinkClick r:id="rId2"/>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99593" y="1235893"/>
            <a:ext cx="7196016" cy="5445459"/>
          </a:xfrm>
        </p:spPr>
      </p:pic>
      <p:sp>
        <p:nvSpPr>
          <p:cNvPr id="4" name="3 Rectángulo"/>
          <p:cNvSpPr/>
          <p:nvPr/>
        </p:nvSpPr>
        <p:spPr>
          <a:xfrm>
            <a:off x="1187624" y="35089"/>
            <a:ext cx="6120680" cy="954107"/>
          </a:xfrm>
          <a:prstGeom prst="rect">
            <a:avLst/>
          </a:prstGeom>
        </p:spPr>
        <p:txBody>
          <a:bodyPr wrap="square">
            <a:spAutoFit/>
          </a:bodyPr>
          <a:lstStyle/>
          <a:p>
            <a:r>
              <a:rPr lang="es-ES" sz="2800" dirty="0"/>
              <a:t>Y si las revista no permite autoarchivo?</a:t>
            </a:r>
            <a:br>
              <a:rPr lang="es-ES" sz="2800" dirty="0"/>
            </a:br>
            <a:endParaRPr lang="es-ES" sz="2800" dirty="0"/>
          </a:p>
        </p:txBody>
      </p:sp>
    </p:spTree>
    <p:extLst>
      <p:ext uri="{BB962C8B-B14F-4D97-AF65-F5344CB8AC3E}">
        <p14:creationId xmlns:p14="http://schemas.microsoft.com/office/powerpoint/2010/main" val="1246456227"/>
      </p:ext>
    </p:extLst>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 Título"/>
          <p:cNvSpPr txBox="1">
            <a:spLocks/>
          </p:cNvSpPr>
          <p:nvPr/>
        </p:nvSpPr>
        <p:spPr>
          <a:xfrm>
            <a:off x="107504" y="579775"/>
            <a:ext cx="8784976" cy="652934"/>
          </a:xfrm>
          <a:prstGeom prst="rect">
            <a:avLst/>
          </a:prstGeom>
        </p:spPr>
        <p:txBody>
          <a:bodyPr/>
          <a:lstStyle>
            <a:lvl1pPr algn="ctr" defTabSz="914400" rtl="0" eaLnBrk="1" latinLnBrk="0" hangingPunct="1">
              <a:spcBef>
                <a:spcPct val="0"/>
              </a:spcBef>
              <a:buNone/>
              <a:defRPr sz="3600" kern="1200">
                <a:solidFill>
                  <a:schemeClr val="tx1"/>
                </a:solidFill>
                <a:latin typeface="Arial" pitchFamily="34" charset="0"/>
                <a:ea typeface="+mj-ea"/>
                <a:cs typeface="Arial" pitchFamily="34" charset="0"/>
              </a:defRPr>
            </a:lvl1pPr>
          </a:lstStyle>
          <a:p>
            <a:r>
              <a:rPr lang="fr-FR" sz="3000" b="1" dirty="0" smtClean="0"/>
              <a:t>Revistes </a:t>
            </a:r>
            <a:r>
              <a:rPr lang="fr-FR" sz="3000" b="1" dirty="0" err="1" smtClean="0"/>
              <a:t>amb</a:t>
            </a:r>
            <a:r>
              <a:rPr lang="fr-FR" sz="3000" b="1" dirty="0" smtClean="0"/>
              <a:t> factor d'impacte i en </a:t>
            </a:r>
            <a:r>
              <a:rPr lang="fr-FR" sz="3000" b="1" dirty="0" err="1" smtClean="0"/>
              <a:t>accés</a:t>
            </a:r>
            <a:r>
              <a:rPr lang="fr-FR" sz="3000" b="1" dirty="0" smtClean="0"/>
              <a:t> </a:t>
            </a:r>
            <a:r>
              <a:rPr lang="fr-FR" sz="3000" b="1" dirty="0" err="1" smtClean="0"/>
              <a:t>obert</a:t>
            </a:r>
            <a:r>
              <a:rPr lang="fr-FR" sz="3000" b="1" dirty="0" smtClean="0"/>
              <a:t>:</a:t>
            </a:r>
          </a:p>
          <a:p>
            <a:r>
              <a:rPr lang="fr-FR" sz="3000" b="1" dirty="0" smtClean="0"/>
              <a:t>Arquitectura</a:t>
            </a:r>
            <a:endParaRPr lang="es-ES" sz="3000" dirty="0"/>
          </a:p>
        </p:txBody>
      </p:sp>
      <p:pic>
        <p:nvPicPr>
          <p:cNvPr id="4" name="3 Imagen" descr="Recorte de pantalla">
            <a:hlinkClick r:id="rId2"/>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467724"/>
            <a:ext cx="9144000" cy="5273644"/>
          </a:xfrm>
          <a:prstGeom prst="rect">
            <a:avLst/>
          </a:prstGeom>
        </p:spPr>
      </p:pic>
    </p:spTree>
    <p:extLst>
      <p:ext uri="{BB962C8B-B14F-4D97-AF65-F5344CB8AC3E}">
        <p14:creationId xmlns:p14="http://schemas.microsoft.com/office/powerpoint/2010/main" val="3675019796"/>
      </p:ext>
    </p:extLst>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descr="Recorte de pantalla">
            <a:hlinkClick r:id="rId2"/>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818" y="116632"/>
            <a:ext cx="9057686" cy="6688472"/>
          </a:xfrm>
          <a:prstGeom prst="rect">
            <a:avLst/>
          </a:prstGeom>
        </p:spPr>
      </p:pic>
    </p:spTree>
    <p:extLst>
      <p:ext uri="{BB962C8B-B14F-4D97-AF65-F5344CB8AC3E}">
        <p14:creationId xmlns:p14="http://schemas.microsoft.com/office/powerpoint/2010/main" val="1949989871"/>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489" y="1269067"/>
            <a:ext cx="8229023" cy="4916581"/>
          </a:xfrm>
        </p:spPr>
        <p:txBody>
          <a:bodyPr>
            <a:normAutofit lnSpcReduction="10000"/>
          </a:bodyPr>
          <a:lstStyle/>
          <a:p>
            <a:pPr>
              <a:defRPr/>
            </a:pPr>
            <a:r>
              <a:rPr lang="es-ES" sz="2200" dirty="0"/>
              <a:t>El plan piloto desarrollado por la Comisión analizará los datos de investigación financiados bajo el marco de Horizonte 2020, con el objetivo de estimular la </a:t>
            </a:r>
            <a:r>
              <a:rPr lang="es-ES" sz="2200" b="1" dirty="0">
                <a:solidFill>
                  <a:srgbClr val="0070C0"/>
                </a:solidFill>
              </a:rPr>
              <a:t>cultura de intercambio de datos entre los investigadores</a:t>
            </a:r>
            <a:r>
              <a:rPr lang="es-ES" sz="2200" dirty="0"/>
              <a:t> y </a:t>
            </a:r>
            <a:r>
              <a:rPr lang="es-ES" sz="2200" b="1" dirty="0">
                <a:solidFill>
                  <a:srgbClr val="FF0000"/>
                </a:solidFill>
              </a:rPr>
              <a:t>facilitar la reutilización de la información y la ciencia basada en datos.</a:t>
            </a:r>
          </a:p>
          <a:p>
            <a:pPr>
              <a:defRPr/>
            </a:pPr>
            <a:r>
              <a:rPr lang="es-ES" sz="2200" dirty="0"/>
              <a:t>La Comisión Europea cuenta con la participación de los principales actores en el acceso abierto: </a:t>
            </a:r>
            <a:r>
              <a:rPr lang="es-ES" sz="2200" b="1" dirty="0" err="1">
                <a:solidFill>
                  <a:srgbClr val="7030A0"/>
                </a:solidFill>
              </a:rPr>
              <a:t>OpenAIRE</a:t>
            </a:r>
            <a:r>
              <a:rPr lang="es-ES" sz="2200" b="1" dirty="0">
                <a:solidFill>
                  <a:srgbClr val="7030A0"/>
                </a:solidFill>
              </a:rPr>
              <a:t>, LIBER y COAR.</a:t>
            </a:r>
          </a:p>
          <a:p>
            <a:pPr>
              <a:defRPr/>
            </a:pPr>
            <a:r>
              <a:rPr lang="es-ES" sz="2200" dirty="0"/>
              <a:t>El plan tiene una cierta dificultad inherente, ya que implica más que datos que simplemente almacenan en un repositorio. El sistema debe garantizar algunas aplicaciones, tales como </a:t>
            </a:r>
            <a:r>
              <a:rPr lang="es-ES" sz="2200" b="1" dirty="0">
                <a:solidFill>
                  <a:srgbClr val="0070C0"/>
                </a:solidFill>
              </a:rPr>
              <a:t>datos de reutilización</a:t>
            </a:r>
            <a:r>
              <a:rPr lang="es-ES" sz="2200" dirty="0"/>
              <a:t>, ya que la naturaleza de los </a:t>
            </a:r>
            <a:r>
              <a:rPr lang="es-ES" sz="2200" b="1" dirty="0">
                <a:solidFill>
                  <a:srgbClr val="FF0000"/>
                </a:solidFill>
              </a:rPr>
              <a:t>datos</a:t>
            </a:r>
            <a:r>
              <a:rPr lang="es-ES" sz="2200" dirty="0">
                <a:solidFill>
                  <a:srgbClr val="FF0000"/>
                </a:solidFill>
              </a:rPr>
              <a:t> </a:t>
            </a:r>
            <a:r>
              <a:rPr lang="es-ES" sz="2200" dirty="0"/>
              <a:t>y la información varía dependiendo de la zona o de la </a:t>
            </a:r>
            <a:r>
              <a:rPr lang="es-ES" sz="2200" b="1" dirty="0">
                <a:solidFill>
                  <a:srgbClr val="FF0000"/>
                </a:solidFill>
              </a:rPr>
              <a:t>disciplina</a:t>
            </a:r>
            <a:r>
              <a:rPr lang="es-ES" sz="2200" dirty="0">
                <a:solidFill>
                  <a:srgbClr val="FF0000"/>
                </a:solidFill>
              </a:rPr>
              <a:t> </a:t>
            </a:r>
            <a:r>
              <a:rPr lang="es-ES" sz="2200" dirty="0"/>
              <a:t>a la que pertenecen.</a:t>
            </a:r>
          </a:p>
          <a:p>
            <a:pPr>
              <a:defRPr/>
            </a:pPr>
            <a:endParaRPr lang="es-ES" sz="2200" dirty="0"/>
          </a:p>
        </p:txBody>
      </p:sp>
      <p:sp>
        <p:nvSpPr>
          <p:cNvPr id="99331" name="5 CuadroTexto"/>
          <p:cNvSpPr txBox="1">
            <a:spLocks noChangeArrowheads="1"/>
          </p:cNvSpPr>
          <p:nvPr/>
        </p:nvSpPr>
        <p:spPr bwMode="auto">
          <a:xfrm>
            <a:off x="163080" y="6164636"/>
            <a:ext cx="8773102" cy="586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1941" tIns="40970" rIns="81941" bIns="40970">
            <a:spAutoFit/>
          </a:bodyP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s-ES" altLang="es-ES" sz="1100">
                <a:cs typeface="Arial" pitchFamily="34" charset="0"/>
              </a:rPr>
              <a:t>Fuente:</a:t>
            </a:r>
          </a:p>
          <a:p>
            <a:pPr eaLnBrk="1" hangingPunct="1">
              <a:spcBef>
                <a:spcPct val="0"/>
              </a:spcBef>
              <a:buFontTx/>
              <a:buNone/>
            </a:pPr>
            <a:r>
              <a:rPr lang="es-ES" altLang="es-ES" sz="1100">
                <a:cs typeface="Arial" pitchFamily="34" charset="0"/>
              </a:rPr>
              <a:t>COAR.. </a:t>
            </a:r>
            <a:r>
              <a:rPr lang="es-ES" altLang="es-ES" sz="1100"/>
              <a:t>Horizon 2020 – Outline of a Pilot for Open Research Data..</a:t>
            </a:r>
            <a:r>
              <a:rPr lang="es-ES" altLang="es-ES" sz="1100">
                <a:cs typeface="Arial" pitchFamily="34" charset="0"/>
              </a:rPr>
              <a:t> Recuperado octubre 16, 2013, a partir  de </a:t>
            </a:r>
            <a:r>
              <a:rPr lang="es-ES" altLang="es-ES" sz="1100">
                <a:hlinkClick r:id="rId3"/>
              </a:rPr>
              <a:t>http://www.coar-repositories.org/files/Horizon_2020_Open_Data_Pilot_20130703_final.pdf</a:t>
            </a:r>
            <a:r>
              <a:rPr lang="es-ES" altLang="es-ES" sz="1100"/>
              <a:t> </a:t>
            </a:r>
            <a:endParaRPr lang="es-ES" altLang="es-ES" sz="1100">
              <a:cs typeface="Arial" pitchFamily="34" charset="0"/>
            </a:endParaRPr>
          </a:p>
        </p:txBody>
      </p:sp>
      <p:sp>
        <p:nvSpPr>
          <p:cNvPr id="37892" name="3 Título"/>
          <p:cNvSpPr>
            <a:spLocks noGrp="1"/>
          </p:cNvSpPr>
          <p:nvPr>
            <p:ph type="title"/>
          </p:nvPr>
        </p:nvSpPr>
        <p:spPr>
          <a:xfrm>
            <a:off x="755576" y="112221"/>
            <a:ext cx="7031854" cy="508467"/>
          </a:xfrm>
        </p:spPr>
        <p:txBody>
          <a:bodyPr/>
          <a:lstStyle/>
          <a:p>
            <a:pPr>
              <a:defRPr/>
            </a:pPr>
            <a:r>
              <a:rPr lang="es-ES" altLang="es-ES" sz="2400" dirty="0" smtClean="0"/>
              <a:t>Y ahora los datos…</a:t>
            </a:r>
            <a:endParaRPr lang="es-ES" altLang="es-ES" sz="2400" dirty="0"/>
          </a:p>
        </p:txBody>
      </p:sp>
    </p:spTree>
    <p:extLst>
      <p:ext uri="{BB962C8B-B14F-4D97-AF65-F5344CB8AC3E}">
        <p14:creationId xmlns:p14="http://schemas.microsoft.com/office/powerpoint/2010/main" val="4156252279"/>
      </p:ext>
    </p:extLst>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1378" name="2 CuadroTexto"/>
          <p:cNvSpPr txBox="1">
            <a:spLocks noChangeArrowheads="1"/>
          </p:cNvSpPr>
          <p:nvPr/>
        </p:nvSpPr>
        <p:spPr bwMode="auto">
          <a:xfrm>
            <a:off x="178955" y="5803247"/>
            <a:ext cx="8858250" cy="1015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97" tIns="45698" rIns="91397" bIns="45698">
            <a:spAutoFit/>
          </a:bodyP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s-ES" altLang="es-ES" sz="1000">
                <a:solidFill>
                  <a:srgbClr val="000000"/>
                </a:solidFill>
                <a:latin typeface="Verdana" pitchFamily="34" charset="0"/>
                <a:ea typeface="Verdana" pitchFamily="34" charset="0"/>
                <a:cs typeface="Verdana" pitchFamily="34" charset="0"/>
              </a:rPr>
              <a:t>Fuente:</a:t>
            </a:r>
          </a:p>
          <a:p>
            <a:pPr eaLnBrk="1" hangingPunct="1">
              <a:spcBef>
                <a:spcPct val="0"/>
              </a:spcBef>
              <a:buFontTx/>
              <a:buNone/>
            </a:pPr>
            <a:r>
              <a:rPr lang="en-US" altLang="es-ES" sz="1000"/>
              <a:t>Manage Your Data: Data Management: Subject Guides: MIT Libraries</a:t>
            </a:r>
            <a:r>
              <a:rPr lang="es-ES" altLang="es-ES" sz="1000">
                <a:solidFill>
                  <a:srgbClr val="000000"/>
                </a:solidFill>
                <a:latin typeface="Verdana" pitchFamily="34" charset="0"/>
                <a:ea typeface="Verdana" pitchFamily="34" charset="0"/>
                <a:cs typeface="Verdana" pitchFamily="34" charset="0"/>
              </a:rPr>
              <a:t>. Recuperado octubre 21, 2013, a partir de </a:t>
            </a:r>
            <a:r>
              <a:rPr lang="es-ES" altLang="es-ES" sz="1000">
                <a:solidFill>
                  <a:srgbClr val="000000"/>
                </a:solidFill>
                <a:latin typeface="Verdana" pitchFamily="34" charset="0"/>
                <a:ea typeface="Verdana" pitchFamily="34" charset="0"/>
                <a:cs typeface="Verdana" pitchFamily="34" charset="0"/>
                <a:hlinkClick r:id="rId2"/>
              </a:rPr>
              <a:t>http://libraries.mit.edu/guides/subjects/data-management/</a:t>
            </a:r>
            <a:r>
              <a:rPr lang="es-ES" altLang="es-ES" sz="1000">
                <a:solidFill>
                  <a:srgbClr val="000000"/>
                </a:solidFill>
                <a:latin typeface="Verdana" pitchFamily="34" charset="0"/>
                <a:ea typeface="Verdana" pitchFamily="34" charset="0"/>
                <a:cs typeface="Verdana" pitchFamily="34" charset="0"/>
              </a:rPr>
              <a:t> </a:t>
            </a:r>
          </a:p>
          <a:p>
            <a:pPr eaLnBrk="1" hangingPunct="1">
              <a:spcBef>
                <a:spcPct val="0"/>
              </a:spcBef>
              <a:buFontTx/>
              <a:buNone/>
            </a:pPr>
            <a:r>
              <a:rPr lang="es-ES" altLang="es-ES" sz="1000"/>
              <a:t>Grupo de Trabajo de “Depósito y Gestión de datos en Acceso Abierto” del proyecto RECOLECTA. </a:t>
            </a:r>
            <a:r>
              <a:rPr lang="es-ES" altLang="es-ES" sz="1000" i="1"/>
              <a:t>Informe preliminar para la conservación y reutilización de los datos científicos en España (2012) </a:t>
            </a:r>
            <a:r>
              <a:rPr lang="es-ES" altLang="es-ES" sz="1000"/>
              <a:t>Madrid: Fundación Española para la Ciencia y la Tecnología, FECYT . </a:t>
            </a:r>
            <a:r>
              <a:rPr lang="es-ES" altLang="es-ES" sz="1000">
                <a:solidFill>
                  <a:srgbClr val="000000"/>
                </a:solidFill>
                <a:latin typeface="Verdana" pitchFamily="34" charset="0"/>
                <a:ea typeface="Verdana" pitchFamily="34" charset="0"/>
                <a:cs typeface="Verdana" pitchFamily="34" charset="0"/>
              </a:rPr>
              <a:t>Recuperado octubre 21, 2013, a partir de </a:t>
            </a:r>
            <a:r>
              <a:rPr lang="es-ES" altLang="es-ES" sz="1000">
                <a:solidFill>
                  <a:srgbClr val="000000"/>
                </a:solidFill>
                <a:latin typeface="Verdana" pitchFamily="34" charset="0"/>
                <a:ea typeface="Verdana" pitchFamily="34" charset="0"/>
                <a:cs typeface="Verdana" pitchFamily="34" charset="0"/>
                <a:hlinkClick r:id="rId3"/>
              </a:rPr>
              <a:t>http://www.fecyt.es/</a:t>
            </a:r>
            <a:r>
              <a:rPr lang="es-ES" altLang="es-ES" sz="1000">
                <a:solidFill>
                  <a:srgbClr val="000000"/>
                </a:solidFill>
                <a:latin typeface="Verdana" pitchFamily="34" charset="0"/>
                <a:ea typeface="Verdana" pitchFamily="34" charset="0"/>
                <a:cs typeface="Verdana" pitchFamily="34" charset="0"/>
              </a:rPr>
              <a:t> </a:t>
            </a:r>
          </a:p>
        </p:txBody>
      </p:sp>
      <p:sp>
        <p:nvSpPr>
          <p:cNvPr id="101379" name="4 Rectángulo"/>
          <p:cNvSpPr>
            <a:spLocks noChangeArrowheads="1"/>
          </p:cNvSpPr>
          <p:nvPr/>
        </p:nvSpPr>
        <p:spPr bwMode="auto">
          <a:xfrm>
            <a:off x="544080" y="941295"/>
            <a:ext cx="8208818" cy="5078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97" tIns="45698" rIns="91397" bIns="45698">
            <a:spAutoFit/>
          </a:bodyPr>
          <a:lstStyle>
            <a:lvl1pPr marL="508000" indent="-508000">
              <a:spcBef>
                <a:spcPct val="20000"/>
              </a:spcBef>
              <a:buChar char="•"/>
              <a:defRPr sz="3200">
                <a:solidFill>
                  <a:schemeClr val="tx1"/>
                </a:solidFill>
                <a:latin typeface="Arial" pitchFamily="34" charset="0"/>
              </a:defRPr>
            </a:lvl1pPr>
            <a:lvl2pPr>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pPr>
            <a:r>
              <a:rPr lang="es-ES" altLang="es-ES" sz="2800" b="1">
                <a:solidFill>
                  <a:srgbClr val="0070C0"/>
                </a:solidFill>
              </a:rPr>
              <a:t>Datos observacionales</a:t>
            </a:r>
            <a:r>
              <a:rPr lang="es-ES" altLang="es-ES" sz="2800" b="1">
                <a:solidFill>
                  <a:srgbClr val="C00000"/>
                </a:solidFill>
              </a:rPr>
              <a:t>:  </a:t>
            </a:r>
            <a:r>
              <a:rPr lang="es-ES" altLang="es-ES" sz="2800">
                <a:solidFill>
                  <a:srgbClr val="C00000"/>
                </a:solidFill>
              </a:rPr>
              <a:t>son registros históricos, se pueden obtener únicamente en un lugar y en un momento en el tiempo. </a:t>
            </a:r>
          </a:p>
          <a:p>
            <a:pPr lvl="1" eaLnBrk="1" hangingPunct="1">
              <a:spcBef>
                <a:spcPct val="0"/>
              </a:spcBef>
              <a:buFontTx/>
              <a:buNone/>
            </a:pPr>
            <a:r>
              <a:rPr lang="es-ES" altLang="es-ES" sz="2600"/>
              <a:t>Lecturas de sensores, imágenes del mundo tal y como es, datos de encuestas, telemetría (insustituibles)</a:t>
            </a:r>
          </a:p>
          <a:p>
            <a:pPr eaLnBrk="1" hangingPunct="1">
              <a:spcBef>
                <a:spcPct val="0"/>
              </a:spcBef>
            </a:pPr>
            <a:r>
              <a:rPr lang="es-ES" altLang="es-ES" sz="2800" b="1">
                <a:solidFill>
                  <a:srgbClr val="0070C0"/>
                </a:solidFill>
              </a:rPr>
              <a:t>Datos experimentales</a:t>
            </a:r>
            <a:r>
              <a:rPr lang="es-ES" altLang="es-ES" sz="2800" b="1">
                <a:solidFill>
                  <a:srgbClr val="C00000"/>
                </a:solidFill>
              </a:rPr>
              <a:t>: </a:t>
            </a:r>
            <a:r>
              <a:rPr lang="es-ES" altLang="es-ES" sz="2800">
                <a:solidFill>
                  <a:srgbClr val="C00000"/>
                </a:solidFill>
              </a:rPr>
              <a:t>datos que acompañan a los experimentos desde su planificación y preparación hasta la obtención de resultados </a:t>
            </a:r>
          </a:p>
          <a:p>
            <a:pPr lvl="1" eaLnBrk="1" hangingPunct="1">
              <a:spcBef>
                <a:spcPct val="0"/>
              </a:spcBef>
              <a:buFontTx/>
              <a:buNone/>
            </a:pPr>
            <a:r>
              <a:rPr lang="es-ES" altLang="es-ES" sz="2600"/>
              <a:t>Datos con instrumentos especializados, secuencias genéticas, imágenes,  cromatogramas (reproducibles, pero caro)</a:t>
            </a:r>
          </a:p>
        </p:txBody>
      </p:sp>
      <p:sp>
        <p:nvSpPr>
          <p:cNvPr id="39940" name="3 Título"/>
          <p:cNvSpPr>
            <a:spLocks noGrp="1"/>
          </p:cNvSpPr>
          <p:nvPr>
            <p:ph type="title"/>
          </p:nvPr>
        </p:nvSpPr>
        <p:spPr>
          <a:xfrm>
            <a:off x="886114" y="67236"/>
            <a:ext cx="8229023" cy="508467"/>
          </a:xfrm>
        </p:spPr>
        <p:txBody>
          <a:bodyPr/>
          <a:lstStyle/>
          <a:p>
            <a:pPr>
              <a:defRPr/>
            </a:pPr>
            <a:r>
              <a:rPr lang="es-ES" altLang="es-ES" sz="2900" dirty="0">
                <a:solidFill>
                  <a:schemeClr val="bg1"/>
                </a:solidFill>
              </a:rPr>
              <a:t>Tipologías de datos. Ejemplos</a:t>
            </a:r>
          </a:p>
        </p:txBody>
      </p:sp>
    </p:spTree>
    <p:extLst>
      <p:ext uri="{BB962C8B-B14F-4D97-AF65-F5344CB8AC3E}">
        <p14:creationId xmlns:p14="http://schemas.microsoft.com/office/powerpoint/2010/main" val="2137275401"/>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3426" name="4 Rectángulo"/>
          <p:cNvSpPr>
            <a:spLocks noChangeArrowheads="1"/>
          </p:cNvSpPr>
          <p:nvPr/>
        </p:nvSpPr>
        <p:spPr bwMode="auto">
          <a:xfrm>
            <a:off x="692727" y="874059"/>
            <a:ext cx="8208818" cy="5232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97" tIns="45698" rIns="91397" bIns="45698">
            <a:spAutoFit/>
          </a:bodyPr>
          <a:lstStyle>
            <a:lvl1pPr marL="508000" indent="-508000">
              <a:spcBef>
                <a:spcPct val="20000"/>
              </a:spcBef>
              <a:buChar char="•"/>
              <a:defRPr sz="3200">
                <a:solidFill>
                  <a:schemeClr val="tx1"/>
                </a:solidFill>
                <a:latin typeface="Arial" pitchFamily="34" charset="0"/>
              </a:defRPr>
            </a:lvl1pPr>
            <a:lvl2pPr>
              <a:spcBef>
                <a:spcPct val="20000"/>
              </a:spcBef>
              <a:buChar char="–"/>
              <a:defRPr sz="2800">
                <a:solidFill>
                  <a:schemeClr val="tx1"/>
                </a:solidFill>
                <a:latin typeface="Arial" pitchFamily="34" charset="0"/>
              </a:defRPr>
            </a:lvl2pPr>
            <a:lvl3pPr marL="5080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defRPr/>
            </a:pPr>
            <a:r>
              <a:rPr lang="es-ES" altLang="es-ES" b="1" dirty="0" smtClean="0">
                <a:solidFill>
                  <a:srgbClr val="0070C0"/>
                </a:solidFill>
              </a:rPr>
              <a:t>Datos computacionales</a:t>
            </a:r>
            <a:r>
              <a:rPr lang="es-ES" altLang="es-ES" b="1" dirty="0" smtClean="0">
                <a:solidFill>
                  <a:srgbClr val="C00000"/>
                </a:solidFill>
              </a:rPr>
              <a:t>: </a:t>
            </a:r>
            <a:r>
              <a:rPr lang="es-ES" altLang="es-ES" dirty="0" smtClean="0">
                <a:solidFill>
                  <a:srgbClr val="C00000"/>
                </a:solidFill>
              </a:rPr>
              <a:t>datos que acompañan a las simulaciones que suelen incluir datos de entrada, ciertos programas y resultados.</a:t>
            </a:r>
          </a:p>
          <a:p>
            <a:pPr lvl="1" eaLnBrk="1" hangingPunct="1">
              <a:spcBef>
                <a:spcPct val="0"/>
              </a:spcBef>
              <a:buFontTx/>
              <a:buNone/>
              <a:defRPr/>
            </a:pPr>
            <a:r>
              <a:rPr lang="es-ES" altLang="es-ES" sz="2900" dirty="0"/>
              <a:t>No se necesitan los resultados ya que con los datos de entrada, los programas y el ordenador que los genera debiera de ser posible reproducirlos. </a:t>
            </a:r>
          </a:p>
          <a:p>
            <a:pPr eaLnBrk="1" hangingPunct="1">
              <a:spcBef>
                <a:spcPct val="0"/>
              </a:spcBef>
              <a:defRPr/>
            </a:pPr>
            <a:r>
              <a:rPr lang="es-ES" altLang="es-ES" b="1" dirty="0" smtClean="0">
                <a:solidFill>
                  <a:srgbClr val="0070C0"/>
                </a:solidFill>
              </a:rPr>
              <a:t>Datos de simulación</a:t>
            </a:r>
          </a:p>
          <a:p>
            <a:pPr marL="0" lvl="1" indent="-45588">
              <a:spcBef>
                <a:spcPct val="0"/>
              </a:spcBef>
              <a:buNone/>
              <a:defRPr/>
            </a:pPr>
            <a:r>
              <a:rPr lang="es-ES" altLang="es-ES" sz="2900" b="1" dirty="0">
                <a:solidFill>
                  <a:srgbClr val="0070C0"/>
                </a:solidFill>
              </a:rPr>
              <a:t>	</a:t>
            </a:r>
            <a:r>
              <a:rPr lang="es-ES" altLang="es-ES" sz="2900" dirty="0"/>
              <a:t>Modelos climáticos (modelo de los más importantes)</a:t>
            </a:r>
          </a:p>
        </p:txBody>
      </p:sp>
      <p:sp>
        <p:nvSpPr>
          <p:cNvPr id="40963" name="3 Título"/>
          <p:cNvSpPr>
            <a:spLocks noGrp="1"/>
          </p:cNvSpPr>
          <p:nvPr>
            <p:ph type="title"/>
          </p:nvPr>
        </p:nvSpPr>
        <p:spPr>
          <a:xfrm>
            <a:off x="914978" y="1"/>
            <a:ext cx="8229023" cy="508467"/>
          </a:xfrm>
        </p:spPr>
        <p:txBody>
          <a:bodyPr/>
          <a:lstStyle/>
          <a:p>
            <a:pPr>
              <a:defRPr/>
            </a:pPr>
            <a:r>
              <a:rPr lang="es-ES" altLang="es-ES" sz="2900" dirty="0">
                <a:solidFill>
                  <a:schemeClr val="bg1"/>
                </a:solidFill>
              </a:rPr>
              <a:t>Tipologías de datos. Ejemplos</a:t>
            </a:r>
          </a:p>
        </p:txBody>
      </p:sp>
      <p:sp>
        <p:nvSpPr>
          <p:cNvPr id="102404" name="6 CuadroTexto"/>
          <p:cNvSpPr txBox="1">
            <a:spLocks noChangeArrowheads="1"/>
          </p:cNvSpPr>
          <p:nvPr/>
        </p:nvSpPr>
        <p:spPr bwMode="auto">
          <a:xfrm>
            <a:off x="178955" y="5803247"/>
            <a:ext cx="8858250" cy="1015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97" tIns="45698" rIns="91397" bIns="45698">
            <a:spAutoFit/>
          </a:bodyP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s-ES" altLang="es-ES" sz="1000">
                <a:solidFill>
                  <a:srgbClr val="000000"/>
                </a:solidFill>
                <a:latin typeface="Verdana" pitchFamily="34" charset="0"/>
                <a:ea typeface="Verdana" pitchFamily="34" charset="0"/>
                <a:cs typeface="Verdana" pitchFamily="34" charset="0"/>
              </a:rPr>
              <a:t>Fuente:</a:t>
            </a:r>
          </a:p>
          <a:p>
            <a:pPr eaLnBrk="1" hangingPunct="1">
              <a:spcBef>
                <a:spcPct val="0"/>
              </a:spcBef>
              <a:buFontTx/>
              <a:buNone/>
            </a:pPr>
            <a:r>
              <a:rPr lang="en-US" altLang="es-ES" sz="1000"/>
              <a:t>Manage Your Data: Data Management: Subject Guides: MIT Libraries</a:t>
            </a:r>
            <a:r>
              <a:rPr lang="es-ES" altLang="es-ES" sz="1000">
                <a:solidFill>
                  <a:srgbClr val="000000"/>
                </a:solidFill>
                <a:latin typeface="Verdana" pitchFamily="34" charset="0"/>
                <a:ea typeface="Verdana" pitchFamily="34" charset="0"/>
                <a:cs typeface="Verdana" pitchFamily="34" charset="0"/>
              </a:rPr>
              <a:t>. Recuperado octubre 21, 2013, a partir de </a:t>
            </a:r>
            <a:r>
              <a:rPr lang="es-ES" altLang="es-ES" sz="1000">
                <a:solidFill>
                  <a:srgbClr val="000000"/>
                </a:solidFill>
                <a:latin typeface="Verdana" pitchFamily="34" charset="0"/>
                <a:ea typeface="Verdana" pitchFamily="34" charset="0"/>
                <a:cs typeface="Verdana" pitchFamily="34" charset="0"/>
                <a:hlinkClick r:id="rId2"/>
              </a:rPr>
              <a:t>http://libraries.mit.edu/guides/subjects/data-management/</a:t>
            </a:r>
            <a:r>
              <a:rPr lang="es-ES" altLang="es-ES" sz="1000">
                <a:solidFill>
                  <a:srgbClr val="000000"/>
                </a:solidFill>
                <a:latin typeface="Verdana" pitchFamily="34" charset="0"/>
                <a:ea typeface="Verdana" pitchFamily="34" charset="0"/>
                <a:cs typeface="Verdana" pitchFamily="34" charset="0"/>
              </a:rPr>
              <a:t> </a:t>
            </a:r>
          </a:p>
          <a:p>
            <a:pPr eaLnBrk="1" hangingPunct="1">
              <a:spcBef>
                <a:spcPct val="0"/>
              </a:spcBef>
              <a:buFontTx/>
              <a:buNone/>
            </a:pPr>
            <a:r>
              <a:rPr lang="es-ES" altLang="es-ES" sz="1000"/>
              <a:t>Grupo de Trabajo de “Depósito y Gestión de datos en Acceso Abierto” del proyecto RECOLECTA. </a:t>
            </a:r>
            <a:r>
              <a:rPr lang="es-ES" altLang="es-ES" sz="1000" i="1"/>
              <a:t>Informe preliminar para la conservación y reutilización de los datos científicos en España (2012) </a:t>
            </a:r>
            <a:r>
              <a:rPr lang="es-ES" altLang="es-ES" sz="1000"/>
              <a:t>Madrid: Fundación Española para la Ciencia y la Tecnología, FECYT . </a:t>
            </a:r>
            <a:r>
              <a:rPr lang="es-ES" altLang="es-ES" sz="1000">
                <a:solidFill>
                  <a:srgbClr val="000000"/>
                </a:solidFill>
                <a:latin typeface="Verdana" pitchFamily="34" charset="0"/>
                <a:ea typeface="Verdana" pitchFamily="34" charset="0"/>
                <a:cs typeface="Verdana" pitchFamily="34" charset="0"/>
              </a:rPr>
              <a:t>Recuperado octubre 21, 2013, a partir de </a:t>
            </a:r>
            <a:r>
              <a:rPr lang="es-ES" altLang="es-ES" sz="1000">
                <a:solidFill>
                  <a:srgbClr val="000000"/>
                </a:solidFill>
                <a:latin typeface="Verdana" pitchFamily="34" charset="0"/>
                <a:ea typeface="Verdana" pitchFamily="34" charset="0"/>
                <a:cs typeface="Verdana" pitchFamily="34" charset="0"/>
                <a:hlinkClick r:id="rId3"/>
              </a:rPr>
              <a:t>http://www.fecyt.es/</a:t>
            </a:r>
            <a:r>
              <a:rPr lang="es-ES" altLang="es-ES" sz="1000">
                <a:solidFill>
                  <a:srgbClr val="000000"/>
                </a:solidFill>
                <a:latin typeface="Verdana" pitchFamily="34" charset="0"/>
                <a:ea typeface="Verdana" pitchFamily="34" charset="0"/>
                <a:cs typeface="Verdana" pitchFamily="34" charset="0"/>
              </a:rPr>
              <a:t> </a:t>
            </a:r>
          </a:p>
        </p:txBody>
      </p:sp>
    </p:spTree>
    <p:extLst>
      <p:ext uri="{BB962C8B-B14F-4D97-AF65-F5344CB8AC3E}">
        <p14:creationId xmlns:p14="http://schemas.microsoft.com/office/powerpoint/2010/main" val="253845781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3010" name="1 Título"/>
          <p:cNvSpPr>
            <a:spLocks noGrp="1"/>
          </p:cNvSpPr>
          <p:nvPr>
            <p:ph type="title"/>
          </p:nvPr>
        </p:nvSpPr>
        <p:spPr>
          <a:xfrm>
            <a:off x="1524000" y="100853"/>
            <a:ext cx="7162512" cy="345982"/>
          </a:xfrm>
        </p:spPr>
        <p:txBody>
          <a:bodyPr/>
          <a:lstStyle/>
          <a:p>
            <a:pPr>
              <a:defRPr/>
            </a:pPr>
            <a:r>
              <a:rPr lang="es-ES" altLang="es-ES" sz="2500" dirty="0">
                <a:solidFill>
                  <a:schemeClr val="bg1"/>
                </a:solidFill>
              </a:rPr>
              <a:t>Requisitos de un Plan de Gestión de Datos</a:t>
            </a:r>
            <a:br>
              <a:rPr lang="es-ES" altLang="es-ES" sz="2500" dirty="0">
                <a:solidFill>
                  <a:schemeClr val="bg1"/>
                </a:solidFill>
              </a:rPr>
            </a:br>
            <a:r>
              <a:rPr lang="es-ES" altLang="es-ES" sz="1400" dirty="0">
                <a:solidFill>
                  <a:schemeClr val="bg1"/>
                </a:solidFill>
              </a:rPr>
              <a:t>(DMP-Data Management Plan)</a:t>
            </a:r>
            <a:endParaRPr lang="es-ES" altLang="es-ES" sz="2500" dirty="0">
              <a:solidFill>
                <a:schemeClr val="bg1"/>
              </a:solidFill>
            </a:endParaRPr>
          </a:p>
        </p:txBody>
      </p:sp>
      <p:sp>
        <p:nvSpPr>
          <p:cNvPr id="104451" name="2 Marcador de contenido"/>
          <p:cNvSpPr>
            <a:spLocks noGrp="1"/>
          </p:cNvSpPr>
          <p:nvPr>
            <p:ph idx="1"/>
          </p:nvPr>
        </p:nvSpPr>
        <p:spPr>
          <a:xfrm>
            <a:off x="395432" y="1124791"/>
            <a:ext cx="8229023" cy="5184121"/>
          </a:xfrm>
        </p:spPr>
        <p:txBody>
          <a:bodyPr/>
          <a:lstStyle/>
          <a:p>
            <a:pPr marL="455879" indent="-455879">
              <a:buFontTx/>
              <a:buAutoNum type="arabicPeriod"/>
            </a:pPr>
            <a:r>
              <a:rPr lang="es-ES" altLang="es-ES" sz="2200" b="1">
                <a:solidFill>
                  <a:srgbClr val="C00000"/>
                </a:solidFill>
              </a:rPr>
              <a:t>Tipos de datos</a:t>
            </a:r>
            <a:r>
              <a:rPr lang="es-ES" altLang="es-ES" sz="2200"/>
              <a:t>, muestras, colecciones físicas, software, materiales curriculares y otros materiales que</a:t>
            </a:r>
            <a:br>
              <a:rPr lang="es-ES" altLang="es-ES" sz="2200"/>
            </a:br>
            <a:r>
              <a:rPr lang="es-ES" altLang="es-ES" sz="2200"/>
              <a:t>se producen en el transcurso de un proyecto.</a:t>
            </a:r>
          </a:p>
          <a:p>
            <a:pPr marL="455879" indent="-455879">
              <a:buFontTx/>
              <a:buAutoNum type="arabicPeriod"/>
            </a:pPr>
            <a:r>
              <a:rPr lang="es-ES" altLang="es-ES" sz="2200" b="1">
                <a:solidFill>
                  <a:srgbClr val="C00000"/>
                </a:solidFill>
              </a:rPr>
              <a:t>Normas</a:t>
            </a:r>
            <a:r>
              <a:rPr lang="es-ES" altLang="es-ES" sz="2200">
                <a:solidFill>
                  <a:srgbClr val="C00000"/>
                </a:solidFill>
              </a:rPr>
              <a:t> </a:t>
            </a:r>
            <a:r>
              <a:rPr lang="es-ES" altLang="es-ES" sz="2200"/>
              <a:t>que se utilizarán para los datos y el formato de los metadatos y su contenido</a:t>
            </a:r>
          </a:p>
          <a:p>
            <a:pPr marL="455879" indent="-455879">
              <a:buFontTx/>
              <a:buAutoNum type="arabicPeriod"/>
            </a:pPr>
            <a:r>
              <a:rPr lang="es-ES" altLang="es-ES" sz="2200" b="1">
                <a:solidFill>
                  <a:srgbClr val="C00000"/>
                </a:solidFill>
              </a:rPr>
              <a:t>Políticas de acceso y distribución</a:t>
            </a:r>
            <a:r>
              <a:rPr lang="es-ES" altLang="es-ES" sz="2200"/>
              <a:t>, incluidas las disposiciones para la protección adecuada de la privacidad, la confidencialidad, la seguridad, la </a:t>
            </a:r>
            <a:r>
              <a:rPr lang="es-ES" altLang="es-ES" sz="2200" b="1">
                <a:solidFill>
                  <a:srgbClr val="0070C0"/>
                </a:solidFill>
              </a:rPr>
              <a:t>propiedad intelectual </a:t>
            </a:r>
            <a:r>
              <a:rPr lang="es-ES" altLang="es-ES" sz="2200"/>
              <a:t>u otros derechos o requisitos. </a:t>
            </a:r>
            <a:r>
              <a:rPr lang="es-ES" altLang="es-ES" sz="2200" b="1">
                <a:solidFill>
                  <a:srgbClr val="7030A0"/>
                </a:solidFill>
              </a:rPr>
              <a:t>Licencias</a:t>
            </a:r>
          </a:p>
          <a:p>
            <a:pPr marL="455879" indent="-455879">
              <a:buFontTx/>
              <a:buAutoNum type="arabicPeriod"/>
            </a:pPr>
            <a:r>
              <a:rPr lang="es-ES" altLang="es-ES" sz="2200"/>
              <a:t>Políticas y disposiciones de </a:t>
            </a:r>
            <a:r>
              <a:rPr lang="es-ES" altLang="es-ES" sz="2200" b="1">
                <a:solidFill>
                  <a:srgbClr val="C00000"/>
                </a:solidFill>
              </a:rPr>
              <a:t>reutilización</a:t>
            </a:r>
            <a:r>
              <a:rPr lang="es-ES" altLang="es-ES" sz="2200"/>
              <a:t>, </a:t>
            </a:r>
            <a:r>
              <a:rPr lang="es-ES" altLang="es-ES" sz="2200" b="1">
                <a:solidFill>
                  <a:srgbClr val="C00000"/>
                </a:solidFill>
              </a:rPr>
              <a:t>redistribución</a:t>
            </a:r>
            <a:r>
              <a:rPr lang="es-ES" altLang="es-ES" sz="2200"/>
              <a:t>, y producción de derivados.</a:t>
            </a:r>
          </a:p>
          <a:p>
            <a:pPr marL="455879" indent="-455879">
              <a:buFontTx/>
              <a:buAutoNum type="arabicPeriod"/>
            </a:pPr>
            <a:r>
              <a:rPr lang="es-ES" altLang="es-ES" sz="2200"/>
              <a:t>Planes para el </a:t>
            </a:r>
            <a:r>
              <a:rPr lang="es-ES" altLang="es-ES" sz="2200" b="1">
                <a:solidFill>
                  <a:srgbClr val="C00000"/>
                </a:solidFill>
              </a:rPr>
              <a:t>archivo de datos</a:t>
            </a:r>
            <a:r>
              <a:rPr lang="es-ES" altLang="es-ES" sz="2200"/>
              <a:t>, muestras y otros productos de investigación, y para la preservación del acceso a los mismos.</a:t>
            </a:r>
          </a:p>
          <a:p>
            <a:pPr marL="455879" indent="-455879"/>
            <a:endParaRPr lang="es-ES" altLang="es-ES" sz="2200"/>
          </a:p>
        </p:txBody>
      </p:sp>
      <p:sp>
        <p:nvSpPr>
          <p:cNvPr id="104452" name="3 CuadroTexto"/>
          <p:cNvSpPr txBox="1">
            <a:spLocks noChangeArrowheads="1"/>
          </p:cNvSpPr>
          <p:nvPr/>
        </p:nvSpPr>
        <p:spPr bwMode="auto">
          <a:xfrm>
            <a:off x="287194" y="6195453"/>
            <a:ext cx="8661977" cy="646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08" tIns="45654" rIns="91308" bIns="45654">
            <a:spAutoFit/>
          </a:bodyP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s-ES" altLang="es-ES" sz="1200">
                <a:solidFill>
                  <a:srgbClr val="000000"/>
                </a:solidFill>
                <a:cs typeface="Arial" pitchFamily="34" charset="0"/>
              </a:rPr>
              <a:t>Fuente:</a:t>
            </a:r>
          </a:p>
          <a:p>
            <a:pPr eaLnBrk="1" hangingPunct="1">
              <a:spcBef>
                <a:spcPct val="0"/>
              </a:spcBef>
              <a:buFontTx/>
              <a:buNone/>
            </a:pPr>
            <a:r>
              <a:rPr lang="es-ES" altLang="es-ES" sz="1200">
                <a:solidFill>
                  <a:srgbClr val="000000"/>
                </a:solidFill>
                <a:cs typeface="Arial" pitchFamily="34" charset="0"/>
              </a:rPr>
              <a:t>National Science Foundation. </a:t>
            </a:r>
            <a:r>
              <a:rPr lang="es-ES" altLang="es-ES" sz="1200" i="1">
                <a:solidFill>
                  <a:srgbClr val="000000"/>
                </a:solidFill>
                <a:cs typeface="Arial" pitchFamily="34" charset="0"/>
              </a:rPr>
              <a:t>NSF Data Management Plan Requirements. </a:t>
            </a:r>
            <a:r>
              <a:rPr lang="es-ES" altLang="es-ES" sz="1200">
                <a:solidFill>
                  <a:srgbClr val="000000"/>
                </a:solidFill>
                <a:cs typeface="Arial" pitchFamily="34" charset="0"/>
              </a:rPr>
              <a:t>Recuperado octubre 16, 2013, a partir de </a:t>
            </a:r>
            <a:r>
              <a:rPr lang="es-ES" altLang="es-ES" sz="1200">
                <a:solidFill>
                  <a:srgbClr val="000000"/>
                </a:solidFill>
                <a:cs typeface="Arial" pitchFamily="34" charset="0"/>
                <a:hlinkClick r:id="rId2"/>
              </a:rPr>
              <a:t>http://www.nsf.gov/bfa/dias/policy/dmp.jsp</a:t>
            </a:r>
            <a:r>
              <a:rPr lang="es-ES" altLang="es-ES" sz="1200">
                <a:solidFill>
                  <a:srgbClr val="000000"/>
                </a:solidFill>
                <a:cs typeface="Arial" pitchFamily="34" charset="0"/>
              </a:rPr>
              <a:t> </a:t>
            </a:r>
          </a:p>
        </p:txBody>
      </p:sp>
    </p:spTree>
    <p:extLst>
      <p:ext uri="{BB962C8B-B14F-4D97-AF65-F5344CB8AC3E}">
        <p14:creationId xmlns:p14="http://schemas.microsoft.com/office/powerpoint/2010/main" val="589394588"/>
      </p:ext>
    </p:extLst>
  </p:cSld>
  <p:clrMapOvr>
    <a:masterClrMapping/>
  </p:clrMapOvr>
  <p:transition spd="slow"/>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2 Marcador de contenido"/>
          <p:cNvSpPr>
            <a:spLocks noGrp="1"/>
          </p:cNvSpPr>
          <p:nvPr>
            <p:ph idx="1"/>
          </p:nvPr>
        </p:nvSpPr>
        <p:spPr>
          <a:xfrm>
            <a:off x="457489" y="1124791"/>
            <a:ext cx="8229023" cy="5002025"/>
          </a:xfrm>
        </p:spPr>
        <p:txBody>
          <a:bodyPr/>
          <a:lstStyle/>
          <a:p>
            <a:pPr lvl="1"/>
            <a:endParaRPr lang="es-ES" altLang="es-ES" sz="2000"/>
          </a:p>
          <a:p>
            <a:pPr lvl="1"/>
            <a:endParaRPr lang="es-ES" altLang="es-ES" sz="2000"/>
          </a:p>
        </p:txBody>
      </p:sp>
      <p:sp>
        <p:nvSpPr>
          <p:cNvPr id="105475" name="1 Título"/>
          <p:cNvSpPr txBox="1">
            <a:spLocks/>
          </p:cNvSpPr>
          <p:nvPr/>
        </p:nvSpPr>
        <p:spPr bwMode="auto">
          <a:xfrm>
            <a:off x="826944" y="0"/>
            <a:ext cx="6769965" cy="652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97" tIns="45698" rIns="91397" bIns="45698" anchor="ct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endParaRPr lang="es-ES" altLang="es-ES" sz="2000" b="1">
              <a:cs typeface="Arial" pitchFamily="34" charset="0"/>
            </a:endParaRPr>
          </a:p>
        </p:txBody>
      </p:sp>
      <p:sp>
        <p:nvSpPr>
          <p:cNvPr id="105476" name="3 Título"/>
          <p:cNvSpPr>
            <a:spLocks noGrp="1"/>
          </p:cNvSpPr>
          <p:nvPr>
            <p:ph type="title"/>
          </p:nvPr>
        </p:nvSpPr>
        <p:spPr>
          <a:xfrm>
            <a:off x="457489" y="260537"/>
            <a:ext cx="8229023" cy="508467"/>
          </a:xfrm>
        </p:spPr>
        <p:txBody>
          <a:bodyPr/>
          <a:lstStyle/>
          <a:p>
            <a:r>
              <a:rPr lang="ca-ES" altLang="es-ES" sz="2200"/>
              <a:t>Tus publicaciones en Senia accessibles en RiuNet</a:t>
            </a:r>
            <a:endParaRPr lang="es-ES" altLang="es-ES" sz="2200"/>
          </a:p>
        </p:txBody>
      </p:sp>
      <p:pic>
        <p:nvPicPr>
          <p:cNvPr id="105477" name="Picture 1" descr="G:\_Para revisar\Materiales\NECOBELAC_OA_ES_Página_13.jpg"/>
          <p:cNvPicPr>
            <a:picLocks noChangeAspect="1" noChangeArrowheads="1"/>
          </p:cNvPicPr>
          <p:nvPr/>
        </p:nvPicPr>
        <p:blipFill>
          <a:blip r:embed="rId2">
            <a:extLst>
              <a:ext uri="{28A0092B-C50C-407E-A947-70E740481C1C}">
                <a14:useLocalDpi xmlns:a14="http://schemas.microsoft.com/office/drawing/2010/main" val="0"/>
              </a:ext>
            </a:extLst>
          </a:blip>
          <a:srcRect l="8081" t="23978" r="8672" b="12315"/>
          <a:stretch>
            <a:fillRect/>
          </a:stretch>
        </p:blipFill>
        <p:spPr bwMode="auto">
          <a:xfrm>
            <a:off x="0" y="1"/>
            <a:ext cx="9144000" cy="64125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5478" name="6 CuadroTexto"/>
          <p:cNvSpPr txBox="1">
            <a:spLocks noChangeArrowheads="1"/>
          </p:cNvSpPr>
          <p:nvPr/>
        </p:nvSpPr>
        <p:spPr bwMode="auto">
          <a:xfrm>
            <a:off x="323273" y="6338328"/>
            <a:ext cx="8661977" cy="399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08" tIns="45654" rIns="91308" bIns="45654">
            <a:spAutoFit/>
          </a:bodyP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s-ES" altLang="es-ES" sz="1000">
                <a:solidFill>
                  <a:srgbClr val="000000"/>
                </a:solidFill>
                <a:latin typeface="Verdana" pitchFamily="34" charset="0"/>
                <a:ea typeface="Verdana" pitchFamily="34" charset="0"/>
                <a:cs typeface="Verdana" pitchFamily="34" charset="0"/>
              </a:rPr>
              <a:t>Fuente:</a:t>
            </a:r>
          </a:p>
          <a:p>
            <a:pPr eaLnBrk="1" hangingPunct="1">
              <a:spcBef>
                <a:spcPct val="0"/>
              </a:spcBef>
              <a:buFontTx/>
              <a:buNone/>
            </a:pPr>
            <a:r>
              <a:rPr lang="es-ES" altLang="es-ES" sz="1000">
                <a:solidFill>
                  <a:srgbClr val="000000"/>
                </a:solidFill>
                <a:latin typeface="Verdana" pitchFamily="34" charset="0"/>
                <a:ea typeface="Verdana" pitchFamily="34" charset="0"/>
                <a:cs typeface="Verdana" pitchFamily="34" charset="0"/>
              </a:rPr>
              <a:t>NECOBELAC Project Home Page. Recuperado octubre 16, 2013, a partir de </a:t>
            </a:r>
            <a:r>
              <a:rPr lang="es-ES" altLang="es-ES" sz="1000">
                <a:solidFill>
                  <a:srgbClr val="000000"/>
                </a:solidFill>
                <a:latin typeface="Verdana" pitchFamily="34" charset="0"/>
                <a:ea typeface="Verdana" pitchFamily="34" charset="0"/>
                <a:cs typeface="Verdana" pitchFamily="34" charset="0"/>
                <a:hlinkClick r:id="rId3"/>
              </a:rPr>
              <a:t>http://www.necobelac.eu/en/index.php</a:t>
            </a:r>
            <a:r>
              <a:rPr lang="es-ES" altLang="es-ES" sz="1000">
                <a:solidFill>
                  <a:srgbClr val="000000"/>
                </a:solidFill>
                <a:latin typeface="Verdana" pitchFamily="34" charset="0"/>
                <a:ea typeface="Verdana" pitchFamily="34" charset="0"/>
                <a:cs typeface="Verdana" pitchFamily="34" charset="0"/>
              </a:rPr>
              <a:t> </a:t>
            </a:r>
          </a:p>
        </p:txBody>
      </p:sp>
    </p:spTree>
    <p:extLst>
      <p:ext uri="{BB962C8B-B14F-4D97-AF65-F5344CB8AC3E}">
        <p14:creationId xmlns:p14="http://schemas.microsoft.com/office/powerpoint/2010/main" val="3222523278"/>
      </p:ext>
    </p:extLst>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2 Marcador de contenido"/>
          <p:cNvSpPr>
            <a:spLocks noGrp="1"/>
          </p:cNvSpPr>
          <p:nvPr>
            <p:ph idx="1"/>
          </p:nvPr>
        </p:nvSpPr>
        <p:spPr>
          <a:xfrm>
            <a:off x="457489" y="1124791"/>
            <a:ext cx="8229023" cy="5002025"/>
          </a:xfrm>
        </p:spPr>
        <p:txBody>
          <a:bodyPr/>
          <a:lstStyle/>
          <a:p>
            <a:pPr lvl="1"/>
            <a:endParaRPr lang="es-ES" altLang="es-ES" sz="2000"/>
          </a:p>
          <a:p>
            <a:pPr lvl="1"/>
            <a:endParaRPr lang="es-ES" altLang="es-ES" sz="2000"/>
          </a:p>
        </p:txBody>
      </p:sp>
      <p:sp>
        <p:nvSpPr>
          <p:cNvPr id="113667" name="1 Título"/>
          <p:cNvSpPr txBox="1">
            <a:spLocks/>
          </p:cNvSpPr>
          <p:nvPr/>
        </p:nvSpPr>
        <p:spPr bwMode="auto">
          <a:xfrm>
            <a:off x="826944" y="0"/>
            <a:ext cx="6769965" cy="652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97" tIns="45698" rIns="91397" bIns="45698" anchor="ct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endParaRPr lang="es-ES" altLang="es-ES" sz="2000" b="1">
              <a:cs typeface="Arial" pitchFamily="34" charset="0"/>
            </a:endParaRPr>
          </a:p>
        </p:txBody>
      </p:sp>
      <p:sp>
        <p:nvSpPr>
          <p:cNvPr id="6" name="2 Marcador de contenido"/>
          <p:cNvSpPr txBox="1">
            <a:spLocks/>
          </p:cNvSpPr>
          <p:nvPr/>
        </p:nvSpPr>
        <p:spPr bwMode="auto">
          <a:xfrm>
            <a:off x="304512" y="1067360"/>
            <a:ext cx="8660534" cy="5458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287" tIns="45644" rIns="91287" bIns="45644"/>
          <a:lstStyle>
            <a:lvl1pPr marL="342562" indent="-342562" algn="l" rtl="0" eaLnBrk="0" fontAlgn="base" hangingPunct="0">
              <a:spcBef>
                <a:spcPct val="20000"/>
              </a:spcBef>
              <a:spcAft>
                <a:spcPct val="0"/>
              </a:spcAft>
              <a:buChar char="•"/>
              <a:defRPr sz="3200">
                <a:solidFill>
                  <a:schemeClr val="tx1"/>
                </a:solidFill>
                <a:latin typeface="+mn-lt"/>
                <a:ea typeface="+mn-ea"/>
                <a:cs typeface="+mn-cs"/>
              </a:defRPr>
            </a:lvl1pPr>
            <a:lvl2pPr marL="742215" indent="-287056" algn="l" rtl="0" eaLnBrk="0" fontAlgn="base" hangingPunct="0">
              <a:spcBef>
                <a:spcPct val="20000"/>
              </a:spcBef>
              <a:spcAft>
                <a:spcPct val="0"/>
              </a:spcAft>
              <a:buChar char="–"/>
              <a:defRPr sz="2800">
                <a:solidFill>
                  <a:schemeClr val="tx1"/>
                </a:solidFill>
                <a:latin typeface="+mn-lt"/>
              </a:defRPr>
            </a:lvl2pPr>
            <a:lvl3pPr marL="1141870" indent="-228373" algn="l" rtl="0" eaLnBrk="0" fontAlgn="base" hangingPunct="0">
              <a:spcBef>
                <a:spcPct val="20000"/>
              </a:spcBef>
              <a:spcAft>
                <a:spcPct val="0"/>
              </a:spcAft>
              <a:buChar char="•"/>
              <a:defRPr sz="2500">
                <a:solidFill>
                  <a:schemeClr val="tx1"/>
                </a:solidFill>
                <a:latin typeface="+mn-lt"/>
              </a:defRPr>
            </a:lvl3pPr>
            <a:lvl4pPr marL="1598620" indent="-228373" algn="l" rtl="0" eaLnBrk="0" fontAlgn="base" hangingPunct="0">
              <a:spcBef>
                <a:spcPct val="20000"/>
              </a:spcBef>
              <a:spcAft>
                <a:spcPct val="0"/>
              </a:spcAft>
              <a:buChar char="–"/>
              <a:defRPr sz="2000">
                <a:solidFill>
                  <a:schemeClr val="tx1"/>
                </a:solidFill>
                <a:latin typeface="+mn-lt"/>
              </a:defRPr>
            </a:lvl4pPr>
            <a:lvl5pPr marL="2055368" indent="-228373" algn="l" rtl="0" eaLnBrk="0" fontAlgn="base" hangingPunct="0">
              <a:spcBef>
                <a:spcPct val="20000"/>
              </a:spcBef>
              <a:spcAft>
                <a:spcPct val="0"/>
              </a:spcAft>
              <a:buChar char="»"/>
              <a:defRPr sz="2000">
                <a:solidFill>
                  <a:schemeClr val="tx1"/>
                </a:solidFill>
                <a:latin typeface="+mn-lt"/>
              </a:defRPr>
            </a:lvl5pPr>
            <a:lvl6pPr marL="2512117" indent="-228373" algn="l" rtl="0" fontAlgn="base">
              <a:spcBef>
                <a:spcPct val="20000"/>
              </a:spcBef>
              <a:spcAft>
                <a:spcPct val="0"/>
              </a:spcAft>
              <a:buChar char="»"/>
              <a:defRPr sz="2000">
                <a:solidFill>
                  <a:schemeClr val="tx1"/>
                </a:solidFill>
                <a:latin typeface="+mn-lt"/>
              </a:defRPr>
            </a:lvl6pPr>
            <a:lvl7pPr marL="2968865" indent="-228373" algn="l" rtl="0" fontAlgn="base">
              <a:spcBef>
                <a:spcPct val="20000"/>
              </a:spcBef>
              <a:spcAft>
                <a:spcPct val="0"/>
              </a:spcAft>
              <a:buChar char="»"/>
              <a:defRPr sz="2000">
                <a:solidFill>
                  <a:schemeClr val="tx1"/>
                </a:solidFill>
                <a:latin typeface="+mn-lt"/>
              </a:defRPr>
            </a:lvl7pPr>
            <a:lvl8pPr marL="3425616" indent="-228373" algn="l" rtl="0" fontAlgn="base">
              <a:spcBef>
                <a:spcPct val="20000"/>
              </a:spcBef>
              <a:spcAft>
                <a:spcPct val="0"/>
              </a:spcAft>
              <a:buChar char="»"/>
              <a:defRPr sz="2000">
                <a:solidFill>
                  <a:schemeClr val="tx1"/>
                </a:solidFill>
                <a:latin typeface="+mn-lt"/>
              </a:defRPr>
            </a:lvl8pPr>
            <a:lvl9pPr marL="3882360" indent="-228373" algn="l" rtl="0" fontAlgn="base">
              <a:spcBef>
                <a:spcPct val="20000"/>
              </a:spcBef>
              <a:spcAft>
                <a:spcPct val="0"/>
              </a:spcAft>
              <a:buChar char="»"/>
              <a:defRPr sz="2000">
                <a:solidFill>
                  <a:schemeClr val="tx1"/>
                </a:solidFill>
                <a:latin typeface="+mn-lt"/>
              </a:defRPr>
            </a:lvl9pPr>
          </a:lstStyle>
          <a:p>
            <a:pPr>
              <a:defRPr/>
            </a:pPr>
            <a:r>
              <a:rPr lang="es-ES" sz="2800" b="1" kern="0" dirty="0">
                <a:solidFill>
                  <a:srgbClr val="000000"/>
                </a:solidFill>
                <a:hlinkClick r:id="rId2"/>
              </a:rPr>
              <a:t>Odisea</a:t>
            </a:r>
            <a:r>
              <a:rPr lang="es-ES" sz="2800" kern="0" dirty="0">
                <a:solidFill>
                  <a:srgbClr val="000000"/>
                </a:solidFill>
              </a:rPr>
              <a:t>: </a:t>
            </a:r>
            <a:r>
              <a:rPr lang="es-ES" sz="2800" dirty="0"/>
              <a:t>iniciativa española para el inventario internacional de los depósitos que admiten conjuntos de datos de investigación a escala mundial. Permite buscar y sugerir nuevos bancos de datos. </a:t>
            </a:r>
          </a:p>
          <a:p>
            <a:pPr>
              <a:defRPr/>
            </a:pPr>
            <a:r>
              <a:rPr lang="es-ES" sz="2800" b="1" kern="0" dirty="0" err="1">
                <a:solidFill>
                  <a:srgbClr val="000000"/>
                </a:solidFill>
                <a:hlinkClick r:id="rId3"/>
              </a:rPr>
              <a:t>Databib</a:t>
            </a:r>
            <a:r>
              <a:rPr lang="es-ES" sz="2800" b="1" kern="0" dirty="0">
                <a:solidFill>
                  <a:srgbClr val="000000"/>
                </a:solidFill>
              </a:rPr>
              <a:t>: </a:t>
            </a:r>
            <a:r>
              <a:rPr lang="en-US" sz="2800" dirty="0" err="1"/>
              <a:t>Iniciativa</a:t>
            </a:r>
            <a:r>
              <a:rPr lang="en-US" sz="2800" dirty="0"/>
              <a:t> </a:t>
            </a:r>
            <a:r>
              <a:rPr lang="en-US" sz="2800" dirty="0" err="1"/>
              <a:t>americana</a:t>
            </a:r>
            <a:r>
              <a:rPr lang="en-US" sz="2800" dirty="0"/>
              <a:t> con base en Purdue University. E</a:t>
            </a:r>
            <a:r>
              <a:rPr lang="es-ES" sz="2800" dirty="0"/>
              <a:t>s una herramienta para ayudar a identificar y localizar los repositorios en línea de datos de investigación. </a:t>
            </a:r>
            <a:r>
              <a:rPr lang="es-ES" sz="2800" dirty="0" err="1"/>
              <a:t>Advisory</a:t>
            </a:r>
            <a:r>
              <a:rPr lang="es-ES" sz="2800" dirty="0"/>
              <a:t> </a:t>
            </a:r>
            <a:r>
              <a:rPr lang="es-ES" sz="2800" dirty="0" err="1"/>
              <a:t>Board</a:t>
            </a:r>
            <a:r>
              <a:rPr lang="es-ES" sz="2800" dirty="0"/>
              <a:t> y Editorial </a:t>
            </a:r>
            <a:r>
              <a:rPr lang="es-ES" sz="2800" dirty="0" err="1"/>
              <a:t>Board</a:t>
            </a:r>
            <a:r>
              <a:rPr lang="es-ES" sz="2800" dirty="0"/>
              <a:t> de carácter internacional</a:t>
            </a:r>
          </a:p>
          <a:p>
            <a:pPr marL="342402" indent="-342402">
              <a:defRPr/>
            </a:pPr>
            <a:r>
              <a:rPr lang="es-ES" sz="2800" b="1" kern="0" dirty="0">
                <a:solidFill>
                  <a:srgbClr val="000000"/>
                </a:solidFill>
                <a:hlinkClick r:id="rId4"/>
              </a:rPr>
              <a:t>Re3data</a:t>
            </a:r>
            <a:r>
              <a:rPr lang="es-ES" sz="2800" kern="0" dirty="0">
                <a:solidFill>
                  <a:srgbClr val="000000"/>
                </a:solidFill>
              </a:rPr>
              <a:t>: </a:t>
            </a:r>
            <a:r>
              <a:rPr lang="es-ES" sz="2800" dirty="0">
                <a:latin typeface="+mj-lt"/>
              </a:rPr>
              <a:t>iniciativa alemana financiada por </a:t>
            </a:r>
            <a:r>
              <a:rPr lang="es-ES" sz="2800" kern="0" dirty="0">
                <a:solidFill>
                  <a:srgbClr val="000000"/>
                </a:solidFill>
                <a:latin typeface="+mj-lt"/>
                <a:hlinkClick r:id="rId5"/>
              </a:rPr>
              <a:t>German </a:t>
            </a:r>
            <a:r>
              <a:rPr lang="es-ES" sz="2800" kern="0" dirty="0" err="1">
                <a:solidFill>
                  <a:srgbClr val="000000"/>
                </a:solidFill>
                <a:latin typeface="+mj-lt"/>
                <a:hlinkClick r:id="rId5"/>
              </a:rPr>
              <a:t>Research</a:t>
            </a:r>
            <a:r>
              <a:rPr lang="es-ES" sz="2800" kern="0" dirty="0">
                <a:solidFill>
                  <a:srgbClr val="000000"/>
                </a:solidFill>
                <a:latin typeface="+mj-lt"/>
                <a:hlinkClick r:id="rId5"/>
              </a:rPr>
              <a:t> </a:t>
            </a:r>
            <a:r>
              <a:rPr lang="es-ES" sz="2800" kern="0" dirty="0" err="1">
                <a:solidFill>
                  <a:srgbClr val="000000"/>
                </a:solidFill>
                <a:latin typeface="+mj-lt"/>
                <a:hlinkClick r:id="rId5"/>
              </a:rPr>
              <a:t>Foundation</a:t>
            </a:r>
            <a:r>
              <a:rPr lang="es-ES" sz="2800" kern="0" dirty="0">
                <a:solidFill>
                  <a:srgbClr val="000000"/>
                </a:solidFill>
                <a:latin typeface="+mj-lt"/>
                <a:hlinkClick r:id="rId5"/>
              </a:rPr>
              <a:t> DFG</a:t>
            </a:r>
            <a:r>
              <a:rPr lang="es-ES" sz="2800" kern="0" dirty="0">
                <a:solidFill>
                  <a:srgbClr val="000000"/>
                </a:solidFill>
                <a:latin typeface="+mj-lt"/>
              </a:rPr>
              <a:t>. </a:t>
            </a:r>
            <a:r>
              <a:rPr lang="en-US" sz="2800" dirty="0"/>
              <a:t>Memorandum of Understanding, </a:t>
            </a:r>
            <a:r>
              <a:rPr lang="en-US" sz="2800" dirty="0" err="1">
                <a:hlinkClick r:id="rId6"/>
              </a:rPr>
              <a:t>OpenAIRE</a:t>
            </a:r>
            <a:r>
              <a:rPr lang="en-US" sz="2800" dirty="0">
                <a:hlinkClick r:id="rId6"/>
              </a:rPr>
              <a:t> </a:t>
            </a:r>
            <a:r>
              <a:rPr lang="en-US" sz="2800" dirty="0"/>
              <a:t>and re3data.org</a:t>
            </a:r>
            <a:endParaRPr lang="es-ES" sz="2800" kern="0" dirty="0">
              <a:solidFill>
                <a:srgbClr val="000000"/>
              </a:solidFill>
              <a:latin typeface="+mj-lt"/>
            </a:endParaRPr>
          </a:p>
        </p:txBody>
      </p:sp>
      <p:pic>
        <p:nvPicPr>
          <p:cNvPr id="113669" name="Picture 2" descr="http://es.bloggif.com/tmp/b12ba07ed840552feaa4c934767a0bf3/text.gif?1384991178"/>
          <p:cNvPicPr>
            <a:picLocks noChangeAspect="1" noChangeArrowheads="1" noCrop="1"/>
          </p:cNvPicPr>
          <p:nvPr/>
        </p:nvPicPr>
        <p:blipFill>
          <a:blip r:embed="rId7">
            <a:extLst>
              <a:ext uri="{28A0092B-C50C-407E-A947-70E740481C1C}">
                <a14:useLocalDpi xmlns:a14="http://schemas.microsoft.com/office/drawing/2010/main" val="0"/>
              </a:ext>
            </a:extLst>
          </a:blip>
          <a:srcRect/>
          <a:stretch>
            <a:fillRect/>
          </a:stretch>
        </p:blipFill>
        <p:spPr bwMode="auto">
          <a:xfrm>
            <a:off x="0" y="1401"/>
            <a:ext cx="9144000" cy="844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64107357"/>
      </p:ext>
    </p:extLst>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2 Marcador de contenido"/>
          <p:cNvSpPr>
            <a:spLocks noGrp="1"/>
          </p:cNvSpPr>
          <p:nvPr>
            <p:ph idx="1"/>
          </p:nvPr>
        </p:nvSpPr>
        <p:spPr>
          <a:xfrm>
            <a:off x="457489" y="1124791"/>
            <a:ext cx="8229023" cy="5002025"/>
          </a:xfrm>
        </p:spPr>
        <p:txBody>
          <a:bodyPr/>
          <a:lstStyle/>
          <a:p>
            <a:pPr lvl="1"/>
            <a:endParaRPr lang="es-ES" altLang="es-ES" sz="2000"/>
          </a:p>
          <a:p>
            <a:pPr lvl="1"/>
            <a:endParaRPr lang="es-ES" altLang="es-ES" sz="2000"/>
          </a:p>
        </p:txBody>
      </p:sp>
      <p:sp>
        <p:nvSpPr>
          <p:cNvPr id="103427" name="1 Título"/>
          <p:cNvSpPr txBox="1">
            <a:spLocks/>
          </p:cNvSpPr>
          <p:nvPr/>
        </p:nvSpPr>
        <p:spPr bwMode="auto">
          <a:xfrm>
            <a:off x="813954" y="188640"/>
            <a:ext cx="6769965" cy="652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97" tIns="45698" rIns="91397" bIns="45698" anchor="ct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r>
              <a:rPr lang="es-ES" altLang="es-ES" b="1" dirty="0" smtClean="0">
                <a:cs typeface="Arial" pitchFamily="34" charset="0"/>
              </a:rPr>
              <a:t>Como compartir tus datos</a:t>
            </a:r>
            <a:endParaRPr lang="es-ES" altLang="es-ES" b="1" dirty="0">
              <a:cs typeface="Arial" pitchFamily="34" charset="0"/>
            </a:endParaRPr>
          </a:p>
        </p:txBody>
      </p:sp>
      <p:sp>
        <p:nvSpPr>
          <p:cNvPr id="103429" name="2 Marcador de contenido"/>
          <p:cNvSpPr txBox="1">
            <a:spLocks/>
          </p:cNvSpPr>
          <p:nvPr/>
        </p:nvSpPr>
        <p:spPr bwMode="auto">
          <a:xfrm>
            <a:off x="323273" y="1067361"/>
            <a:ext cx="8497455" cy="51701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97" tIns="45698" rIns="91397" bIns="45698"/>
          <a:lstStyle>
            <a:lvl1pPr>
              <a:spcBef>
                <a:spcPct val="20000"/>
              </a:spcBef>
              <a:buChar char="•"/>
              <a:defRPr sz="3200">
                <a:solidFill>
                  <a:schemeClr val="tx1"/>
                </a:solidFill>
                <a:latin typeface="Arial" pitchFamily="34" charset="0"/>
              </a:defRPr>
            </a:lvl1pPr>
            <a:lvl2pPr marL="952500" indent="-50800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lnSpc>
                <a:spcPct val="90000"/>
              </a:lnSpc>
              <a:buFontTx/>
              <a:buNone/>
            </a:pPr>
            <a:r>
              <a:rPr lang="es-ES" altLang="es-ES" sz="2600">
                <a:cs typeface="Arial" pitchFamily="34" charset="0"/>
              </a:rPr>
              <a:t>Mediante el </a:t>
            </a:r>
            <a:r>
              <a:rPr lang="es-ES" altLang="es-ES" sz="2600" b="1">
                <a:solidFill>
                  <a:srgbClr val="FF0000"/>
                </a:solidFill>
                <a:cs typeface="Arial" pitchFamily="34" charset="0"/>
              </a:rPr>
              <a:t>depósito de los datos procedentes de la investigación en un repositorio </a:t>
            </a:r>
            <a:r>
              <a:rPr lang="es-ES" altLang="es-ES" sz="2600">
                <a:cs typeface="Arial" pitchFamily="34" charset="0"/>
              </a:rPr>
              <a:t>o archivo los hacemos accesibles - incluso para nuestro uso futuro.</a:t>
            </a:r>
          </a:p>
          <a:p>
            <a:pPr eaLnBrk="1" hangingPunct="1">
              <a:lnSpc>
                <a:spcPct val="90000"/>
              </a:lnSpc>
              <a:buFontTx/>
              <a:buAutoNum type="arabicPeriod"/>
            </a:pPr>
            <a:r>
              <a:rPr lang="es-ES" altLang="es-ES" sz="2300" b="1">
                <a:solidFill>
                  <a:srgbClr val="008A3E"/>
                </a:solidFill>
                <a:cs typeface="Arial" pitchFamily="34" charset="0"/>
              </a:rPr>
              <a:t>Repositorio institucionales de datos (ej.: Universidad)</a:t>
            </a:r>
          </a:p>
          <a:p>
            <a:pPr eaLnBrk="1" hangingPunct="1">
              <a:lnSpc>
                <a:spcPct val="90000"/>
              </a:lnSpc>
              <a:buFontTx/>
              <a:buAutoNum type="arabicPeriod"/>
            </a:pPr>
            <a:r>
              <a:rPr lang="es-ES" altLang="es-ES" sz="2300" b="1">
                <a:solidFill>
                  <a:srgbClr val="008A3E"/>
                </a:solidFill>
                <a:cs typeface="Arial" pitchFamily="34" charset="0"/>
              </a:rPr>
              <a:t>Servicios de datos de la entidades financiadoras de la investigación (</a:t>
            </a:r>
            <a:r>
              <a:rPr lang="es-ES" altLang="es-ES" sz="2300" b="1" i="1">
                <a:solidFill>
                  <a:srgbClr val="008A3E"/>
                </a:solidFill>
                <a:cs typeface="Arial" pitchFamily="34" charset="0"/>
              </a:rPr>
              <a:t>Research Funders</a:t>
            </a:r>
            <a:r>
              <a:rPr lang="es-ES" altLang="es-ES" sz="2300" b="1">
                <a:solidFill>
                  <a:srgbClr val="008A3E"/>
                </a:solidFill>
                <a:cs typeface="Arial" pitchFamily="34" charset="0"/>
              </a:rPr>
              <a:t>)</a:t>
            </a:r>
          </a:p>
          <a:p>
            <a:pPr eaLnBrk="1" hangingPunct="1">
              <a:lnSpc>
                <a:spcPct val="90000"/>
              </a:lnSpc>
              <a:buFontTx/>
              <a:buAutoNum type="arabicPeriod"/>
            </a:pPr>
            <a:r>
              <a:rPr lang="es-ES" altLang="es-ES" sz="2300" b="1">
                <a:solidFill>
                  <a:srgbClr val="008A3E"/>
                </a:solidFill>
                <a:cs typeface="Arial" pitchFamily="34" charset="0"/>
              </a:rPr>
              <a:t>Repositorios de datos disciplinares / temáticos:</a:t>
            </a:r>
          </a:p>
          <a:p>
            <a:pPr lvl="1" eaLnBrk="1" hangingPunct="1">
              <a:lnSpc>
                <a:spcPct val="90000"/>
              </a:lnSpc>
            </a:pPr>
            <a:r>
              <a:rPr lang="es-ES" altLang="es-ES" sz="2100" b="1">
                <a:cs typeface="Arial" pitchFamily="34" charset="0"/>
                <a:hlinkClick r:id="rId2"/>
              </a:rPr>
              <a:t>DRYAD</a:t>
            </a:r>
            <a:r>
              <a:rPr lang="es-ES" altLang="es-ES" sz="2100">
                <a:cs typeface="Arial" pitchFamily="34" charset="0"/>
              </a:rPr>
              <a:t>: es un repositorio de datos subyacentes de literatura peer-reviewed médica y científica, particularmente datos para los cuales no existe ningún repositorio internacional especializado. Todo el material </a:t>
            </a:r>
            <a:r>
              <a:rPr lang="es-ES" altLang="es-ES" sz="2100" b="1">
                <a:solidFill>
                  <a:srgbClr val="FF0000"/>
                </a:solidFill>
                <a:cs typeface="Arial" pitchFamily="34" charset="0"/>
              </a:rPr>
              <a:t>se asocia a una publicación académica</a:t>
            </a:r>
          </a:p>
          <a:p>
            <a:pPr lvl="1" eaLnBrk="1" hangingPunct="1">
              <a:lnSpc>
                <a:spcPct val="90000"/>
              </a:lnSpc>
            </a:pPr>
            <a:r>
              <a:rPr lang="es-ES" altLang="es-ES" sz="2100" b="1">
                <a:cs typeface="Arial" pitchFamily="34" charset="0"/>
                <a:hlinkClick r:id="rId3"/>
              </a:rPr>
              <a:t>Data.gov</a:t>
            </a:r>
            <a:r>
              <a:rPr lang="es-ES" altLang="es-ES" sz="2100">
                <a:cs typeface="Arial" pitchFamily="34" charset="0"/>
              </a:rPr>
              <a:t>: es parte de la iniciativa del gobierno abierto y permite al público a encontrar, descargar y usar los conjuntos de datos generados por el gobierno federal (USA).</a:t>
            </a:r>
            <a:endParaRPr lang="es-ES" altLang="es-ES" sz="2100" b="1">
              <a:cs typeface="Arial" pitchFamily="34" charset="0"/>
            </a:endParaRPr>
          </a:p>
        </p:txBody>
      </p:sp>
      <p:sp>
        <p:nvSpPr>
          <p:cNvPr id="103430" name="7 CuadroTexto"/>
          <p:cNvSpPr txBox="1">
            <a:spLocks noChangeArrowheads="1"/>
          </p:cNvSpPr>
          <p:nvPr/>
        </p:nvSpPr>
        <p:spPr bwMode="auto">
          <a:xfrm>
            <a:off x="288637" y="6188449"/>
            <a:ext cx="8963603" cy="646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08" tIns="45654" rIns="91308" bIns="45654">
            <a:spAutoFit/>
          </a:bodyP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s-ES" altLang="es-ES" sz="1200">
                <a:cs typeface="Arial" pitchFamily="34" charset="0"/>
              </a:rPr>
              <a:t>Fuente:</a:t>
            </a:r>
          </a:p>
          <a:p>
            <a:pPr eaLnBrk="1" hangingPunct="1">
              <a:spcBef>
                <a:spcPct val="0"/>
              </a:spcBef>
              <a:buFontTx/>
              <a:buNone/>
            </a:pPr>
            <a:r>
              <a:rPr lang="es-ES" altLang="es-ES" sz="1200"/>
              <a:t>University of Edinburgh </a:t>
            </a:r>
            <a:r>
              <a:rPr lang="es-ES" altLang="es-ES" sz="1200">
                <a:cs typeface="Arial" pitchFamily="34" charset="0"/>
              </a:rPr>
              <a:t>. Research  data management  guidance. Recuperado octubre 16, 2013, a partir de </a:t>
            </a:r>
            <a:r>
              <a:rPr lang="es-ES" altLang="es-ES" sz="1200">
                <a:cs typeface="Arial" pitchFamily="34" charset="0"/>
                <a:hlinkClick r:id="rId4"/>
              </a:rPr>
              <a:t>http://www.ed.ac.uk/schools-departments/information-services/research-support/data-library/research-data-mgmt/how-to-share</a:t>
            </a:r>
            <a:r>
              <a:rPr lang="es-ES" altLang="es-ES" sz="1200">
                <a:cs typeface="Arial" pitchFamily="34" charset="0"/>
              </a:rPr>
              <a:t> </a:t>
            </a:r>
          </a:p>
        </p:txBody>
      </p:sp>
    </p:spTree>
    <p:extLst>
      <p:ext uri="{BB962C8B-B14F-4D97-AF65-F5344CB8AC3E}">
        <p14:creationId xmlns:p14="http://schemas.microsoft.com/office/powerpoint/2010/main" val="1180509052"/>
      </p:ext>
    </p:extLst>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2 Marcador de contenido"/>
          <p:cNvSpPr>
            <a:spLocks noGrp="1"/>
          </p:cNvSpPr>
          <p:nvPr>
            <p:ph idx="1"/>
          </p:nvPr>
        </p:nvSpPr>
        <p:spPr>
          <a:xfrm>
            <a:off x="457489" y="1124791"/>
            <a:ext cx="8229023" cy="5002025"/>
          </a:xfrm>
        </p:spPr>
        <p:txBody>
          <a:bodyPr/>
          <a:lstStyle/>
          <a:p>
            <a:pPr lvl="1"/>
            <a:endParaRPr lang="es-ES" altLang="es-ES" sz="2000"/>
          </a:p>
          <a:p>
            <a:pPr lvl="1"/>
            <a:endParaRPr lang="es-ES" altLang="es-ES" sz="2000"/>
          </a:p>
        </p:txBody>
      </p:sp>
      <p:sp>
        <p:nvSpPr>
          <p:cNvPr id="100355" name="1 Título"/>
          <p:cNvSpPr txBox="1">
            <a:spLocks/>
          </p:cNvSpPr>
          <p:nvPr/>
        </p:nvSpPr>
        <p:spPr bwMode="auto">
          <a:xfrm>
            <a:off x="826944" y="0"/>
            <a:ext cx="6769965" cy="652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97" tIns="45698" rIns="91397" bIns="45698" anchor="ct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endParaRPr lang="es-ES" altLang="es-ES" sz="2000" b="1">
              <a:cs typeface="Arial" pitchFamily="34" charset="0"/>
            </a:endParaRPr>
          </a:p>
        </p:txBody>
      </p:sp>
      <p:sp>
        <p:nvSpPr>
          <p:cNvPr id="100356" name="3 Título"/>
          <p:cNvSpPr>
            <a:spLocks noGrp="1"/>
          </p:cNvSpPr>
          <p:nvPr>
            <p:ph type="title"/>
          </p:nvPr>
        </p:nvSpPr>
        <p:spPr>
          <a:xfrm>
            <a:off x="457489" y="260537"/>
            <a:ext cx="8229023" cy="508467"/>
          </a:xfrm>
        </p:spPr>
        <p:txBody>
          <a:bodyPr/>
          <a:lstStyle/>
          <a:p>
            <a:r>
              <a:rPr lang="ca-ES" altLang="es-ES" sz="2200"/>
              <a:t>Tus publicaciones en Senia accessibles en RiuNet</a:t>
            </a:r>
            <a:endParaRPr lang="es-ES" altLang="es-ES" sz="2200"/>
          </a:p>
        </p:txBody>
      </p:sp>
      <p:pic>
        <p:nvPicPr>
          <p:cNvPr id="100357" name="Picture 2" descr="G:\__COLABORACION CIENTIFICA\Objetos digitale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802"/>
            <a:ext cx="9144000" cy="6855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66765681"/>
      </p:ext>
    </p:extLst>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ítulo 1"/>
          <p:cNvSpPr>
            <a:spLocks noGrp="1"/>
          </p:cNvSpPr>
          <p:nvPr>
            <p:ph type="title"/>
          </p:nvPr>
        </p:nvSpPr>
        <p:spPr>
          <a:xfrm>
            <a:off x="1177637" y="100853"/>
            <a:ext cx="6130668" cy="345982"/>
          </a:xfrm>
        </p:spPr>
        <p:txBody>
          <a:bodyPr/>
          <a:lstStyle/>
          <a:p>
            <a:pPr>
              <a:defRPr/>
            </a:pPr>
            <a:r>
              <a:rPr lang="es-ES" altLang="es-ES" sz="1800" kern="1200" dirty="0"/>
              <a:t>¿Puedo añadir los datos de mis publicaciones en </a:t>
            </a:r>
            <a:r>
              <a:rPr lang="es-ES" altLang="es-ES" sz="1800" kern="1200" dirty="0" smtClean="0"/>
              <a:t>RiuNet</a:t>
            </a:r>
            <a:r>
              <a:rPr lang="es-ES" altLang="es-ES" sz="1800" kern="1200" dirty="0"/>
              <a:t>?</a:t>
            </a:r>
          </a:p>
        </p:txBody>
      </p:sp>
      <p:pic>
        <p:nvPicPr>
          <p:cNvPr id="109571" name="Picture 4"/>
          <p:cNvPicPr>
            <a:picLocks noChangeAspect="1" noChangeArrowheads="1"/>
          </p:cNvPicPr>
          <p:nvPr/>
        </p:nvPicPr>
        <p:blipFill>
          <a:blip r:embed="rId2">
            <a:extLst>
              <a:ext uri="{28A0092B-C50C-407E-A947-70E740481C1C}">
                <a14:useLocalDpi xmlns:a14="http://schemas.microsoft.com/office/drawing/2010/main" val="0"/>
              </a:ext>
            </a:extLst>
          </a:blip>
          <a:srcRect l="25917" t="30817" r="13914" b="6033"/>
          <a:stretch>
            <a:fillRect/>
          </a:stretch>
        </p:blipFill>
        <p:spPr bwMode="auto">
          <a:xfrm>
            <a:off x="0" y="605118"/>
            <a:ext cx="9144000" cy="56477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9572" name="2 Rectángulo"/>
          <p:cNvSpPr>
            <a:spLocks noChangeArrowheads="1"/>
          </p:cNvSpPr>
          <p:nvPr/>
        </p:nvSpPr>
        <p:spPr bwMode="auto">
          <a:xfrm>
            <a:off x="3245717" y="6510618"/>
            <a:ext cx="2685639" cy="252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058" tIns="41029" rIns="82058" bIns="41029">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r>
              <a:rPr lang="es-ES" altLang="es-ES_tradnl" sz="1100">
                <a:hlinkClick r:id="rId3"/>
              </a:rPr>
              <a:t>http://riunet.upv.es/handle/10251/34292</a:t>
            </a:r>
            <a:r>
              <a:rPr lang="es-ES" altLang="es-ES_tradnl" sz="1100"/>
              <a:t> </a:t>
            </a:r>
          </a:p>
        </p:txBody>
      </p:sp>
    </p:spTree>
    <p:extLst>
      <p:ext uri="{BB962C8B-B14F-4D97-AF65-F5344CB8AC3E}">
        <p14:creationId xmlns:p14="http://schemas.microsoft.com/office/powerpoint/2010/main" val="2856883446"/>
      </p:ext>
    </p:extLst>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489" y="1124791"/>
            <a:ext cx="8229023" cy="5002025"/>
          </a:xfrm>
        </p:spPr>
        <p:txBody>
          <a:bodyPr>
            <a:normAutofit/>
          </a:bodyPr>
          <a:lstStyle/>
          <a:p>
            <a:pPr lvl="1">
              <a:defRPr/>
            </a:pPr>
            <a:endParaRPr lang="es-ES" sz="2000" dirty="0"/>
          </a:p>
          <a:p>
            <a:pPr marL="456986" lvl="1" indent="0">
              <a:buNone/>
              <a:defRPr/>
            </a:pPr>
            <a:endParaRPr lang="es-ES" sz="2000" dirty="0"/>
          </a:p>
        </p:txBody>
      </p:sp>
      <p:sp>
        <p:nvSpPr>
          <p:cNvPr id="120835" name="1 Título"/>
          <p:cNvSpPr txBox="1">
            <a:spLocks/>
          </p:cNvSpPr>
          <p:nvPr/>
        </p:nvSpPr>
        <p:spPr bwMode="auto">
          <a:xfrm>
            <a:off x="826944" y="0"/>
            <a:ext cx="6769965" cy="652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97" tIns="45698" rIns="91397" bIns="45698" anchor="ct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endParaRPr lang="es-ES" altLang="es-ES" sz="2000" b="1">
              <a:cs typeface="Arial" pitchFamily="34" charset="0"/>
            </a:endParaRPr>
          </a:p>
        </p:txBody>
      </p:sp>
      <p:sp>
        <p:nvSpPr>
          <p:cNvPr id="59396" name="3 Título"/>
          <p:cNvSpPr>
            <a:spLocks noGrp="1"/>
          </p:cNvSpPr>
          <p:nvPr>
            <p:ph type="title"/>
          </p:nvPr>
        </p:nvSpPr>
        <p:spPr>
          <a:xfrm>
            <a:off x="179512" y="71438"/>
            <a:ext cx="8229023" cy="508466"/>
          </a:xfrm>
        </p:spPr>
        <p:txBody>
          <a:bodyPr/>
          <a:lstStyle/>
          <a:p>
            <a:pPr>
              <a:defRPr/>
            </a:pPr>
            <a:r>
              <a:rPr lang="ca-ES" altLang="es-ES" sz="2400" b="1" kern="1200" dirty="0" err="1"/>
              <a:t>Ejemplo</a:t>
            </a:r>
            <a:r>
              <a:rPr lang="ca-ES" altLang="es-ES" sz="2400" b="1" kern="1200" dirty="0"/>
              <a:t> simple de </a:t>
            </a:r>
            <a:r>
              <a:rPr lang="ca-ES" altLang="es-ES" sz="2400" b="1" kern="1200" dirty="0" err="1"/>
              <a:t>reutilización</a:t>
            </a:r>
            <a:r>
              <a:rPr lang="ca-ES" altLang="es-ES" sz="2400" b="1" kern="1200" dirty="0"/>
              <a:t> de </a:t>
            </a:r>
            <a:r>
              <a:rPr lang="ca-ES" altLang="es-ES" sz="2400" b="1" kern="1200" dirty="0" err="1"/>
              <a:t>datos</a:t>
            </a:r>
            <a:endParaRPr lang="es-ES" altLang="es-ES" sz="2400" b="1" kern="1200" dirty="0"/>
          </a:p>
        </p:txBody>
      </p:sp>
      <p:pic>
        <p:nvPicPr>
          <p:cNvPr id="120837" name="Picture 2"/>
          <p:cNvPicPr>
            <a:picLocks noChangeAspect="1" noChangeArrowheads="1"/>
          </p:cNvPicPr>
          <p:nvPr/>
        </p:nvPicPr>
        <p:blipFill>
          <a:blip r:embed="rId2">
            <a:extLst>
              <a:ext uri="{28A0092B-C50C-407E-A947-70E740481C1C}">
                <a14:useLocalDpi xmlns:a14="http://schemas.microsoft.com/office/drawing/2010/main" val="0"/>
              </a:ext>
            </a:extLst>
          </a:blip>
          <a:srcRect l="4886" t="16971" r="50114" b="7372"/>
          <a:stretch>
            <a:fillRect/>
          </a:stretch>
        </p:blipFill>
        <p:spPr bwMode="auto">
          <a:xfrm>
            <a:off x="14432" y="935691"/>
            <a:ext cx="5329671" cy="50384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0838" name="1 Rectángulo"/>
          <p:cNvSpPr>
            <a:spLocks noChangeArrowheads="1"/>
          </p:cNvSpPr>
          <p:nvPr/>
        </p:nvSpPr>
        <p:spPr bwMode="auto">
          <a:xfrm>
            <a:off x="320386" y="6447586"/>
            <a:ext cx="8358909" cy="399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97" tIns="45698" rIns="91397" bIns="45698">
            <a:spAutoFit/>
          </a:bodyP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s-ES" altLang="es-ES" sz="1000">
                <a:latin typeface="Verdana" pitchFamily="34" charset="0"/>
                <a:ea typeface="Verdana" pitchFamily="34" charset="0"/>
                <a:cs typeface="Verdana" pitchFamily="34" charset="0"/>
              </a:rPr>
              <a:t>Toledo-Castillo, F., Hernandez-San-Miguel, J., Lloret-Catalá, M. C. (2012) Conceptualización del transporte sostenible desde el comportamiento prosocial. Plataforma Tecnológica Española de la Carretera (PTC), pp. 2</a:t>
            </a:r>
          </a:p>
        </p:txBody>
      </p:sp>
      <p:sp>
        <p:nvSpPr>
          <p:cNvPr id="120839" name="5 Rectángulo"/>
          <p:cNvSpPr>
            <a:spLocks noChangeArrowheads="1"/>
          </p:cNvSpPr>
          <p:nvPr/>
        </p:nvSpPr>
        <p:spPr bwMode="auto">
          <a:xfrm>
            <a:off x="5436467" y="4797519"/>
            <a:ext cx="3486727" cy="5847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97" tIns="45698" rIns="91397" bIns="45698">
            <a:spAutoFit/>
          </a:bodyP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s-ES" altLang="es-ES" sz="1600">
                <a:hlinkClick r:id="rId3"/>
              </a:rPr>
              <a:t>http://cdiac.ornl.gov/trends/emis/spa.html</a:t>
            </a:r>
            <a:r>
              <a:rPr lang="es-ES" altLang="es-ES" sz="1600"/>
              <a:t> </a:t>
            </a:r>
          </a:p>
        </p:txBody>
      </p:sp>
      <p:sp>
        <p:nvSpPr>
          <p:cNvPr id="9" name="8 Flecha doblada hacia arriba"/>
          <p:cNvSpPr/>
          <p:nvPr/>
        </p:nvSpPr>
        <p:spPr>
          <a:xfrm>
            <a:off x="4768273" y="5458666"/>
            <a:ext cx="2664114" cy="359989"/>
          </a:xfrm>
          <a:prstGeom prst="bentUp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91397" tIns="45698" rIns="91397" bIns="45698" anchor="ctr"/>
          <a:lstStyle/>
          <a:p>
            <a:pPr algn="ctr" eaLnBrk="1" hangingPunct="1">
              <a:defRPr/>
            </a:pPr>
            <a:endParaRPr lang="es-ES"/>
          </a:p>
        </p:txBody>
      </p:sp>
      <p:pic>
        <p:nvPicPr>
          <p:cNvPr id="120841" name="Picture 3"/>
          <p:cNvPicPr>
            <a:picLocks noChangeAspect="1" noChangeArrowheads="1"/>
          </p:cNvPicPr>
          <p:nvPr/>
        </p:nvPicPr>
        <p:blipFill>
          <a:blip r:embed="rId4">
            <a:extLst>
              <a:ext uri="{28A0092B-C50C-407E-A947-70E740481C1C}">
                <a14:useLocalDpi xmlns:a14="http://schemas.microsoft.com/office/drawing/2010/main" val="0"/>
              </a:ext>
            </a:extLst>
          </a:blip>
          <a:srcRect l="10416" t="39973" r="65155" b="37846"/>
          <a:stretch>
            <a:fillRect/>
          </a:stretch>
        </p:blipFill>
        <p:spPr bwMode="auto">
          <a:xfrm>
            <a:off x="5508626" y="3069012"/>
            <a:ext cx="3170670" cy="15562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0842" name="9 Rectángulo"/>
          <p:cNvSpPr>
            <a:spLocks noChangeArrowheads="1"/>
          </p:cNvSpPr>
          <p:nvPr/>
        </p:nvSpPr>
        <p:spPr bwMode="auto">
          <a:xfrm>
            <a:off x="5436466" y="1270468"/>
            <a:ext cx="3371273" cy="579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97" tIns="45698" rIns="91397" bIns="45698">
            <a:spAutoFit/>
          </a:bodyP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s-ES" altLang="es-ES" sz="1600">
                <a:hlinkClick r:id="rId5"/>
              </a:rPr>
              <a:t>http://cdiac.ornl.gov/ftp/trends/emissions/spa.dat</a:t>
            </a:r>
            <a:r>
              <a:rPr lang="es-ES" altLang="es-ES" sz="1600"/>
              <a:t> </a:t>
            </a:r>
          </a:p>
        </p:txBody>
      </p:sp>
      <p:sp>
        <p:nvSpPr>
          <p:cNvPr id="11" name="10 Flecha derecha"/>
          <p:cNvSpPr/>
          <p:nvPr/>
        </p:nvSpPr>
        <p:spPr>
          <a:xfrm rot="16200000">
            <a:off x="6541689" y="2492927"/>
            <a:ext cx="935691" cy="216477"/>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91397" tIns="45698" rIns="91397" bIns="45698" anchor="ctr"/>
          <a:lstStyle/>
          <a:p>
            <a:pPr algn="ctr" eaLnBrk="1" hangingPunct="1">
              <a:defRPr/>
            </a:pPr>
            <a:endParaRPr lang="es-ES"/>
          </a:p>
        </p:txBody>
      </p:sp>
    </p:spTree>
    <p:extLst>
      <p:ext uri="{BB962C8B-B14F-4D97-AF65-F5344CB8AC3E}">
        <p14:creationId xmlns:p14="http://schemas.microsoft.com/office/powerpoint/2010/main" val="4155600216"/>
      </p:ext>
    </p:extLst>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899592" y="1639247"/>
            <a:ext cx="7776864" cy="3877985"/>
          </a:xfrm>
          <a:prstGeom prst="rect">
            <a:avLst/>
          </a:prstGeom>
          <a:solidFill>
            <a:schemeClr val="bg1"/>
          </a:solidFill>
          <a:effectLst>
            <a:outerShdw blurRad="50800" dist="50800" dir="5400000" algn="ctr" rotWithShape="0">
              <a:schemeClr val="bg1"/>
            </a:outerShdw>
          </a:effectLst>
        </p:spPr>
        <p:txBody>
          <a:bodyPr wrap="square" rtlCol="0">
            <a:spAutoFit/>
          </a:bodyPr>
          <a:lstStyle/>
          <a:p>
            <a:pPr algn="ctr"/>
            <a:r>
              <a:rPr lang="es-ES" sz="4000" b="1" dirty="0" smtClean="0">
                <a:latin typeface="Arial" pitchFamily="34" charset="0"/>
                <a:cs typeface="Arial" pitchFamily="34" charset="0"/>
              </a:rPr>
              <a:t>Gracias por vuestra atención. Vuestro turno</a:t>
            </a:r>
          </a:p>
          <a:p>
            <a:pPr algn="ctr"/>
            <a:endParaRPr lang="es-ES" sz="4000" b="1" dirty="0">
              <a:latin typeface="Arial" pitchFamily="34" charset="0"/>
              <a:cs typeface="Arial" pitchFamily="34" charset="0"/>
            </a:endParaRPr>
          </a:p>
          <a:p>
            <a:pPr algn="ctr"/>
            <a:r>
              <a:rPr lang="es-ES" b="1" dirty="0" smtClean="0">
                <a:latin typeface="Arial" pitchFamily="34" charset="0"/>
                <a:cs typeface="Arial" pitchFamily="34" charset="0"/>
              </a:rPr>
              <a:t>Paco Martínez Galindo</a:t>
            </a:r>
          </a:p>
          <a:p>
            <a:pPr algn="ctr"/>
            <a:r>
              <a:rPr lang="es-ES" b="1" dirty="0" smtClean="0">
                <a:latin typeface="Arial" pitchFamily="34" charset="0"/>
                <a:cs typeface="Arial" pitchFamily="34" charset="0"/>
              </a:rPr>
              <a:t>Vicente Pardo Gómez</a:t>
            </a:r>
            <a:endParaRPr lang="es-ES" b="1" dirty="0">
              <a:latin typeface="Arial" pitchFamily="34" charset="0"/>
              <a:cs typeface="Arial" pitchFamily="34" charset="0"/>
            </a:endParaRPr>
          </a:p>
          <a:p>
            <a:pPr algn="ctr"/>
            <a:endParaRPr lang="es-ES" b="1" dirty="0">
              <a:latin typeface="Arial" pitchFamily="34" charset="0"/>
              <a:cs typeface="Arial" pitchFamily="34" charset="0"/>
            </a:endParaRPr>
          </a:p>
          <a:p>
            <a:pPr algn="ctr"/>
            <a:endParaRPr lang="es-ES" b="1" dirty="0" smtClean="0">
              <a:latin typeface="Arial" pitchFamily="34" charset="0"/>
              <a:cs typeface="Arial" pitchFamily="34" charset="0"/>
            </a:endParaRPr>
          </a:p>
          <a:p>
            <a:pPr algn="ctr"/>
            <a:r>
              <a:rPr lang="es-ES" b="1" dirty="0" smtClean="0">
                <a:latin typeface="Arial" pitchFamily="34" charset="0"/>
                <a:cs typeface="Arial" pitchFamily="34" charset="0"/>
              </a:rPr>
              <a:t>Contacto:</a:t>
            </a:r>
          </a:p>
          <a:p>
            <a:pPr algn="ctr"/>
            <a:r>
              <a:rPr lang="es-ES" b="1" dirty="0" smtClean="0">
                <a:solidFill>
                  <a:srgbClr val="FF0000"/>
                </a:solidFill>
                <a:latin typeface="Arial" pitchFamily="34" charset="0"/>
                <a:cs typeface="Arial" pitchFamily="34" charset="0"/>
                <a:hlinkClick r:id="rId2"/>
              </a:rPr>
              <a:t>riunet@bib.upv.es</a:t>
            </a:r>
            <a:endParaRPr lang="es-ES" b="1" dirty="0" smtClean="0">
              <a:solidFill>
                <a:srgbClr val="FF0000"/>
              </a:solidFill>
              <a:latin typeface="Arial" pitchFamily="34" charset="0"/>
              <a:cs typeface="Arial" pitchFamily="34" charset="0"/>
            </a:endParaRPr>
          </a:p>
          <a:p>
            <a:pPr algn="ctr"/>
            <a:r>
              <a:rPr lang="es-ES" b="1" dirty="0" smtClean="0">
                <a:latin typeface="Arial" pitchFamily="34" charset="0"/>
                <a:cs typeface="Arial" pitchFamily="34" charset="0"/>
              </a:rPr>
              <a:t>Ext:78854</a:t>
            </a:r>
          </a:p>
        </p:txBody>
      </p:sp>
    </p:spTree>
    <p:extLst>
      <p:ext uri="{BB962C8B-B14F-4D97-AF65-F5344CB8AC3E}">
        <p14:creationId xmlns:p14="http://schemas.microsoft.com/office/powerpoint/2010/main" val="1825977599"/>
      </p:ext>
    </p:extLst>
  </p:cSld>
  <p:clrMapOvr>
    <a:masterClrMapping/>
  </p:clrMapOvr>
  <p:timing>
    <p:tnLst>
      <p:par>
        <p:cTn id="1" dur="indefinite" restart="never" nodeType="tmRoot"/>
      </p:par>
    </p:tnLst>
  </p:timing>
</p:sld>
</file>

<file path=ppt/theme/theme1.xml><?xml version="1.0" encoding="utf-8"?>
<a:theme xmlns:a="http://schemas.openxmlformats.org/drawingml/2006/main" name="Plantilla biblioteca130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o" ma:contentTypeID="0x010100A1ECE6C36ED997468AA50F30CB060655" ma:contentTypeVersion="0" ma:contentTypeDescription="Crear nuevo documento." ma:contentTypeScope="" ma:versionID="b1ef7d50663cfa20c9ceb01f028c359f">
  <xsd:schema xmlns:xsd="http://www.w3.org/2001/XMLSchema" xmlns:p="http://schemas.microsoft.com/office/2006/metadata/properties" targetNamespace="http://schemas.microsoft.com/office/2006/metadata/properties" ma:root="true" ma:fieldsID="b004d877ca112f136821ba8115f64728">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ma:readOnly="true"/>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Props1.xml><?xml version="1.0" encoding="utf-8"?>
<ds:datastoreItem xmlns:ds="http://schemas.openxmlformats.org/officeDocument/2006/customXml" ds:itemID="{72C27CE2-6909-400F-BE29-63D680E7D73A}">
  <ds:schemaRefs>
    <ds:schemaRef ds:uri="http://purl.org/dc/dcmitype/"/>
    <ds:schemaRef ds:uri="http://purl.org/dc/terms/"/>
    <ds:schemaRef ds:uri="http://schemas.microsoft.com/office/2006/metadata/properties"/>
    <ds:schemaRef ds:uri="http://purl.org/dc/elements/1.1/"/>
    <ds:schemaRef ds:uri="http://schemas.microsoft.com/office/2006/documentManagement/types"/>
    <ds:schemaRef ds:uri="http://www.w3.org/XML/1998/namespace"/>
    <ds:schemaRef ds:uri="http://schemas.openxmlformats.org/package/2006/metadata/core-properties"/>
  </ds:schemaRefs>
</ds:datastoreItem>
</file>

<file path=customXml/itemProps2.xml><?xml version="1.0" encoding="utf-8"?>
<ds:datastoreItem xmlns:ds="http://schemas.openxmlformats.org/officeDocument/2006/customXml" ds:itemID="{F88B5B82-54CB-47AC-938B-1823F2EA36FA}">
  <ds:schemaRefs>
    <ds:schemaRef ds:uri="http://schemas.microsoft.com/sharepoint/v3/contenttype/forms"/>
  </ds:schemaRefs>
</ds:datastoreItem>
</file>

<file path=customXml/itemProps3.xml><?xml version="1.0" encoding="utf-8"?>
<ds:datastoreItem xmlns:ds="http://schemas.openxmlformats.org/officeDocument/2006/customXml" ds:itemID="{A798B8E5-8D7F-41DD-A96C-5F4C718F28A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docProps/app.xml><?xml version="1.0" encoding="utf-8"?>
<Properties xmlns="http://schemas.openxmlformats.org/officeDocument/2006/extended-properties" xmlns:vt="http://schemas.openxmlformats.org/officeDocument/2006/docPropsVTypes">
  <Template>Plantilla%20biblioteca1301</Template>
  <TotalTime>842</TotalTime>
  <Words>6461</Words>
  <Application>Microsoft Office PowerPoint</Application>
  <PresentationFormat>Presentación en pantalla (4:3)</PresentationFormat>
  <Paragraphs>553</Paragraphs>
  <Slides>132</Slides>
  <Notes>40</Notes>
  <HiddenSlides>18</HiddenSlides>
  <MMClips>0</MMClips>
  <ScaleCrop>false</ScaleCrop>
  <HeadingPairs>
    <vt:vector size="4" baseType="variant">
      <vt:variant>
        <vt:lpstr>Tema</vt:lpstr>
      </vt:variant>
      <vt:variant>
        <vt:i4>1</vt:i4>
      </vt:variant>
      <vt:variant>
        <vt:lpstr>Títulos de diapositiva</vt:lpstr>
      </vt:variant>
      <vt:variant>
        <vt:i4>132</vt:i4>
      </vt:variant>
    </vt:vector>
  </HeadingPairs>
  <TitlesOfParts>
    <vt:vector size="133" baseType="lpstr">
      <vt:lpstr>Plantilla biblioteca1301</vt:lpstr>
      <vt:lpstr>Presentación de PowerPoint</vt:lpstr>
      <vt:lpstr>Presentación de PowerPoint</vt:lpstr>
      <vt:lpstr>Presentación de PowerPoint</vt:lpstr>
      <vt:lpstr>Presentación de PowerPoint</vt:lpstr>
      <vt:lpstr>Política institucional de la UPV sobre acceso abierto</vt:lpstr>
      <vt:lpstr>Acceso abierto en la UPV</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Paso 1</vt:lpstr>
      <vt:lpstr>Paso 1.a</vt:lpstr>
      <vt:lpstr>Presentación de PowerPoint</vt:lpstr>
      <vt:lpstr>Paso 1.a</vt:lpstr>
      <vt:lpstr>Presentación de PowerPoint</vt:lpstr>
      <vt:lpstr>Paso 1.b</vt:lpstr>
      <vt:lpstr>Presentación de PowerPoint</vt:lpstr>
      <vt:lpstr>Presentación de PowerPoint</vt:lpstr>
      <vt:lpstr>Presentación de PowerPoint</vt:lpstr>
      <vt:lpstr>Paso 1.c</vt:lpstr>
      <vt:lpstr>Presentación de PowerPoint</vt:lpstr>
      <vt:lpstr>Presentación de PowerPoint</vt:lpstr>
      <vt:lpstr>Presentación de PowerPoint</vt:lpstr>
      <vt:lpstr>Presentación de PowerPoint</vt:lpstr>
      <vt:lpstr>Paso 2</vt:lpstr>
      <vt:lpstr>Presentación de PowerPoint</vt:lpstr>
      <vt:lpstr>Presentación de PowerPoint</vt:lpstr>
      <vt:lpstr>Paso 3</vt:lpstr>
      <vt:lpstr>Presentación de PowerPoint</vt:lpstr>
      <vt:lpstr>Presentación de PowerPoint</vt:lpstr>
      <vt:lpstr>Presentación de PowerPoint</vt:lpstr>
      <vt:lpstr>Presentación de PowerPoint</vt:lpstr>
      <vt:lpstr>Presentación de PowerPoint</vt:lpstr>
      <vt:lpstr>Presentación de PowerPoint</vt:lpstr>
      <vt:lpstr>Ciclo de la pub. científica con difusión en abierto</vt:lpstr>
      <vt:lpstr>Versión del autor en congresos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Request copy</vt:lpstr>
      <vt:lpstr>Presentación de PowerPoint</vt:lpstr>
      <vt:lpstr>Presentación de PowerPoint</vt:lpstr>
      <vt:lpstr>Presentación de PowerPoint</vt:lpstr>
      <vt:lpstr>Indicadores altmetricos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El movimiento Open</vt:lpstr>
      <vt:lpstr>Origen</vt:lpstr>
      <vt:lpstr>Presentación de PowerPoint</vt:lpstr>
      <vt:lpstr>Iniciativas</vt:lpstr>
      <vt:lpstr>Declaración de Budapest (2002)</vt:lpstr>
      <vt:lpstr>Presentación de PowerPoint</vt:lpstr>
      <vt:lpstr>Razones</vt:lpstr>
      <vt:lpstr>Ventajas</vt:lpstr>
      <vt:lpstr>The Open Access citation advantage</vt:lpstr>
      <vt:lpstr>Vías para llegar al acceso abierto</vt:lpstr>
      <vt:lpstr>PoliPapers</vt:lpstr>
      <vt:lpstr>Acceso abierto en la UPV</vt:lpstr>
      <vt:lpstr>Presentación de PowerPoint</vt:lpstr>
      <vt:lpstr>Presentación de PowerPoint</vt:lpstr>
      <vt:lpstr>Presentación de PowerPoint</vt:lpstr>
      <vt:lpstr>Presentación de PowerPoint</vt:lpstr>
      <vt:lpstr>Presentación de PowerPoint</vt:lpstr>
      <vt:lpstr>Plan Estatal de Investigación Científica y Técnica y de Innovación 2013-2016</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Recomendaciones FECYT</vt:lpstr>
      <vt:lpstr>UPC</vt:lpstr>
      <vt:lpstr>Presentación de PowerPoint</vt:lpstr>
      <vt:lpstr>Presentación de PowerPoint</vt:lpstr>
      <vt:lpstr>Presentación de PowerPoint</vt:lpstr>
      <vt:lpstr>¿Qué derechos queremos mantener?</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Vía dorada. Tipos de revistas</vt:lpstr>
      <vt:lpstr>Presentación de PowerPoint</vt:lpstr>
      <vt:lpstr>Presentación de PowerPoint</vt:lpstr>
      <vt:lpstr>Presentación de PowerPoint</vt:lpstr>
      <vt:lpstr>Presentación de PowerPoint</vt:lpstr>
      <vt:lpstr>Presentación de PowerPoint</vt:lpstr>
      <vt:lpstr>Revistas internacionales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Revistes amb factor d'impacte i en accés obert</vt:lpstr>
      <vt:lpstr>Presentación de PowerPoint</vt:lpstr>
      <vt:lpstr>Presentación de PowerPoint</vt:lpstr>
      <vt:lpstr>Y ahora los datos…</vt:lpstr>
      <vt:lpstr>Tipologías de datos. Ejemplos</vt:lpstr>
      <vt:lpstr>Tipologías de datos. Ejemplos</vt:lpstr>
      <vt:lpstr>Requisitos de un Plan de Gestión de Datos (DMP-Data Management Plan)</vt:lpstr>
      <vt:lpstr>Tus publicaciones en Senia accessibles en RiuNet</vt:lpstr>
      <vt:lpstr>Presentación de PowerPoint</vt:lpstr>
      <vt:lpstr>Presentación de PowerPoint</vt:lpstr>
      <vt:lpstr>Tus publicaciones en Senia accessibles en RiuNet</vt:lpstr>
      <vt:lpstr>¿Puedo añadir los datos de mis publicaciones en RiuNet?</vt:lpstr>
      <vt:lpstr>Ejemplo simple de reutilización de datos</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Paco Martínez</dc:creator>
  <cp:lastModifiedBy>Paco Martínez</cp:lastModifiedBy>
  <cp:revision>163</cp:revision>
  <dcterms:created xsi:type="dcterms:W3CDTF">2014-01-17T13:08:15Z</dcterms:created>
  <dcterms:modified xsi:type="dcterms:W3CDTF">2015-02-20T07:18:32Z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0x010100A1ECE6C36ED997468AA50F30CB060655</vt:lpwstr>
  </property>
</Properties>
</file>