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4.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9"/>
  </p:notesMasterIdLst>
  <p:sldIdLst>
    <p:sldId id="257" r:id="rId5"/>
    <p:sldId id="331" r:id="rId6"/>
    <p:sldId id="427" r:id="rId7"/>
    <p:sldId id="428" r:id="rId8"/>
    <p:sldId id="429" r:id="rId9"/>
    <p:sldId id="430" r:id="rId10"/>
    <p:sldId id="431" r:id="rId11"/>
    <p:sldId id="432" r:id="rId12"/>
    <p:sldId id="433" r:id="rId13"/>
    <p:sldId id="544" r:id="rId14"/>
    <p:sldId id="545" r:id="rId15"/>
    <p:sldId id="434" r:id="rId16"/>
    <p:sldId id="547" r:id="rId17"/>
    <p:sldId id="435" r:id="rId18"/>
    <p:sldId id="436" r:id="rId19"/>
    <p:sldId id="548" r:id="rId20"/>
    <p:sldId id="437" r:id="rId21"/>
    <p:sldId id="438" r:id="rId22"/>
    <p:sldId id="440" r:id="rId23"/>
    <p:sldId id="441" r:id="rId24"/>
    <p:sldId id="340" r:id="rId25"/>
    <p:sldId id="443" r:id="rId26"/>
    <p:sldId id="444" r:id="rId27"/>
    <p:sldId id="554" r:id="rId28"/>
    <p:sldId id="445" r:id="rId29"/>
    <p:sldId id="446" r:id="rId30"/>
    <p:sldId id="447" r:id="rId31"/>
    <p:sldId id="448" r:id="rId32"/>
    <p:sldId id="449" r:id="rId33"/>
    <p:sldId id="450" r:id="rId34"/>
    <p:sldId id="451" r:id="rId35"/>
    <p:sldId id="452" r:id="rId36"/>
    <p:sldId id="453" r:id="rId37"/>
    <p:sldId id="455" r:id="rId38"/>
    <p:sldId id="456" r:id="rId39"/>
    <p:sldId id="457" r:id="rId40"/>
    <p:sldId id="459" r:id="rId41"/>
    <p:sldId id="460" r:id="rId42"/>
    <p:sldId id="458" r:id="rId43"/>
    <p:sldId id="461" r:id="rId44"/>
    <p:sldId id="462" r:id="rId45"/>
    <p:sldId id="464" r:id="rId46"/>
    <p:sldId id="465" r:id="rId47"/>
    <p:sldId id="550" r:id="rId48"/>
    <p:sldId id="466" r:id="rId49"/>
    <p:sldId id="467" r:id="rId50"/>
    <p:sldId id="468" r:id="rId51"/>
    <p:sldId id="470" r:id="rId52"/>
    <p:sldId id="471" r:id="rId53"/>
    <p:sldId id="472" r:id="rId54"/>
    <p:sldId id="473" r:id="rId55"/>
    <p:sldId id="474" r:id="rId56"/>
    <p:sldId id="475" r:id="rId57"/>
    <p:sldId id="476" r:id="rId58"/>
    <p:sldId id="477" r:id="rId59"/>
    <p:sldId id="478" r:id="rId60"/>
    <p:sldId id="479" r:id="rId61"/>
    <p:sldId id="551" r:id="rId62"/>
    <p:sldId id="552" r:id="rId63"/>
    <p:sldId id="480" r:id="rId64"/>
    <p:sldId id="549" r:id="rId65"/>
    <p:sldId id="481" r:id="rId66"/>
    <p:sldId id="482" r:id="rId67"/>
    <p:sldId id="483" r:id="rId68"/>
    <p:sldId id="485" r:id="rId69"/>
    <p:sldId id="486" r:id="rId70"/>
    <p:sldId id="484" r:id="rId71"/>
    <p:sldId id="487" r:id="rId72"/>
    <p:sldId id="488" r:id="rId73"/>
    <p:sldId id="489" r:id="rId74"/>
    <p:sldId id="490" r:id="rId75"/>
    <p:sldId id="491" r:id="rId76"/>
    <p:sldId id="492" r:id="rId77"/>
    <p:sldId id="494" r:id="rId78"/>
    <p:sldId id="495" r:id="rId79"/>
    <p:sldId id="496" r:id="rId80"/>
    <p:sldId id="493" r:id="rId81"/>
    <p:sldId id="497" r:id="rId82"/>
    <p:sldId id="498" r:id="rId83"/>
    <p:sldId id="499" r:id="rId84"/>
    <p:sldId id="500" r:id="rId85"/>
    <p:sldId id="501" r:id="rId86"/>
    <p:sldId id="503" r:id="rId87"/>
    <p:sldId id="553" r:id="rId88"/>
    <p:sldId id="504" r:id="rId89"/>
    <p:sldId id="505" r:id="rId90"/>
    <p:sldId id="506" r:id="rId91"/>
    <p:sldId id="426" r:id="rId92"/>
    <p:sldId id="377" r:id="rId93"/>
    <p:sldId id="510" r:id="rId94"/>
    <p:sldId id="512" r:id="rId95"/>
    <p:sldId id="509" r:id="rId96"/>
    <p:sldId id="511" r:id="rId97"/>
    <p:sldId id="513" r:id="rId98"/>
    <p:sldId id="514" r:id="rId99"/>
    <p:sldId id="515" r:id="rId100"/>
    <p:sldId id="517" r:id="rId101"/>
    <p:sldId id="516" r:id="rId102"/>
    <p:sldId id="518" r:id="rId103"/>
    <p:sldId id="519" r:id="rId104"/>
    <p:sldId id="520" r:id="rId105"/>
    <p:sldId id="521" r:id="rId106"/>
    <p:sldId id="522" r:id="rId107"/>
    <p:sldId id="523" r:id="rId108"/>
    <p:sldId id="508" r:id="rId109"/>
    <p:sldId id="335" r:id="rId110"/>
    <p:sldId id="524" r:id="rId111"/>
    <p:sldId id="259" r:id="rId112"/>
    <p:sldId id="260" r:id="rId113"/>
    <p:sldId id="337" r:id="rId114"/>
    <p:sldId id="525" r:id="rId115"/>
    <p:sldId id="338" r:id="rId116"/>
    <p:sldId id="341" r:id="rId117"/>
    <p:sldId id="526" r:id="rId118"/>
    <p:sldId id="527" r:id="rId119"/>
    <p:sldId id="528" r:id="rId120"/>
    <p:sldId id="529" r:id="rId121"/>
    <p:sldId id="261" r:id="rId122"/>
    <p:sldId id="262" r:id="rId123"/>
    <p:sldId id="263" r:id="rId124"/>
    <p:sldId id="264" r:id="rId125"/>
    <p:sldId id="265" r:id="rId126"/>
    <p:sldId id="293" r:id="rId127"/>
    <p:sldId id="530" r:id="rId128"/>
    <p:sldId id="531" r:id="rId129"/>
    <p:sldId id="269" r:id="rId130"/>
    <p:sldId id="270" r:id="rId131"/>
    <p:sldId id="271" r:id="rId132"/>
    <p:sldId id="272" r:id="rId133"/>
    <p:sldId id="273" r:id="rId134"/>
    <p:sldId id="274" r:id="rId135"/>
    <p:sldId id="275" r:id="rId136"/>
    <p:sldId id="276" r:id="rId137"/>
    <p:sldId id="277" r:id="rId138"/>
    <p:sldId id="278" r:id="rId139"/>
    <p:sldId id="343" r:id="rId140"/>
    <p:sldId id="532" r:id="rId141"/>
    <p:sldId id="533" r:id="rId142"/>
    <p:sldId id="534" r:id="rId143"/>
    <p:sldId id="311" r:id="rId144"/>
    <p:sldId id="535" r:id="rId145"/>
    <p:sldId id="303" r:id="rId146"/>
    <p:sldId id="301" r:id="rId147"/>
    <p:sldId id="302" r:id="rId148"/>
    <p:sldId id="537" r:id="rId149"/>
    <p:sldId id="283" r:id="rId150"/>
    <p:sldId id="286" r:id="rId151"/>
    <p:sldId id="285" r:id="rId152"/>
    <p:sldId id="354" r:id="rId153"/>
    <p:sldId id="538" r:id="rId154"/>
    <p:sldId id="344" r:id="rId155"/>
    <p:sldId id="309" r:id="rId156"/>
    <p:sldId id="352" r:id="rId157"/>
    <p:sldId id="351" r:id="rId158"/>
    <p:sldId id="355" r:id="rId159"/>
    <p:sldId id="298" r:id="rId160"/>
    <p:sldId id="539" r:id="rId161"/>
    <p:sldId id="540" r:id="rId162"/>
    <p:sldId id="290" r:id="rId163"/>
    <p:sldId id="541" r:id="rId164"/>
    <p:sldId id="287" r:id="rId165"/>
    <p:sldId id="386" r:id="rId166"/>
    <p:sldId id="542" r:id="rId167"/>
    <p:sldId id="543" r:id="rId168"/>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578" autoAdjust="0"/>
  </p:normalViewPr>
  <p:slideViewPr>
    <p:cSldViewPr>
      <p:cViewPr>
        <p:scale>
          <a:sx n="90" d="100"/>
          <a:sy n="90" d="100"/>
        </p:scale>
        <p:origin x="-594" y="-348"/>
      </p:cViewPr>
      <p:guideLst>
        <p:guide orient="horz" pos="2160"/>
        <p:guide pos="2880"/>
      </p:guideLst>
    </p:cSldViewPr>
  </p:slideViewPr>
  <p:notesTextViewPr>
    <p:cViewPr>
      <p:scale>
        <a:sx n="1" d="1"/>
        <a:sy n="1" d="1"/>
      </p:scale>
      <p:origin x="0" y="0"/>
    </p:cViewPr>
  </p:notesTextViewPr>
  <p:sorterViewPr>
    <p:cViewPr>
      <p:scale>
        <a:sx n="30" d="100"/>
        <a:sy n="30" d="100"/>
      </p:scale>
      <p:origin x="0" y="109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54" Type="http://schemas.openxmlformats.org/officeDocument/2006/relationships/slide" Target="slides/slide150.xml"/><Relationship Id="rId159" Type="http://schemas.openxmlformats.org/officeDocument/2006/relationships/slide" Target="slides/slide155.xml"/><Relationship Id="rId170" Type="http://schemas.openxmlformats.org/officeDocument/2006/relationships/presProps" Target="pres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slide" Target="slides/slide14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openxmlformats.org/officeDocument/2006/relationships/slide" Target="slides/slide156.xml"/><Relationship Id="rId165" Type="http://schemas.openxmlformats.org/officeDocument/2006/relationships/slide" Target="slides/slide16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viewProps" Target="view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slide" Target="slides/slide131.xml"/><Relationship Id="rId143" Type="http://schemas.openxmlformats.org/officeDocument/2006/relationships/slide" Target="slides/slide139.xml"/><Relationship Id="rId148" Type="http://schemas.openxmlformats.org/officeDocument/2006/relationships/slide" Target="slides/slide144.xml"/><Relationship Id="rId151" Type="http://schemas.openxmlformats.org/officeDocument/2006/relationships/slide" Target="slides/slide147.xml"/><Relationship Id="rId156" Type="http://schemas.openxmlformats.org/officeDocument/2006/relationships/slide" Target="slides/slide152.xml"/><Relationship Id="rId164" Type="http://schemas.openxmlformats.org/officeDocument/2006/relationships/slide" Target="slides/slide160.xml"/><Relationship Id="rId16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72"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s>
</file>

<file path=ppt/charts/_rels/chart1.xml.rels><?xml version="1.0" encoding="UTF-8" standalone="yes"?>
<Relationships xmlns="http://schemas.openxmlformats.org/package/2006/relationships"><Relationship Id="rId2" Type="http://schemas.openxmlformats.org/officeDocument/2006/relationships/oleObject" Target="Libro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ravalna\1_BIB\1_BIB\9%20-%20Projectes\riunet\pk\Copia%20de%20items%20totales%20por%20fecha.xls"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oleObject" Target="file:///C:\Users\ravalna\AppData\Roaming\Microsoft\Excel\Libro1%20(Recuperado)%20(version%201).xlsb"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Evolución permisos</a:t>
            </a:r>
            <a:r>
              <a:rPr lang="en-US" baseline="0"/>
              <a:t> para depositar</a:t>
            </a:r>
            <a:endParaRPr lang="en-US"/>
          </a:p>
        </c:rich>
      </c:tx>
      <c:overlay val="0"/>
    </c:title>
    <c:autoTitleDeleted val="0"/>
    <c:plotArea>
      <c:layout/>
      <c:barChart>
        <c:barDir val="col"/>
        <c:grouping val="clustered"/>
        <c:varyColors val="0"/>
        <c:ser>
          <c:idx val="0"/>
          <c:order val="0"/>
          <c:tx>
            <c:strRef>
              <c:f>Hoja1!$B$1</c:f>
              <c:strCache>
                <c:ptCount val="1"/>
                <c:pt idx="0">
                  <c:v>2012</c:v>
                </c:pt>
              </c:strCache>
            </c:strRef>
          </c:tx>
          <c:spPr>
            <a:solidFill>
              <a:srgbClr val="FF0000"/>
            </a:solidFill>
          </c:spPr>
          <c:invertIfNegative val="0"/>
          <c:cat>
            <c:strRef>
              <c:f>Hoja1!$A$2:$A$5</c:f>
              <c:strCache>
                <c:ptCount val="4"/>
                <c:pt idx="0">
                  <c:v>verde</c:v>
                </c:pt>
                <c:pt idx="1">
                  <c:v>azul</c:v>
                </c:pt>
                <c:pt idx="2">
                  <c:v>amarillo</c:v>
                </c:pt>
                <c:pt idx="3">
                  <c:v>blanco</c:v>
                </c:pt>
              </c:strCache>
            </c:strRef>
          </c:cat>
          <c:val>
            <c:numRef>
              <c:f>Hoja1!$B$2:$B$5</c:f>
              <c:numCache>
                <c:formatCode>0%</c:formatCode>
                <c:ptCount val="4"/>
                <c:pt idx="0">
                  <c:v>0.26</c:v>
                </c:pt>
                <c:pt idx="1">
                  <c:v>0.31</c:v>
                </c:pt>
                <c:pt idx="2">
                  <c:v>0.08</c:v>
                </c:pt>
                <c:pt idx="3">
                  <c:v>0.35</c:v>
                </c:pt>
              </c:numCache>
            </c:numRef>
          </c:val>
        </c:ser>
        <c:ser>
          <c:idx val="1"/>
          <c:order val="1"/>
          <c:tx>
            <c:strRef>
              <c:f>Hoja1!$C$1</c:f>
              <c:strCache>
                <c:ptCount val="1"/>
                <c:pt idx="0">
                  <c:v>2014</c:v>
                </c:pt>
              </c:strCache>
            </c:strRef>
          </c:tx>
          <c:spPr>
            <a:solidFill>
              <a:srgbClr val="00B050"/>
            </a:solidFill>
          </c:spPr>
          <c:invertIfNegative val="0"/>
          <c:cat>
            <c:strRef>
              <c:f>Hoja1!$A$2:$A$5</c:f>
              <c:strCache>
                <c:ptCount val="4"/>
                <c:pt idx="0">
                  <c:v>verde</c:v>
                </c:pt>
                <c:pt idx="1">
                  <c:v>azul</c:v>
                </c:pt>
                <c:pt idx="2">
                  <c:v>amarillo</c:v>
                </c:pt>
                <c:pt idx="3">
                  <c:v>blanco</c:v>
                </c:pt>
              </c:strCache>
            </c:strRef>
          </c:cat>
          <c:val>
            <c:numRef>
              <c:f>Hoja1!$C$2:$C$5</c:f>
              <c:numCache>
                <c:formatCode>0%</c:formatCode>
                <c:ptCount val="4"/>
                <c:pt idx="0">
                  <c:v>0.34</c:v>
                </c:pt>
                <c:pt idx="1">
                  <c:v>0.34</c:v>
                </c:pt>
                <c:pt idx="2">
                  <c:v>7.0000000000000007E-2</c:v>
                </c:pt>
                <c:pt idx="3">
                  <c:v>0.26</c:v>
                </c:pt>
              </c:numCache>
            </c:numRef>
          </c:val>
        </c:ser>
        <c:dLbls>
          <c:showLegendKey val="0"/>
          <c:showVal val="0"/>
          <c:showCatName val="0"/>
          <c:showSerName val="0"/>
          <c:showPercent val="0"/>
          <c:showBubbleSize val="0"/>
        </c:dLbls>
        <c:gapWidth val="150"/>
        <c:axId val="84458496"/>
        <c:axId val="84474880"/>
      </c:barChart>
      <c:catAx>
        <c:axId val="84458496"/>
        <c:scaling>
          <c:orientation val="minMax"/>
        </c:scaling>
        <c:delete val="0"/>
        <c:axPos val="b"/>
        <c:numFmt formatCode="General" sourceLinked="0"/>
        <c:majorTickMark val="none"/>
        <c:minorTickMark val="none"/>
        <c:tickLblPos val="nextTo"/>
        <c:crossAx val="84474880"/>
        <c:crosses val="autoZero"/>
        <c:auto val="1"/>
        <c:lblAlgn val="ctr"/>
        <c:lblOffset val="100"/>
        <c:noMultiLvlLbl val="0"/>
      </c:catAx>
      <c:valAx>
        <c:axId val="84474880"/>
        <c:scaling>
          <c:orientation val="minMax"/>
        </c:scaling>
        <c:delete val="0"/>
        <c:axPos val="l"/>
        <c:majorGridlines/>
        <c:numFmt formatCode="0%" sourceLinked="1"/>
        <c:majorTickMark val="none"/>
        <c:minorTickMark val="none"/>
        <c:tickLblPos val="nextTo"/>
        <c:crossAx val="84458496"/>
        <c:crosses val="autoZero"/>
        <c:crossBetween val="between"/>
      </c:valAx>
      <c:dTable>
        <c:showHorzBorder val="1"/>
        <c:showVertBorder val="1"/>
        <c:showOutline val="1"/>
        <c:showKeys val="1"/>
      </c:dTable>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724674269908722E-2"/>
          <c:y val="1.8896709889377382E-2"/>
          <c:w val="0.96655065146018282"/>
          <c:h val="0.89229420937356185"/>
        </c:manualLayout>
      </c:layout>
      <c:lineChart>
        <c:grouping val="standard"/>
        <c:varyColors val="0"/>
        <c:ser>
          <c:idx val="0"/>
          <c:order val="0"/>
          <c:tx>
            <c:strRef>
              <c:f>Hoja3!$D$24</c:f>
              <c:strCache>
                <c:ptCount val="1"/>
                <c:pt idx="0">
                  <c:v>any</c:v>
                </c:pt>
              </c:strCache>
            </c:strRef>
          </c:tx>
          <c:spPr>
            <a:ln w="79375" cap="rnd">
              <a:solidFill>
                <a:schemeClr val="accent1"/>
              </a:solidFill>
              <a:round/>
            </a:ln>
            <a:effectLst/>
          </c:spPr>
          <c:marker>
            <c:symbol val="none"/>
          </c:marker>
          <c:dLbls>
            <c:dLbl>
              <c:idx val="0"/>
              <c:layout>
                <c:manualLayout>
                  <c:x val="-2.5847223871677198E-2"/>
                  <c:y val="-6.77719362282090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4326798938049028E-2"/>
                  <c:y val="-8.471492028526156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2571958000835214E-2"/>
                  <c:y val="-5.4217548982567303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5.2059349727424917E-2"/>
                      <c:h val="5.4166853439719262E-2"/>
                    </c:manualLayout>
                  </c15:layout>
                </c:ext>
              </c:extLst>
            </c:dLbl>
            <c:dLbl>
              <c:idx val="3"/>
              <c:layout>
                <c:manualLayout>
                  <c:x val="-3.3449348539817493E-2"/>
                  <c:y val="4.405175854833580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4969773473445542E-2"/>
                  <c:y val="5.760614579397745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5847223871677264E-2"/>
                  <c:y val="7.454912985102991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1.3683824402652511E-2"/>
                  <c:y val="6.77719362282090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3.0408498672561339E-2"/>
                  <c:y val="7.1160533039619514E-2"/>
                </c:manualLayout>
              </c:layout>
              <c:tx>
                <c:rich>
                  <a:bodyPr/>
                  <a:lstStyle/>
                  <a:p>
                    <a:r>
                      <a:rPr lang="en-US" dirty="0" smtClean="0"/>
                      <a:t>46412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Hoja3!$D$25:$D$32</c:f>
              <c:numCache>
                <c:formatCode>General</c:formatCode>
                <c:ptCount val="8"/>
                <c:pt idx="0">
                  <c:v>2008</c:v>
                </c:pt>
                <c:pt idx="1">
                  <c:v>2009</c:v>
                </c:pt>
                <c:pt idx="2">
                  <c:v>2010</c:v>
                </c:pt>
                <c:pt idx="3">
                  <c:v>2011</c:v>
                </c:pt>
                <c:pt idx="4">
                  <c:v>2012</c:v>
                </c:pt>
                <c:pt idx="5">
                  <c:v>2013</c:v>
                </c:pt>
                <c:pt idx="6">
                  <c:v>2014</c:v>
                </c:pt>
                <c:pt idx="7">
                  <c:v>2015</c:v>
                </c:pt>
              </c:numCache>
            </c:numRef>
          </c:cat>
          <c:val>
            <c:numRef>
              <c:f>Hoja3!$I$25:$I$32</c:f>
              <c:numCache>
                <c:formatCode>General</c:formatCode>
                <c:ptCount val="8"/>
                <c:pt idx="0">
                  <c:v>1131</c:v>
                </c:pt>
                <c:pt idx="1">
                  <c:v>2362</c:v>
                </c:pt>
                <c:pt idx="2">
                  <c:v>3885</c:v>
                </c:pt>
                <c:pt idx="3">
                  <c:v>8782</c:v>
                </c:pt>
                <c:pt idx="4">
                  <c:v>12695</c:v>
                </c:pt>
                <c:pt idx="5">
                  <c:v>28850</c:v>
                </c:pt>
                <c:pt idx="6">
                  <c:v>38340</c:v>
                </c:pt>
                <c:pt idx="7">
                  <c:v>39642</c:v>
                </c:pt>
              </c:numCache>
            </c:numRef>
          </c:val>
          <c:smooth val="0"/>
        </c:ser>
        <c:dLbls>
          <c:showLegendKey val="0"/>
          <c:showVal val="0"/>
          <c:showCatName val="0"/>
          <c:showSerName val="0"/>
          <c:showPercent val="0"/>
          <c:showBubbleSize val="0"/>
        </c:dLbls>
        <c:marker val="1"/>
        <c:smooth val="0"/>
        <c:axId val="156377088"/>
        <c:axId val="162756096"/>
      </c:lineChart>
      <c:catAx>
        <c:axId val="15637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2756096"/>
        <c:crosses val="autoZero"/>
        <c:auto val="1"/>
        <c:lblAlgn val="ctr"/>
        <c:lblOffset val="100"/>
        <c:noMultiLvlLbl val="0"/>
      </c:catAx>
      <c:valAx>
        <c:axId val="162756096"/>
        <c:scaling>
          <c:orientation val="minMax"/>
        </c:scaling>
        <c:delete val="1"/>
        <c:axPos val="l"/>
        <c:majorGridlines>
          <c:spPr>
            <a:ln w="9525" cap="flat" cmpd="sng" algn="ctr">
              <a:noFill/>
              <a:round/>
            </a:ln>
            <a:effectLst/>
          </c:spPr>
        </c:majorGridlines>
        <c:numFmt formatCode="General" sourceLinked="1"/>
        <c:majorTickMark val="none"/>
        <c:minorTickMark val="none"/>
        <c:tickLblPos val="none"/>
        <c:crossAx val="1563770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ca-ES" sz="1400" b="0" i="0" u="none" strike="noStrike" kern="1200" spc="0" baseline="0" dirty="0" err="1">
                <a:solidFill>
                  <a:prstClr val="black">
                    <a:lumMod val="65000"/>
                    <a:lumOff val="35000"/>
                  </a:prstClr>
                </a:solidFill>
                <a:latin typeface="+mn-lt"/>
                <a:ea typeface="+mn-ea"/>
                <a:cs typeface="+mn-cs"/>
              </a:defRPr>
            </a:pPr>
            <a:r>
              <a:rPr lang="ca-ES" sz="1400" b="0" i="0" u="none" strike="noStrike" kern="1200" spc="0" baseline="0" dirty="0" smtClean="0">
                <a:solidFill>
                  <a:prstClr val="black">
                    <a:lumMod val="65000"/>
                    <a:lumOff val="35000"/>
                  </a:prstClr>
                </a:solidFill>
                <a:latin typeface="+mn-lt"/>
                <a:ea typeface="+mn-ea"/>
                <a:cs typeface="+mn-cs"/>
              </a:rPr>
              <a:t>Nº de </a:t>
            </a:r>
            <a:r>
              <a:rPr lang="ca-ES" sz="1400" b="0" i="0" u="none" strike="noStrike" kern="1200" spc="0" baseline="0" dirty="0" err="1" smtClean="0">
                <a:solidFill>
                  <a:prstClr val="black">
                    <a:lumMod val="65000"/>
                    <a:lumOff val="35000"/>
                  </a:prstClr>
                </a:solidFill>
                <a:latin typeface="+mn-lt"/>
                <a:ea typeface="+mn-ea"/>
                <a:cs typeface="+mn-cs"/>
              </a:rPr>
              <a:t>Objetos</a:t>
            </a:r>
            <a:r>
              <a:rPr lang="ca-ES" sz="1400" b="0" i="0" u="none" strike="noStrike" kern="1200" spc="0" baseline="0" dirty="0" smtClean="0">
                <a:solidFill>
                  <a:prstClr val="black">
                    <a:lumMod val="65000"/>
                    <a:lumOff val="35000"/>
                  </a:prstClr>
                </a:solidFill>
                <a:latin typeface="+mn-lt"/>
                <a:ea typeface="+mn-ea"/>
                <a:cs typeface="+mn-cs"/>
              </a:rPr>
              <a:t> por </a:t>
            </a:r>
            <a:r>
              <a:rPr lang="ca-ES" sz="1400" b="0" i="0" u="none" strike="noStrike" kern="1200" spc="0" baseline="0" dirty="0" err="1">
                <a:solidFill>
                  <a:prstClr val="black">
                    <a:lumMod val="65000"/>
                    <a:lumOff val="35000"/>
                  </a:prstClr>
                </a:solidFill>
                <a:latin typeface="+mn-lt"/>
                <a:ea typeface="+mn-ea"/>
                <a:cs typeface="+mn-cs"/>
              </a:rPr>
              <a:t>convocatoria</a:t>
            </a:r>
            <a:endParaRPr lang="ca-ES" sz="1400" b="0" i="0" u="none" strike="noStrike" kern="1200" spc="0" baseline="0" dirty="0">
              <a:solidFill>
                <a:prstClr val="black">
                  <a:lumMod val="65000"/>
                  <a:lumOff val="35000"/>
                </a:prstClr>
              </a:solidFill>
              <a:latin typeface="+mn-lt"/>
              <a:ea typeface="+mn-ea"/>
              <a:cs typeface="+mn-cs"/>
            </a:endParaRPr>
          </a:p>
        </c:rich>
      </c:tx>
      <c:layout>
        <c:manualLayout>
          <c:xMode val="edge"/>
          <c:yMode val="edge"/>
          <c:x val="0.30471792605088371"/>
          <c:y val="0.90559918469360501"/>
        </c:manualLayout>
      </c:layout>
      <c:overlay val="0"/>
      <c:spPr>
        <a:noFill/>
        <a:ln>
          <a:noFill/>
        </a:ln>
        <a:effectLst/>
      </c:spPr>
    </c:title>
    <c:autoTitleDeleted val="0"/>
    <c:plotArea>
      <c:layout>
        <c:manualLayout>
          <c:layoutTarget val="inner"/>
          <c:xMode val="edge"/>
          <c:yMode val="edge"/>
          <c:x val="1.5449996350394556E-2"/>
          <c:y val="0.1327096340191381"/>
          <c:w val="0.94335001338188684"/>
          <c:h val="0.69051110338468069"/>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totales!$A$9:$A$17</c:f>
              <c:strCache>
                <c:ptCount val="9"/>
                <c:pt idx="0">
                  <c:v>2007</c:v>
                </c:pt>
                <c:pt idx="1">
                  <c:v>2008</c:v>
                </c:pt>
                <c:pt idx="2">
                  <c:v>2009</c:v>
                </c:pt>
                <c:pt idx="3">
                  <c:v>2010</c:v>
                </c:pt>
                <c:pt idx="4">
                  <c:v>2011</c:v>
                </c:pt>
                <c:pt idx="5">
                  <c:v>2012</c:v>
                </c:pt>
                <c:pt idx="6">
                  <c:v>2013</c:v>
                </c:pt>
                <c:pt idx="7">
                  <c:v>2014</c:v>
                </c:pt>
                <c:pt idx="8">
                  <c:v>2015*</c:v>
                </c:pt>
              </c:strCache>
            </c:strRef>
          </c:cat>
          <c:val>
            <c:numRef>
              <c:f>totales!$B$9:$B$17</c:f>
              <c:numCache>
                <c:formatCode>General</c:formatCode>
                <c:ptCount val="9"/>
                <c:pt idx="0">
                  <c:v>787</c:v>
                </c:pt>
                <c:pt idx="1">
                  <c:v>768</c:v>
                </c:pt>
                <c:pt idx="2">
                  <c:v>724</c:v>
                </c:pt>
                <c:pt idx="3">
                  <c:v>589</c:v>
                </c:pt>
                <c:pt idx="4">
                  <c:v>623</c:v>
                </c:pt>
                <c:pt idx="5">
                  <c:v>539</c:v>
                </c:pt>
                <c:pt idx="6">
                  <c:v>657</c:v>
                </c:pt>
                <c:pt idx="7">
                  <c:v>407</c:v>
                </c:pt>
                <c:pt idx="8">
                  <c:v>600</c:v>
                </c:pt>
              </c:numCache>
            </c:numRef>
          </c:val>
        </c:ser>
        <c:dLbls>
          <c:showLegendKey val="0"/>
          <c:showVal val="0"/>
          <c:showCatName val="0"/>
          <c:showSerName val="0"/>
          <c:showPercent val="0"/>
          <c:showBubbleSize val="0"/>
        </c:dLbls>
        <c:gapWidth val="219"/>
        <c:overlap val="-27"/>
        <c:axId val="167994112"/>
        <c:axId val="168160256"/>
      </c:barChart>
      <c:catAx>
        <c:axId val="16799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8160256"/>
        <c:crosses val="autoZero"/>
        <c:auto val="1"/>
        <c:lblAlgn val="ctr"/>
        <c:lblOffset val="100"/>
        <c:noMultiLvlLbl val="0"/>
      </c:catAx>
      <c:valAx>
        <c:axId val="168160256"/>
        <c:scaling>
          <c:orientation val="minMax"/>
        </c:scaling>
        <c:delete val="1"/>
        <c:axPos val="l"/>
        <c:majorGridlines>
          <c:spPr>
            <a:ln w="9525" cap="flat" cmpd="sng" algn="ctr">
              <a:noFill/>
              <a:round/>
            </a:ln>
            <a:effectLst/>
          </c:spPr>
        </c:majorGridlines>
        <c:numFmt formatCode="General" sourceLinked="1"/>
        <c:majorTickMark val="none"/>
        <c:minorTickMark val="none"/>
        <c:tickLblPos val="none"/>
        <c:crossAx val="167994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0903618418815138E-2"/>
          <c:y val="6.2499793464216517E-2"/>
          <c:w val="0.91819276316236886"/>
          <c:h val="0.87500041307156828"/>
        </c:manualLayout>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Lbls>
            <c:dLbl>
              <c:idx val="0"/>
              <c:layout>
                <c:manualLayout>
                  <c:x val="-0.20713401458794842"/>
                  <c:y val="6.8155156289758045E-2"/>
                </c:manualLayout>
              </c:layout>
              <c:tx>
                <c:rich>
                  <a:bodyPr rot="0" spcFirstLastPara="1" vertOverflow="ellipsis" vert="horz" wrap="square" lIns="38100" tIns="19050" rIns="38100" bIns="19050" anchor="ctr" anchorCtr="1">
                    <a:spAutoFit/>
                  </a:bodyPr>
                  <a:lstStyle/>
                  <a:p>
                    <a:pPr>
                      <a:defRPr sz="1050" b="1" i="0" u="none" strike="noStrike" kern="1200" spc="0" baseline="0">
                        <a:solidFill>
                          <a:schemeClr val="bg1"/>
                        </a:solidFill>
                        <a:latin typeface="+mn-lt"/>
                        <a:ea typeface="+mn-ea"/>
                        <a:cs typeface="+mn-cs"/>
                      </a:defRPr>
                    </a:pPr>
                    <a:r>
                      <a:rPr lang="en-US" sz="1050" dirty="0" err="1" smtClean="0">
                        <a:solidFill>
                          <a:schemeClr val="bg1"/>
                        </a:solidFill>
                      </a:rPr>
                      <a:t>Restringido</a:t>
                    </a:r>
                    <a:r>
                      <a:rPr lang="en-US" sz="1050" dirty="0">
                        <a:solidFill>
                          <a:schemeClr val="bg1"/>
                        </a:solidFill>
                      </a:rPr>
                      <a:t>
33%</a:t>
                    </a:r>
                  </a:p>
                </c:rich>
              </c:tx>
              <c:spPr>
                <a:noFill/>
                <a:ln>
                  <a:noFill/>
                </a:ln>
                <a:effectLst/>
              </c:spPr>
              <c:dLblPos val="bestFit"/>
              <c:showLegendKey val="0"/>
              <c:showVal val="1"/>
              <c:showCatName val="1"/>
              <c:showSerName val="1"/>
              <c:showPercent val="1"/>
              <c:showBubbleSize val="0"/>
            </c:dLbl>
            <c:dLbl>
              <c:idx val="1"/>
              <c:layout>
                <c:manualLayout>
                  <c:x val="0.26167443980147331"/>
                  <c:y val="-0.15247875986001841"/>
                </c:manualLayout>
              </c:layout>
              <c:tx>
                <c:rich>
                  <a:bodyPr rot="0" spcFirstLastPara="1" vertOverflow="ellipsis" vert="horz" wrap="square" lIns="38100" tIns="19050" rIns="38100" bIns="19050" anchor="ctr" anchorCtr="1">
                    <a:spAutoFit/>
                  </a:bodyPr>
                  <a:lstStyle/>
                  <a:p>
                    <a:pPr>
                      <a:defRPr sz="1100" b="1" i="0" u="none" strike="noStrike" kern="1200" spc="0" baseline="0">
                        <a:solidFill>
                          <a:schemeClr val="bg1"/>
                        </a:solidFill>
                        <a:latin typeface="+mn-lt"/>
                        <a:ea typeface="+mn-ea"/>
                        <a:cs typeface="+mn-cs"/>
                      </a:defRPr>
                    </a:pPr>
                    <a:r>
                      <a:rPr lang="en-US" sz="1100" dirty="0" err="1" smtClean="0">
                        <a:solidFill>
                          <a:schemeClr val="bg1"/>
                        </a:solidFill>
                      </a:rPr>
                      <a:t>Abierto</a:t>
                    </a:r>
                    <a:r>
                      <a:rPr lang="en-US" sz="1100" dirty="0" smtClean="0">
                        <a:solidFill>
                          <a:schemeClr val="bg1"/>
                        </a:solidFill>
                      </a:rPr>
                      <a:t> 67%</a:t>
                    </a:r>
                    <a:endParaRPr lang="en-US" sz="1100" dirty="0">
                      <a:solidFill>
                        <a:schemeClr val="bg1"/>
                      </a:solidFill>
                    </a:endParaRPr>
                  </a:p>
                </c:rich>
              </c:tx>
              <c:spPr>
                <a:noFill/>
                <a:ln>
                  <a:noFill/>
                </a:ln>
                <a:effectLst/>
              </c:spPr>
              <c:dLblPos val="bestFit"/>
              <c:showLegendKey val="0"/>
              <c:showVal val="1"/>
              <c:showCatName val="1"/>
              <c:showSerName val="1"/>
              <c:showPercent val="1"/>
              <c:showBubbleSize val="0"/>
            </c:dLbl>
            <c:spPr>
              <a:noFill/>
              <a:ln>
                <a:noFill/>
              </a:ln>
              <a:effectLst/>
            </c:spPr>
            <c:dLblPos val="outEnd"/>
            <c:showLegendKey val="0"/>
            <c:showVal val="1"/>
            <c:showCatName val="1"/>
            <c:showSerName val="1"/>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riunet_ta!$B$1:$B$2</c:f>
              <c:strCache>
                <c:ptCount val="2"/>
                <c:pt idx="0">
                  <c:v>abiertos</c:v>
                </c:pt>
                <c:pt idx="1">
                  <c:v>cerrados</c:v>
                </c:pt>
              </c:strCache>
            </c:strRef>
          </c:cat>
          <c:val>
            <c:numRef>
              <c:f>riunet_ta!$C$1:$C$2</c:f>
              <c:numCache>
                <c:formatCode>General</c:formatCode>
                <c:ptCount val="2"/>
                <c:pt idx="0">
                  <c:v>5204</c:v>
                </c:pt>
                <c:pt idx="1">
                  <c:v>10735</c:v>
                </c:pt>
              </c:numCache>
            </c:numRef>
          </c:val>
        </c:ser>
        <c:dLbls>
          <c:showLegendKey val="0"/>
          <c:showVal val="0"/>
          <c:showCatName val="1"/>
          <c:showSerName val="0"/>
          <c:showPercent val="0"/>
          <c:showBubbleSize val="0"/>
          <c:showLeaderLines val="1"/>
        </c:dLbls>
      </c:pie3DChart>
      <c:spPr>
        <a:noFill/>
        <a:ln>
          <a:noFill/>
        </a:ln>
        <a:effectLst/>
      </c:spPr>
    </c:plotArea>
    <c:plotVisOnly val="1"/>
    <c:dispBlanksAs val="zero"/>
    <c:showDLblsOverMax val="0"/>
  </c:chart>
  <c:spPr>
    <a:noFill/>
    <a:ln>
      <a:noFill/>
    </a:ln>
    <a:effectLst/>
  </c:spPr>
  <c:txPr>
    <a:bodyPr/>
    <a:lstStyle/>
    <a:p>
      <a:pPr>
        <a:defRPr/>
      </a:pPr>
      <a:endParaRPr lang="es-E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19B17D-2BDE-4416-B46F-D563223F333B}" type="doc">
      <dgm:prSet loTypeId="urn:microsoft.com/office/officeart/2009/layout/CircleArrowProcess" loCatId="process" qsTypeId="urn:microsoft.com/office/officeart/2005/8/quickstyle/3d5" qsCatId="3D" csTypeId="urn:microsoft.com/office/officeart/2005/8/colors/colorful5" csCatId="colorful" phldr="1"/>
      <dgm:spPr/>
      <dgm:t>
        <a:bodyPr/>
        <a:lstStyle/>
        <a:p>
          <a:endParaRPr lang="es-ES"/>
        </a:p>
      </dgm:t>
    </dgm:pt>
    <dgm:pt modelId="{5FCA28BD-55A6-4891-BF3E-E52BBBC349C8}">
      <dgm:prSet phldrT="[Texto]"/>
      <dgm:spPr/>
      <dgm:t>
        <a:bodyPr/>
        <a:lstStyle/>
        <a:p>
          <a:r>
            <a:rPr lang="es-ES" dirty="0" smtClean="0"/>
            <a:t>Publicación científica con revisión por pares</a:t>
          </a:r>
          <a:endParaRPr lang="es-ES" dirty="0"/>
        </a:p>
      </dgm:t>
    </dgm:pt>
    <dgm:pt modelId="{CF492271-1D28-4497-9D60-1281C12EC0E7}" type="parTrans" cxnId="{5D86AEDC-94C2-4C73-B9A6-18153E47206E}">
      <dgm:prSet/>
      <dgm:spPr/>
      <dgm:t>
        <a:bodyPr/>
        <a:lstStyle/>
        <a:p>
          <a:endParaRPr lang="es-ES"/>
        </a:p>
      </dgm:t>
    </dgm:pt>
    <dgm:pt modelId="{69DEA44C-13F8-486F-8C99-ED76CB52D223}" type="sibTrans" cxnId="{5D86AEDC-94C2-4C73-B9A6-18153E47206E}">
      <dgm:prSet/>
      <dgm:spPr/>
      <dgm:t>
        <a:bodyPr/>
        <a:lstStyle/>
        <a:p>
          <a:endParaRPr lang="es-ES"/>
        </a:p>
      </dgm:t>
    </dgm:pt>
    <dgm:pt modelId="{2D663ADD-0305-48FA-9670-94BA7109A3E4}">
      <dgm:prSet phldrT="[Texto]"/>
      <dgm:spPr/>
      <dgm:t>
        <a:bodyPr/>
        <a:lstStyle/>
        <a:p>
          <a:r>
            <a:rPr lang="es-ES" dirty="0" smtClean="0"/>
            <a:t>Crisis de precios</a:t>
          </a:r>
          <a:endParaRPr lang="es-ES" dirty="0"/>
        </a:p>
      </dgm:t>
    </dgm:pt>
    <dgm:pt modelId="{204B6AD6-382C-41BB-B3D2-8D7B5B5B844E}" type="parTrans" cxnId="{1A16BBFE-8102-4F59-BC34-2738063C0967}">
      <dgm:prSet/>
      <dgm:spPr/>
      <dgm:t>
        <a:bodyPr/>
        <a:lstStyle/>
        <a:p>
          <a:endParaRPr lang="es-ES"/>
        </a:p>
      </dgm:t>
    </dgm:pt>
    <dgm:pt modelId="{655BD210-F82E-4210-BF78-A3467091E0A6}" type="sibTrans" cxnId="{1A16BBFE-8102-4F59-BC34-2738063C0967}">
      <dgm:prSet/>
      <dgm:spPr/>
      <dgm:t>
        <a:bodyPr/>
        <a:lstStyle/>
        <a:p>
          <a:endParaRPr lang="es-ES"/>
        </a:p>
      </dgm:t>
    </dgm:pt>
    <dgm:pt modelId="{CFCD98D8-5696-4968-91A2-5D7596C58B97}">
      <dgm:prSet phldrT="[Texto]"/>
      <dgm:spPr/>
      <dgm:t>
        <a:bodyPr/>
        <a:lstStyle/>
        <a:p>
          <a:r>
            <a:rPr lang="es-ES" dirty="0" smtClean="0"/>
            <a:t>Open access</a:t>
          </a:r>
          <a:endParaRPr lang="es-ES" dirty="0"/>
        </a:p>
      </dgm:t>
    </dgm:pt>
    <dgm:pt modelId="{88B0BB4C-BC07-461E-9463-1DE508BBD067}" type="parTrans" cxnId="{4D4AAE04-454A-4130-B32D-BAAD3DEE2101}">
      <dgm:prSet/>
      <dgm:spPr/>
      <dgm:t>
        <a:bodyPr/>
        <a:lstStyle/>
        <a:p>
          <a:endParaRPr lang="es-ES"/>
        </a:p>
      </dgm:t>
    </dgm:pt>
    <dgm:pt modelId="{7396AFB4-A320-45BF-9DED-BF32A1B139E6}" type="sibTrans" cxnId="{4D4AAE04-454A-4130-B32D-BAAD3DEE2101}">
      <dgm:prSet/>
      <dgm:spPr/>
      <dgm:t>
        <a:bodyPr/>
        <a:lstStyle/>
        <a:p>
          <a:endParaRPr lang="es-ES"/>
        </a:p>
      </dgm:t>
    </dgm:pt>
    <dgm:pt modelId="{9B43A390-35AC-4627-B538-2A6F3E5A1761}" type="pres">
      <dgm:prSet presAssocID="{E119B17D-2BDE-4416-B46F-D563223F333B}" presName="Name0" presStyleCnt="0">
        <dgm:presLayoutVars>
          <dgm:chMax val="7"/>
          <dgm:chPref val="7"/>
          <dgm:dir/>
          <dgm:animLvl val="lvl"/>
        </dgm:presLayoutVars>
      </dgm:prSet>
      <dgm:spPr/>
      <dgm:t>
        <a:bodyPr/>
        <a:lstStyle/>
        <a:p>
          <a:endParaRPr lang="es-ES"/>
        </a:p>
      </dgm:t>
    </dgm:pt>
    <dgm:pt modelId="{FD6E7CD3-34BA-43B2-B2A6-82B624FF655F}" type="pres">
      <dgm:prSet presAssocID="{5FCA28BD-55A6-4891-BF3E-E52BBBC349C8}" presName="Accent1" presStyleCnt="0"/>
      <dgm:spPr/>
    </dgm:pt>
    <dgm:pt modelId="{4A103EEE-8B51-45F2-BB0C-EDE404920E38}" type="pres">
      <dgm:prSet presAssocID="{5FCA28BD-55A6-4891-BF3E-E52BBBC349C8}" presName="Accent" presStyleLbl="node1" presStyleIdx="0" presStyleCnt="3"/>
      <dgm:spPr>
        <a:solidFill>
          <a:srgbClr val="002060"/>
        </a:solidFill>
      </dgm:spPr>
    </dgm:pt>
    <dgm:pt modelId="{0BF05FDF-79EB-4F71-9F8F-B1F7BD0FF1FF}" type="pres">
      <dgm:prSet presAssocID="{5FCA28BD-55A6-4891-BF3E-E52BBBC349C8}" presName="Parent1" presStyleLbl="revTx" presStyleIdx="0" presStyleCnt="3" custLinFactNeighborY="-11485">
        <dgm:presLayoutVars>
          <dgm:chMax val="1"/>
          <dgm:chPref val="1"/>
          <dgm:bulletEnabled val="1"/>
        </dgm:presLayoutVars>
      </dgm:prSet>
      <dgm:spPr/>
      <dgm:t>
        <a:bodyPr/>
        <a:lstStyle/>
        <a:p>
          <a:endParaRPr lang="es-ES"/>
        </a:p>
      </dgm:t>
    </dgm:pt>
    <dgm:pt modelId="{9B192B2F-163F-4D8A-A7CE-502A0B13CCB3}" type="pres">
      <dgm:prSet presAssocID="{2D663ADD-0305-48FA-9670-94BA7109A3E4}" presName="Accent2" presStyleCnt="0"/>
      <dgm:spPr/>
    </dgm:pt>
    <dgm:pt modelId="{586CDD5B-923A-4390-95CE-29596C0D1D3C}" type="pres">
      <dgm:prSet presAssocID="{2D663ADD-0305-48FA-9670-94BA7109A3E4}" presName="Accent" presStyleLbl="node1" presStyleIdx="1" presStyleCnt="3" custLinFactNeighborX="-1921"/>
      <dgm:spPr/>
    </dgm:pt>
    <dgm:pt modelId="{59B21BCF-3382-44B4-B1A2-642D8198E320}" type="pres">
      <dgm:prSet presAssocID="{2D663ADD-0305-48FA-9670-94BA7109A3E4}" presName="Parent2" presStyleLbl="revTx" presStyleIdx="1" presStyleCnt="3">
        <dgm:presLayoutVars>
          <dgm:chMax val="1"/>
          <dgm:chPref val="1"/>
          <dgm:bulletEnabled val="1"/>
        </dgm:presLayoutVars>
      </dgm:prSet>
      <dgm:spPr/>
      <dgm:t>
        <a:bodyPr/>
        <a:lstStyle/>
        <a:p>
          <a:endParaRPr lang="es-ES"/>
        </a:p>
      </dgm:t>
    </dgm:pt>
    <dgm:pt modelId="{045156D1-4F09-40DA-AF9F-357B12EBF3D0}" type="pres">
      <dgm:prSet presAssocID="{CFCD98D8-5696-4968-91A2-5D7596C58B97}" presName="Accent3" presStyleCnt="0"/>
      <dgm:spPr/>
    </dgm:pt>
    <dgm:pt modelId="{F6E75B5E-37C8-4149-9F5D-F4F38B6A6514}" type="pres">
      <dgm:prSet presAssocID="{CFCD98D8-5696-4968-91A2-5D7596C58B97}" presName="Accent" presStyleLbl="node1" presStyleIdx="2" presStyleCnt="3"/>
      <dgm:spPr>
        <a:solidFill>
          <a:srgbClr val="FF6600"/>
        </a:solidFill>
      </dgm:spPr>
    </dgm:pt>
    <dgm:pt modelId="{B0999F37-3064-40D6-B08E-CD5E4215289B}" type="pres">
      <dgm:prSet presAssocID="{CFCD98D8-5696-4968-91A2-5D7596C58B97}" presName="Parent3" presStyleLbl="revTx" presStyleIdx="2" presStyleCnt="3">
        <dgm:presLayoutVars>
          <dgm:chMax val="1"/>
          <dgm:chPref val="1"/>
          <dgm:bulletEnabled val="1"/>
        </dgm:presLayoutVars>
      </dgm:prSet>
      <dgm:spPr/>
      <dgm:t>
        <a:bodyPr/>
        <a:lstStyle/>
        <a:p>
          <a:endParaRPr lang="es-ES"/>
        </a:p>
      </dgm:t>
    </dgm:pt>
  </dgm:ptLst>
  <dgm:cxnLst>
    <dgm:cxn modelId="{089E71A7-E770-4017-9D04-DC3EEDCA077D}" type="presOf" srcId="{E119B17D-2BDE-4416-B46F-D563223F333B}" destId="{9B43A390-35AC-4627-B538-2A6F3E5A1761}" srcOrd="0" destOrd="0" presId="urn:microsoft.com/office/officeart/2009/layout/CircleArrowProcess"/>
    <dgm:cxn modelId="{4D4AAE04-454A-4130-B32D-BAAD3DEE2101}" srcId="{E119B17D-2BDE-4416-B46F-D563223F333B}" destId="{CFCD98D8-5696-4968-91A2-5D7596C58B97}" srcOrd="2" destOrd="0" parTransId="{88B0BB4C-BC07-461E-9463-1DE508BBD067}" sibTransId="{7396AFB4-A320-45BF-9DED-BF32A1B139E6}"/>
    <dgm:cxn modelId="{418BBB15-A8FD-44D2-AC84-22A016575514}" type="presOf" srcId="{2D663ADD-0305-48FA-9670-94BA7109A3E4}" destId="{59B21BCF-3382-44B4-B1A2-642D8198E320}" srcOrd="0" destOrd="0" presId="urn:microsoft.com/office/officeart/2009/layout/CircleArrowProcess"/>
    <dgm:cxn modelId="{5D86AEDC-94C2-4C73-B9A6-18153E47206E}" srcId="{E119B17D-2BDE-4416-B46F-D563223F333B}" destId="{5FCA28BD-55A6-4891-BF3E-E52BBBC349C8}" srcOrd="0" destOrd="0" parTransId="{CF492271-1D28-4497-9D60-1281C12EC0E7}" sibTransId="{69DEA44C-13F8-486F-8C99-ED76CB52D223}"/>
    <dgm:cxn modelId="{1A16BBFE-8102-4F59-BC34-2738063C0967}" srcId="{E119B17D-2BDE-4416-B46F-D563223F333B}" destId="{2D663ADD-0305-48FA-9670-94BA7109A3E4}" srcOrd="1" destOrd="0" parTransId="{204B6AD6-382C-41BB-B3D2-8D7B5B5B844E}" sibTransId="{655BD210-F82E-4210-BF78-A3467091E0A6}"/>
    <dgm:cxn modelId="{6AC8AFF2-4611-43B6-B735-D0D7517F9E9B}" type="presOf" srcId="{CFCD98D8-5696-4968-91A2-5D7596C58B97}" destId="{B0999F37-3064-40D6-B08E-CD5E4215289B}" srcOrd="0" destOrd="0" presId="urn:microsoft.com/office/officeart/2009/layout/CircleArrowProcess"/>
    <dgm:cxn modelId="{9BF6F57B-4D71-4F16-9794-95329D782F02}" type="presOf" srcId="{5FCA28BD-55A6-4891-BF3E-E52BBBC349C8}" destId="{0BF05FDF-79EB-4F71-9F8F-B1F7BD0FF1FF}" srcOrd="0" destOrd="0" presId="urn:microsoft.com/office/officeart/2009/layout/CircleArrowProcess"/>
    <dgm:cxn modelId="{3B81C6A7-E45D-442E-8A47-C89B161AA6CE}" type="presParOf" srcId="{9B43A390-35AC-4627-B538-2A6F3E5A1761}" destId="{FD6E7CD3-34BA-43B2-B2A6-82B624FF655F}" srcOrd="0" destOrd="0" presId="urn:microsoft.com/office/officeart/2009/layout/CircleArrowProcess"/>
    <dgm:cxn modelId="{C491925F-BD15-4593-BA68-B1A385EAF303}" type="presParOf" srcId="{FD6E7CD3-34BA-43B2-B2A6-82B624FF655F}" destId="{4A103EEE-8B51-45F2-BB0C-EDE404920E38}" srcOrd="0" destOrd="0" presId="urn:microsoft.com/office/officeart/2009/layout/CircleArrowProcess"/>
    <dgm:cxn modelId="{4F7723F5-3BDC-47D5-8DC0-A45C5AEB12BA}" type="presParOf" srcId="{9B43A390-35AC-4627-B538-2A6F3E5A1761}" destId="{0BF05FDF-79EB-4F71-9F8F-B1F7BD0FF1FF}" srcOrd="1" destOrd="0" presId="urn:microsoft.com/office/officeart/2009/layout/CircleArrowProcess"/>
    <dgm:cxn modelId="{852D5177-244D-4681-9379-B66FD7AE7E4B}" type="presParOf" srcId="{9B43A390-35AC-4627-B538-2A6F3E5A1761}" destId="{9B192B2F-163F-4D8A-A7CE-502A0B13CCB3}" srcOrd="2" destOrd="0" presId="urn:microsoft.com/office/officeart/2009/layout/CircleArrowProcess"/>
    <dgm:cxn modelId="{FEADA488-81F5-4757-978A-3D229C83D3C0}" type="presParOf" srcId="{9B192B2F-163F-4D8A-A7CE-502A0B13CCB3}" destId="{586CDD5B-923A-4390-95CE-29596C0D1D3C}" srcOrd="0" destOrd="0" presId="urn:microsoft.com/office/officeart/2009/layout/CircleArrowProcess"/>
    <dgm:cxn modelId="{2AA595B7-DE31-47EE-AB33-C4A142E90873}" type="presParOf" srcId="{9B43A390-35AC-4627-B538-2A6F3E5A1761}" destId="{59B21BCF-3382-44B4-B1A2-642D8198E320}" srcOrd="3" destOrd="0" presId="urn:microsoft.com/office/officeart/2009/layout/CircleArrowProcess"/>
    <dgm:cxn modelId="{0F4CF4A3-1473-4E06-A64D-EB05C5C0D514}" type="presParOf" srcId="{9B43A390-35AC-4627-B538-2A6F3E5A1761}" destId="{045156D1-4F09-40DA-AF9F-357B12EBF3D0}" srcOrd="4" destOrd="0" presId="urn:microsoft.com/office/officeart/2009/layout/CircleArrowProcess"/>
    <dgm:cxn modelId="{C215224E-C4C6-4287-BBD7-3B57BC196F2F}" type="presParOf" srcId="{045156D1-4F09-40DA-AF9F-357B12EBF3D0}" destId="{F6E75B5E-37C8-4149-9F5D-F4F38B6A6514}" srcOrd="0" destOrd="0" presId="urn:microsoft.com/office/officeart/2009/layout/CircleArrowProcess"/>
    <dgm:cxn modelId="{4DA7EB72-B866-4444-B44B-C665E2CC3AC6}" type="presParOf" srcId="{9B43A390-35AC-4627-B538-2A6F3E5A1761}" destId="{B0999F37-3064-40D6-B08E-CD5E4215289B}" srcOrd="5" destOrd="0" presId="urn:microsoft.com/office/officeart/2009/layout/CircleArrowProcess"/>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E4A4E4-519C-406E-86F7-CC01B07906F0}"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ES"/>
        </a:p>
      </dgm:t>
    </dgm:pt>
    <dgm:pt modelId="{0FC348E5-75A7-4272-BACC-98024F6AE173}">
      <dgm:prSet phldrT="[Texto]" custT="1"/>
      <dgm:spPr>
        <a:solidFill>
          <a:srgbClr val="F0FDA1"/>
        </a:solidFill>
      </dgm:spPr>
      <dgm:t>
        <a:bodyPr/>
        <a:lstStyle/>
        <a:p>
          <a:r>
            <a:rPr lang="es-ES" sz="2400" dirty="0" smtClean="0"/>
            <a:t>2,5 millones de artículos científicos al año </a:t>
          </a:r>
        </a:p>
        <a:p>
          <a:r>
            <a:rPr lang="es-ES" sz="2400" dirty="0" smtClean="0"/>
            <a:t>En 25.000 revistas </a:t>
          </a:r>
          <a:r>
            <a:rPr lang="es-ES" sz="2400" i="1" dirty="0" smtClean="0"/>
            <a:t>peer-</a:t>
          </a:r>
          <a:r>
            <a:rPr lang="es-ES" sz="2400" i="1" dirty="0" err="1" smtClean="0"/>
            <a:t>review</a:t>
          </a:r>
          <a:endParaRPr lang="es-ES" sz="2400" i="1" dirty="0"/>
        </a:p>
      </dgm:t>
    </dgm:pt>
    <dgm:pt modelId="{1E06B822-3D1B-42F3-A2CD-2FD68E1C9673}" type="parTrans" cxnId="{B4AA2519-E8F0-4441-9894-1304A178EB25}">
      <dgm:prSet/>
      <dgm:spPr/>
      <dgm:t>
        <a:bodyPr/>
        <a:lstStyle/>
        <a:p>
          <a:endParaRPr lang="es-ES"/>
        </a:p>
      </dgm:t>
    </dgm:pt>
    <dgm:pt modelId="{92B178EF-7E8C-4F93-8A0E-8B8F09E972A6}" type="sibTrans" cxnId="{B4AA2519-E8F0-4441-9894-1304A178EB25}">
      <dgm:prSet/>
      <dgm:spPr/>
      <dgm:t>
        <a:bodyPr/>
        <a:lstStyle/>
        <a:p>
          <a:endParaRPr lang="es-ES"/>
        </a:p>
      </dgm:t>
    </dgm:pt>
    <dgm:pt modelId="{8EED008F-6FFE-4E4F-A3A7-DD7B3CC69416}">
      <dgm:prSet phldrT="[Texto]"/>
      <dgm:spPr>
        <a:solidFill>
          <a:srgbClr val="339933"/>
        </a:solidFill>
      </dgm:spPr>
      <dgm:t>
        <a:bodyPr anchor="t" anchorCtr="0"/>
        <a:lstStyle/>
        <a:p>
          <a:r>
            <a:rPr lang="es-ES" dirty="0" smtClean="0">
              <a:solidFill>
                <a:schemeClr val="bg1"/>
              </a:solidFill>
            </a:rPr>
            <a:t>Acceso</a:t>
          </a:r>
          <a:r>
            <a:rPr lang="es-ES" dirty="0" smtClean="0">
              <a:solidFill>
                <a:srgbClr val="FFC000"/>
              </a:solidFill>
            </a:rPr>
            <a:t> Libre</a:t>
          </a:r>
          <a:endParaRPr lang="es-ES" dirty="0">
            <a:solidFill>
              <a:srgbClr val="FFC000"/>
            </a:solidFill>
          </a:endParaRPr>
        </a:p>
      </dgm:t>
    </dgm:pt>
    <dgm:pt modelId="{2AB475E2-C082-4AC1-888B-6E7CE6712A6B}" type="parTrans" cxnId="{E64928BF-49B2-4BCA-A77A-F3F82F78FDDC}">
      <dgm:prSet/>
      <dgm:spPr/>
      <dgm:t>
        <a:bodyPr/>
        <a:lstStyle/>
        <a:p>
          <a:endParaRPr lang="es-ES"/>
        </a:p>
      </dgm:t>
    </dgm:pt>
    <dgm:pt modelId="{2D64CA32-8593-44CE-84BF-E394813B952D}" type="sibTrans" cxnId="{E64928BF-49B2-4BCA-A77A-F3F82F78FDDC}">
      <dgm:prSet/>
      <dgm:spPr/>
      <dgm:t>
        <a:bodyPr/>
        <a:lstStyle/>
        <a:p>
          <a:endParaRPr lang="es-ES"/>
        </a:p>
      </dgm:t>
    </dgm:pt>
    <dgm:pt modelId="{3739F02C-E8A4-4EF7-80CC-98D34A35ABE9}">
      <dgm:prSet phldrT="[Texto]"/>
      <dgm:spPr>
        <a:solidFill>
          <a:srgbClr val="92D050"/>
        </a:solidFill>
      </dgm:spPr>
      <dgm:t>
        <a:bodyPr anchor="t" anchorCtr="0"/>
        <a:lstStyle/>
        <a:p>
          <a:r>
            <a:rPr lang="es-ES" dirty="0" smtClean="0"/>
            <a:t>Permanente</a:t>
          </a:r>
          <a:endParaRPr lang="es-ES" dirty="0"/>
        </a:p>
      </dgm:t>
    </dgm:pt>
    <dgm:pt modelId="{F564AFFE-FBED-42C8-A7EA-E851645F9981}" type="parTrans" cxnId="{FF3FF0A4-E006-4E97-9832-0A31F527C995}">
      <dgm:prSet/>
      <dgm:spPr/>
      <dgm:t>
        <a:bodyPr/>
        <a:lstStyle/>
        <a:p>
          <a:endParaRPr lang="es-ES"/>
        </a:p>
      </dgm:t>
    </dgm:pt>
    <dgm:pt modelId="{3E1B9018-B283-4C5B-8B9C-B13E873A6447}" type="sibTrans" cxnId="{FF3FF0A4-E006-4E97-9832-0A31F527C995}">
      <dgm:prSet/>
      <dgm:spPr/>
      <dgm:t>
        <a:bodyPr/>
        <a:lstStyle/>
        <a:p>
          <a:endParaRPr lang="es-ES"/>
        </a:p>
      </dgm:t>
    </dgm:pt>
    <dgm:pt modelId="{BA3E116F-7AD9-4DD2-A469-EC319F091AB1}">
      <dgm:prSet phldrT="[Texto]"/>
      <dgm:spPr>
        <a:solidFill>
          <a:srgbClr val="00B050"/>
        </a:solidFill>
      </dgm:spPr>
      <dgm:t>
        <a:bodyPr/>
        <a:lstStyle/>
        <a:p>
          <a:endParaRPr lang="es-ES" dirty="0" smtClean="0"/>
        </a:p>
        <a:p>
          <a:r>
            <a:rPr lang="es-ES" dirty="0" smtClean="0"/>
            <a:t>Inmediato</a:t>
          </a:r>
          <a:endParaRPr lang="es-ES" dirty="0"/>
        </a:p>
      </dgm:t>
    </dgm:pt>
    <dgm:pt modelId="{209C8237-1319-4611-A03C-8F7DEB08DF4B}" type="parTrans" cxnId="{A373D178-DC4B-45F0-8974-5D45D9E69CEA}">
      <dgm:prSet/>
      <dgm:spPr/>
      <dgm:t>
        <a:bodyPr/>
        <a:lstStyle/>
        <a:p>
          <a:endParaRPr lang="es-ES"/>
        </a:p>
      </dgm:t>
    </dgm:pt>
    <dgm:pt modelId="{BCBC5F80-72FD-4FDE-98D1-72A265CDDA9D}" type="sibTrans" cxnId="{A373D178-DC4B-45F0-8974-5D45D9E69CEA}">
      <dgm:prSet/>
      <dgm:spPr/>
      <dgm:t>
        <a:bodyPr/>
        <a:lstStyle/>
        <a:p>
          <a:endParaRPr lang="es-ES"/>
        </a:p>
      </dgm:t>
    </dgm:pt>
    <dgm:pt modelId="{80467F3A-159C-4CD1-BEE9-9547FA98E610}">
      <dgm:prSet phldrT="[Texto]"/>
      <dgm:spPr>
        <a:solidFill>
          <a:srgbClr val="669900"/>
        </a:solidFill>
      </dgm:spPr>
      <dgm:t>
        <a:bodyPr/>
        <a:lstStyle/>
        <a:p>
          <a:endParaRPr lang="es-ES" dirty="0" smtClean="0"/>
        </a:p>
        <a:p>
          <a:r>
            <a:rPr lang="es-ES" dirty="0" smtClean="0"/>
            <a:t>Online</a:t>
          </a:r>
          <a:endParaRPr lang="es-ES" dirty="0"/>
        </a:p>
      </dgm:t>
    </dgm:pt>
    <dgm:pt modelId="{23C5C994-0A97-4CD9-B6F1-F32AFB3FB6B4}" type="parTrans" cxnId="{DC5E0718-C177-403E-91B6-0FF836A5FA8B}">
      <dgm:prSet/>
      <dgm:spPr/>
      <dgm:t>
        <a:bodyPr/>
        <a:lstStyle/>
        <a:p>
          <a:endParaRPr lang="es-ES"/>
        </a:p>
      </dgm:t>
    </dgm:pt>
    <dgm:pt modelId="{E31D8A17-46BA-4F0E-A721-F49CDE5101B8}" type="sibTrans" cxnId="{DC5E0718-C177-403E-91B6-0FF836A5FA8B}">
      <dgm:prSet/>
      <dgm:spPr/>
      <dgm:t>
        <a:bodyPr/>
        <a:lstStyle/>
        <a:p>
          <a:endParaRPr lang="es-ES"/>
        </a:p>
      </dgm:t>
    </dgm:pt>
    <dgm:pt modelId="{39E01952-754C-46B8-AFF5-928C2D64631C}" type="pres">
      <dgm:prSet presAssocID="{22E4A4E4-519C-406E-86F7-CC01B07906F0}" presName="diagram" presStyleCnt="0">
        <dgm:presLayoutVars>
          <dgm:chMax val="1"/>
          <dgm:dir/>
          <dgm:animLvl val="ctr"/>
          <dgm:resizeHandles val="exact"/>
        </dgm:presLayoutVars>
      </dgm:prSet>
      <dgm:spPr/>
      <dgm:t>
        <a:bodyPr/>
        <a:lstStyle/>
        <a:p>
          <a:endParaRPr lang="es-ES"/>
        </a:p>
      </dgm:t>
    </dgm:pt>
    <dgm:pt modelId="{CD906B77-5B9C-408D-9103-AB12170DBD56}" type="pres">
      <dgm:prSet presAssocID="{22E4A4E4-519C-406E-86F7-CC01B07906F0}" presName="matrix" presStyleCnt="0"/>
      <dgm:spPr/>
    </dgm:pt>
    <dgm:pt modelId="{9F89CEAC-0446-4884-8BFE-3C34ED3D2228}" type="pres">
      <dgm:prSet presAssocID="{22E4A4E4-519C-406E-86F7-CC01B07906F0}" presName="tile1" presStyleLbl="node1" presStyleIdx="0" presStyleCnt="4"/>
      <dgm:spPr/>
      <dgm:t>
        <a:bodyPr/>
        <a:lstStyle/>
        <a:p>
          <a:endParaRPr lang="es-ES"/>
        </a:p>
      </dgm:t>
    </dgm:pt>
    <dgm:pt modelId="{BE4027CF-DADD-4CDF-B37E-74EF416528F5}" type="pres">
      <dgm:prSet presAssocID="{22E4A4E4-519C-406E-86F7-CC01B07906F0}" presName="tile1text" presStyleLbl="node1" presStyleIdx="0" presStyleCnt="4">
        <dgm:presLayoutVars>
          <dgm:chMax val="0"/>
          <dgm:chPref val="0"/>
          <dgm:bulletEnabled val="1"/>
        </dgm:presLayoutVars>
      </dgm:prSet>
      <dgm:spPr/>
      <dgm:t>
        <a:bodyPr/>
        <a:lstStyle/>
        <a:p>
          <a:endParaRPr lang="es-ES"/>
        </a:p>
      </dgm:t>
    </dgm:pt>
    <dgm:pt modelId="{CF46FBE4-4BC4-49BF-963C-41FD4DCC5B9F}" type="pres">
      <dgm:prSet presAssocID="{22E4A4E4-519C-406E-86F7-CC01B07906F0}" presName="tile2" presStyleLbl="node1" presStyleIdx="1" presStyleCnt="4"/>
      <dgm:spPr/>
      <dgm:t>
        <a:bodyPr/>
        <a:lstStyle/>
        <a:p>
          <a:endParaRPr lang="es-ES"/>
        </a:p>
      </dgm:t>
    </dgm:pt>
    <dgm:pt modelId="{D75D5A9A-B9CC-4690-87E8-E324E562FB23}" type="pres">
      <dgm:prSet presAssocID="{22E4A4E4-519C-406E-86F7-CC01B07906F0}" presName="tile2text" presStyleLbl="node1" presStyleIdx="1" presStyleCnt="4">
        <dgm:presLayoutVars>
          <dgm:chMax val="0"/>
          <dgm:chPref val="0"/>
          <dgm:bulletEnabled val="1"/>
        </dgm:presLayoutVars>
      </dgm:prSet>
      <dgm:spPr/>
      <dgm:t>
        <a:bodyPr/>
        <a:lstStyle/>
        <a:p>
          <a:endParaRPr lang="es-ES"/>
        </a:p>
      </dgm:t>
    </dgm:pt>
    <dgm:pt modelId="{A63639A9-264D-4CE0-82E3-B09F39F789A4}" type="pres">
      <dgm:prSet presAssocID="{22E4A4E4-519C-406E-86F7-CC01B07906F0}" presName="tile3" presStyleLbl="node1" presStyleIdx="2" presStyleCnt="4"/>
      <dgm:spPr/>
      <dgm:t>
        <a:bodyPr/>
        <a:lstStyle/>
        <a:p>
          <a:endParaRPr lang="es-ES"/>
        </a:p>
      </dgm:t>
    </dgm:pt>
    <dgm:pt modelId="{C839B440-2875-4154-9233-10D783C5901C}" type="pres">
      <dgm:prSet presAssocID="{22E4A4E4-519C-406E-86F7-CC01B07906F0}" presName="tile3text" presStyleLbl="node1" presStyleIdx="2" presStyleCnt="4">
        <dgm:presLayoutVars>
          <dgm:chMax val="0"/>
          <dgm:chPref val="0"/>
          <dgm:bulletEnabled val="1"/>
        </dgm:presLayoutVars>
      </dgm:prSet>
      <dgm:spPr/>
      <dgm:t>
        <a:bodyPr/>
        <a:lstStyle/>
        <a:p>
          <a:endParaRPr lang="es-ES"/>
        </a:p>
      </dgm:t>
    </dgm:pt>
    <dgm:pt modelId="{0771E1AC-69A5-4A40-9A3F-50DD3FAD3942}" type="pres">
      <dgm:prSet presAssocID="{22E4A4E4-519C-406E-86F7-CC01B07906F0}" presName="tile4" presStyleLbl="node1" presStyleIdx="3" presStyleCnt="4"/>
      <dgm:spPr/>
      <dgm:t>
        <a:bodyPr/>
        <a:lstStyle/>
        <a:p>
          <a:endParaRPr lang="es-ES"/>
        </a:p>
      </dgm:t>
    </dgm:pt>
    <dgm:pt modelId="{3204E419-8810-496D-81DB-1053DB93D9C5}" type="pres">
      <dgm:prSet presAssocID="{22E4A4E4-519C-406E-86F7-CC01B07906F0}" presName="tile4text" presStyleLbl="node1" presStyleIdx="3" presStyleCnt="4">
        <dgm:presLayoutVars>
          <dgm:chMax val="0"/>
          <dgm:chPref val="0"/>
          <dgm:bulletEnabled val="1"/>
        </dgm:presLayoutVars>
      </dgm:prSet>
      <dgm:spPr/>
      <dgm:t>
        <a:bodyPr/>
        <a:lstStyle/>
        <a:p>
          <a:endParaRPr lang="es-ES"/>
        </a:p>
      </dgm:t>
    </dgm:pt>
    <dgm:pt modelId="{6615354D-CB6B-4980-84B2-426AFBD9377F}" type="pres">
      <dgm:prSet presAssocID="{22E4A4E4-519C-406E-86F7-CC01B07906F0}" presName="centerTile" presStyleLbl="fgShp" presStyleIdx="0" presStyleCnt="1" custScaleX="250830" custScaleY="165841" custLinFactNeighborX="0" custLinFactNeighborY="0">
        <dgm:presLayoutVars>
          <dgm:chMax val="0"/>
          <dgm:chPref val="0"/>
        </dgm:presLayoutVars>
      </dgm:prSet>
      <dgm:spPr/>
      <dgm:t>
        <a:bodyPr/>
        <a:lstStyle/>
        <a:p>
          <a:endParaRPr lang="es-ES"/>
        </a:p>
      </dgm:t>
    </dgm:pt>
  </dgm:ptLst>
  <dgm:cxnLst>
    <dgm:cxn modelId="{B4AA2519-E8F0-4441-9894-1304A178EB25}" srcId="{22E4A4E4-519C-406E-86F7-CC01B07906F0}" destId="{0FC348E5-75A7-4272-BACC-98024F6AE173}" srcOrd="0" destOrd="0" parTransId="{1E06B822-3D1B-42F3-A2CD-2FD68E1C9673}" sibTransId="{92B178EF-7E8C-4F93-8A0E-8B8F09E972A6}"/>
    <dgm:cxn modelId="{B219B748-8A29-47F2-8F27-43A1850592C6}" type="presOf" srcId="{0FC348E5-75A7-4272-BACC-98024F6AE173}" destId="{6615354D-CB6B-4980-84B2-426AFBD9377F}" srcOrd="0" destOrd="0" presId="urn:microsoft.com/office/officeart/2005/8/layout/matrix1"/>
    <dgm:cxn modelId="{FF3FF0A4-E006-4E97-9832-0A31F527C995}" srcId="{0FC348E5-75A7-4272-BACC-98024F6AE173}" destId="{3739F02C-E8A4-4EF7-80CC-98D34A35ABE9}" srcOrd="1" destOrd="0" parTransId="{F564AFFE-FBED-42C8-A7EA-E851645F9981}" sibTransId="{3E1B9018-B283-4C5B-8B9C-B13E873A6447}"/>
    <dgm:cxn modelId="{68F49991-1FCA-4B38-8199-12C8311D1CFD}" type="presOf" srcId="{3739F02C-E8A4-4EF7-80CC-98D34A35ABE9}" destId="{CF46FBE4-4BC4-49BF-963C-41FD4DCC5B9F}" srcOrd="0" destOrd="0" presId="urn:microsoft.com/office/officeart/2005/8/layout/matrix1"/>
    <dgm:cxn modelId="{36FCF9DA-6152-4209-95FE-99E99CE1AC11}" type="presOf" srcId="{3739F02C-E8A4-4EF7-80CC-98D34A35ABE9}" destId="{D75D5A9A-B9CC-4690-87E8-E324E562FB23}" srcOrd="1" destOrd="0" presId="urn:microsoft.com/office/officeart/2005/8/layout/matrix1"/>
    <dgm:cxn modelId="{54894EC1-E4DC-4719-9B82-4526C0D31706}" type="presOf" srcId="{22E4A4E4-519C-406E-86F7-CC01B07906F0}" destId="{39E01952-754C-46B8-AFF5-928C2D64631C}" srcOrd="0" destOrd="0" presId="urn:microsoft.com/office/officeart/2005/8/layout/matrix1"/>
    <dgm:cxn modelId="{ED056B94-6621-4052-984E-651060D5C608}" type="presOf" srcId="{8EED008F-6FFE-4E4F-A3A7-DD7B3CC69416}" destId="{9F89CEAC-0446-4884-8BFE-3C34ED3D2228}" srcOrd="0" destOrd="0" presId="urn:microsoft.com/office/officeart/2005/8/layout/matrix1"/>
    <dgm:cxn modelId="{A373D178-DC4B-45F0-8974-5D45D9E69CEA}" srcId="{0FC348E5-75A7-4272-BACC-98024F6AE173}" destId="{BA3E116F-7AD9-4DD2-A469-EC319F091AB1}" srcOrd="2" destOrd="0" parTransId="{209C8237-1319-4611-A03C-8F7DEB08DF4B}" sibTransId="{BCBC5F80-72FD-4FDE-98D1-72A265CDDA9D}"/>
    <dgm:cxn modelId="{B0EC9EC7-54B0-4B55-B34F-38B928F12BE3}" type="presOf" srcId="{BA3E116F-7AD9-4DD2-A469-EC319F091AB1}" destId="{C839B440-2875-4154-9233-10D783C5901C}" srcOrd="1" destOrd="0" presId="urn:microsoft.com/office/officeart/2005/8/layout/matrix1"/>
    <dgm:cxn modelId="{178F04E3-3E99-4199-9E3C-724033F3B42D}" type="presOf" srcId="{BA3E116F-7AD9-4DD2-A469-EC319F091AB1}" destId="{A63639A9-264D-4CE0-82E3-B09F39F789A4}" srcOrd="0" destOrd="0" presId="urn:microsoft.com/office/officeart/2005/8/layout/matrix1"/>
    <dgm:cxn modelId="{E64928BF-49B2-4BCA-A77A-F3F82F78FDDC}" srcId="{0FC348E5-75A7-4272-BACC-98024F6AE173}" destId="{8EED008F-6FFE-4E4F-A3A7-DD7B3CC69416}" srcOrd="0" destOrd="0" parTransId="{2AB475E2-C082-4AC1-888B-6E7CE6712A6B}" sibTransId="{2D64CA32-8593-44CE-84BF-E394813B952D}"/>
    <dgm:cxn modelId="{AFAACA18-BC0B-4D1F-AD4E-09221C19B4DA}" type="presOf" srcId="{80467F3A-159C-4CD1-BEE9-9547FA98E610}" destId="{3204E419-8810-496D-81DB-1053DB93D9C5}" srcOrd="1" destOrd="0" presId="urn:microsoft.com/office/officeart/2005/8/layout/matrix1"/>
    <dgm:cxn modelId="{DC5E0718-C177-403E-91B6-0FF836A5FA8B}" srcId="{0FC348E5-75A7-4272-BACC-98024F6AE173}" destId="{80467F3A-159C-4CD1-BEE9-9547FA98E610}" srcOrd="3" destOrd="0" parTransId="{23C5C994-0A97-4CD9-B6F1-F32AFB3FB6B4}" sibTransId="{E31D8A17-46BA-4F0E-A721-F49CDE5101B8}"/>
    <dgm:cxn modelId="{CE33FA9C-4BCB-4D28-95AA-77F22AE340F0}" type="presOf" srcId="{8EED008F-6FFE-4E4F-A3A7-DD7B3CC69416}" destId="{BE4027CF-DADD-4CDF-B37E-74EF416528F5}" srcOrd="1" destOrd="0" presId="urn:microsoft.com/office/officeart/2005/8/layout/matrix1"/>
    <dgm:cxn modelId="{43F80686-7821-445F-8BC9-594075AE7922}" type="presOf" srcId="{80467F3A-159C-4CD1-BEE9-9547FA98E610}" destId="{0771E1AC-69A5-4A40-9A3F-50DD3FAD3942}" srcOrd="0" destOrd="0" presId="urn:microsoft.com/office/officeart/2005/8/layout/matrix1"/>
    <dgm:cxn modelId="{6083DDB0-61DA-4D54-B418-DD68503B46F4}" type="presParOf" srcId="{39E01952-754C-46B8-AFF5-928C2D64631C}" destId="{CD906B77-5B9C-408D-9103-AB12170DBD56}" srcOrd="0" destOrd="0" presId="urn:microsoft.com/office/officeart/2005/8/layout/matrix1"/>
    <dgm:cxn modelId="{2F3F6C26-30C8-4427-93CB-FD616D08F89D}" type="presParOf" srcId="{CD906B77-5B9C-408D-9103-AB12170DBD56}" destId="{9F89CEAC-0446-4884-8BFE-3C34ED3D2228}" srcOrd="0" destOrd="0" presId="urn:microsoft.com/office/officeart/2005/8/layout/matrix1"/>
    <dgm:cxn modelId="{E54A53C0-4308-4EE4-81D9-FA28964DBFF2}" type="presParOf" srcId="{CD906B77-5B9C-408D-9103-AB12170DBD56}" destId="{BE4027CF-DADD-4CDF-B37E-74EF416528F5}" srcOrd="1" destOrd="0" presId="urn:microsoft.com/office/officeart/2005/8/layout/matrix1"/>
    <dgm:cxn modelId="{9E264E09-61E7-453A-87EF-D9995456AF18}" type="presParOf" srcId="{CD906B77-5B9C-408D-9103-AB12170DBD56}" destId="{CF46FBE4-4BC4-49BF-963C-41FD4DCC5B9F}" srcOrd="2" destOrd="0" presId="urn:microsoft.com/office/officeart/2005/8/layout/matrix1"/>
    <dgm:cxn modelId="{08972B8C-0BFA-49EA-BE44-65BC781409AD}" type="presParOf" srcId="{CD906B77-5B9C-408D-9103-AB12170DBD56}" destId="{D75D5A9A-B9CC-4690-87E8-E324E562FB23}" srcOrd="3" destOrd="0" presId="urn:microsoft.com/office/officeart/2005/8/layout/matrix1"/>
    <dgm:cxn modelId="{0D7F443E-B0EB-4603-B100-03E34932F724}" type="presParOf" srcId="{CD906B77-5B9C-408D-9103-AB12170DBD56}" destId="{A63639A9-264D-4CE0-82E3-B09F39F789A4}" srcOrd="4" destOrd="0" presId="urn:microsoft.com/office/officeart/2005/8/layout/matrix1"/>
    <dgm:cxn modelId="{43369BBD-8987-40E5-8EF1-EF68B77B69C8}" type="presParOf" srcId="{CD906B77-5B9C-408D-9103-AB12170DBD56}" destId="{C839B440-2875-4154-9233-10D783C5901C}" srcOrd="5" destOrd="0" presId="urn:microsoft.com/office/officeart/2005/8/layout/matrix1"/>
    <dgm:cxn modelId="{D65BA372-1182-43E2-8058-3ADD70C2A26C}" type="presParOf" srcId="{CD906B77-5B9C-408D-9103-AB12170DBD56}" destId="{0771E1AC-69A5-4A40-9A3F-50DD3FAD3942}" srcOrd="6" destOrd="0" presId="urn:microsoft.com/office/officeart/2005/8/layout/matrix1"/>
    <dgm:cxn modelId="{CFAEAA05-C974-4E79-87DA-7861CBBEB5C1}" type="presParOf" srcId="{CD906B77-5B9C-408D-9103-AB12170DBD56}" destId="{3204E419-8810-496D-81DB-1053DB93D9C5}" srcOrd="7" destOrd="0" presId="urn:microsoft.com/office/officeart/2005/8/layout/matrix1"/>
    <dgm:cxn modelId="{BC6303C9-2B36-489D-889E-95D71C7B40B5}" type="presParOf" srcId="{39E01952-754C-46B8-AFF5-928C2D64631C}" destId="{6615354D-CB6B-4980-84B2-426AFBD9377F}"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10DDA3-F2E2-41FF-81FC-E3C76538F9C4}" type="doc">
      <dgm:prSet loTypeId="urn:microsoft.com/office/officeart/2005/8/layout/arrow2" loCatId="process" qsTypeId="urn:microsoft.com/office/officeart/2005/8/quickstyle/simple1" qsCatId="simple" csTypeId="urn:microsoft.com/office/officeart/2005/8/colors/accent1_2" csCatId="accent1" phldr="1"/>
      <dgm:spPr/>
    </dgm:pt>
    <dgm:pt modelId="{82941AED-656F-4F84-86F0-2F18108A1A5D}">
      <dgm:prSet phldrT="[Texto]" custT="1"/>
      <dgm:spPr/>
      <dgm:t>
        <a:bodyPr/>
        <a:lstStyle/>
        <a:p>
          <a:r>
            <a:rPr lang="es-ES" sz="2400" b="1" dirty="0" smtClean="0"/>
            <a:t>Visibilidad</a:t>
          </a:r>
          <a:endParaRPr lang="es-ES" sz="2400" b="1" dirty="0"/>
        </a:p>
      </dgm:t>
    </dgm:pt>
    <dgm:pt modelId="{15A64D27-790E-42BA-9D0E-0B7AB9919863}" type="parTrans" cxnId="{2A04D911-2521-4004-9AAE-F66F8E8FE8E8}">
      <dgm:prSet/>
      <dgm:spPr/>
      <dgm:t>
        <a:bodyPr/>
        <a:lstStyle/>
        <a:p>
          <a:endParaRPr lang="es-ES" sz="2400"/>
        </a:p>
      </dgm:t>
    </dgm:pt>
    <dgm:pt modelId="{D89A1FCC-C788-4D22-8989-B41A8CDB2E4F}" type="sibTrans" cxnId="{2A04D911-2521-4004-9AAE-F66F8E8FE8E8}">
      <dgm:prSet/>
      <dgm:spPr/>
      <dgm:t>
        <a:bodyPr/>
        <a:lstStyle/>
        <a:p>
          <a:endParaRPr lang="es-ES" sz="2400"/>
        </a:p>
      </dgm:t>
    </dgm:pt>
    <dgm:pt modelId="{52EFCB48-8086-4349-8A10-54146790B882}">
      <dgm:prSet phldrT="[Texto]" custT="1"/>
      <dgm:spPr/>
      <dgm:t>
        <a:bodyPr/>
        <a:lstStyle/>
        <a:p>
          <a:r>
            <a:rPr lang="es-ES" sz="2400" b="1" dirty="0" smtClean="0"/>
            <a:t>Uso</a:t>
          </a:r>
          <a:endParaRPr lang="es-ES" sz="2400" b="1" dirty="0"/>
        </a:p>
      </dgm:t>
    </dgm:pt>
    <dgm:pt modelId="{50F1222C-DA4F-416B-8C02-90A5E2A65974}" type="parTrans" cxnId="{8BEFD23E-3F01-4BC3-8655-9D3EC28AB962}">
      <dgm:prSet/>
      <dgm:spPr/>
      <dgm:t>
        <a:bodyPr/>
        <a:lstStyle/>
        <a:p>
          <a:endParaRPr lang="es-ES" sz="2400"/>
        </a:p>
      </dgm:t>
    </dgm:pt>
    <dgm:pt modelId="{49F38F48-6AAB-4766-9C69-AEF76EB88A34}" type="sibTrans" cxnId="{8BEFD23E-3F01-4BC3-8655-9D3EC28AB962}">
      <dgm:prSet/>
      <dgm:spPr/>
      <dgm:t>
        <a:bodyPr/>
        <a:lstStyle/>
        <a:p>
          <a:endParaRPr lang="es-ES" sz="2400"/>
        </a:p>
      </dgm:t>
    </dgm:pt>
    <dgm:pt modelId="{306A16A8-ACA5-4AEF-9650-76908A5C185B}">
      <dgm:prSet phldrT="[Texto]" custT="1"/>
      <dgm:spPr/>
      <dgm:t>
        <a:bodyPr/>
        <a:lstStyle/>
        <a:p>
          <a:r>
            <a:rPr lang="es-ES" sz="2400" b="1" dirty="0" smtClean="0"/>
            <a:t>Impacto</a:t>
          </a:r>
          <a:endParaRPr lang="es-ES" sz="2400" b="1" dirty="0"/>
        </a:p>
      </dgm:t>
    </dgm:pt>
    <dgm:pt modelId="{361C1076-DC01-41F9-A3DE-56843DE71540}" type="parTrans" cxnId="{1999855E-F44F-4E80-872C-9FFD37D95633}">
      <dgm:prSet/>
      <dgm:spPr/>
      <dgm:t>
        <a:bodyPr/>
        <a:lstStyle/>
        <a:p>
          <a:endParaRPr lang="es-ES" sz="2400"/>
        </a:p>
      </dgm:t>
    </dgm:pt>
    <dgm:pt modelId="{692FCE0B-8F25-463A-95E3-CF9F0F04D597}" type="sibTrans" cxnId="{1999855E-F44F-4E80-872C-9FFD37D95633}">
      <dgm:prSet/>
      <dgm:spPr/>
      <dgm:t>
        <a:bodyPr/>
        <a:lstStyle/>
        <a:p>
          <a:endParaRPr lang="es-ES" sz="2400"/>
        </a:p>
      </dgm:t>
    </dgm:pt>
    <dgm:pt modelId="{A22E27C8-249D-4016-AC8A-4F36AF45E3A3}" type="pres">
      <dgm:prSet presAssocID="{5510DDA3-F2E2-41FF-81FC-E3C76538F9C4}" presName="arrowDiagram" presStyleCnt="0">
        <dgm:presLayoutVars>
          <dgm:chMax val="5"/>
          <dgm:dir/>
          <dgm:resizeHandles val="exact"/>
        </dgm:presLayoutVars>
      </dgm:prSet>
      <dgm:spPr/>
    </dgm:pt>
    <dgm:pt modelId="{49116BEC-4A80-46FE-886A-9EC72E1897F5}" type="pres">
      <dgm:prSet presAssocID="{5510DDA3-F2E2-41FF-81FC-E3C76538F9C4}" presName="arrow" presStyleLbl="bgShp" presStyleIdx="0" presStyleCnt="1" custScaleY="106667" custLinFactNeighborY="-2963"/>
      <dgm:spPr>
        <a:solidFill>
          <a:srgbClr val="669900"/>
        </a:solidFill>
      </dgm:spPr>
    </dgm:pt>
    <dgm:pt modelId="{C987B3FD-8537-432D-9738-B26CC6FF6E84}" type="pres">
      <dgm:prSet presAssocID="{5510DDA3-F2E2-41FF-81FC-E3C76538F9C4}" presName="arrowDiagram3" presStyleCnt="0"/>
      <dgm:spPr/>
    </dgm:pt>
    <dgm:pt modelId="{90969E1C-38A1-4CF7-B1A8-126B98E25C3F}" type="pres">
      <dgm:prSet presAssocID="{82941AED-656F-4F84-86F0-2F18108A1A5D}" presName="bullet3a" presStyleLbl="node1" presStyleIdx="0" presStyleCnt="3"/>
      <dgm:spPr>
        <a:solidFill>
          <a:srgbClr val="FA8606"/>
        </a:solidFill>
      </dgm:spPr>
    </dgm:pt>
    <dgm:pt modelId="{277B1AE7-BB22-48BB-983F-3585B2004DCC}" type="pres">
      <dgm:prSet presAssocID="{82941AED-656F-4F84-86F0-2F18108A1A5D}" presName="textBox3a" presStyleLbl="revTx" presStyleIdx="0" presStyleCnt="3" custScaleX="180719" custScaleY="57841" custLinFactNeighborX="14147" custLinFactNeighborY="5349">
        <dgm:presLayoutVars>
          <dgm:bulletEnabled val="1"/>
        </dgm:presLayoutVars>
      </dgm:prSet>
      <dgm:spPr/>
      <dgm:t>
        <a:bodyPr/>
        <a:lstStyle/>
        <a:p>
          <a:endParaRPr lang="es-ES"/>
        </a:p>
      </dgm:t>
    </dgm:pt>
    <dgm:pt modelId="{574EBFD0-BA7F-43A7-B71D-6CDF43384EF5}" type="pres">
      <dgm:prSet presAssocID="{52EFCB48-8086-4349-8A10-54146790B882}" presName="bullet3b" presStyleLbl="node1" presStyleIdx="1" presStyleCnt="3"/>
      <dgm:spPr>
        <a:solidFill>
          <a:srgbClr val="FA8606"/>
        </a:solidFill>
      </dgm:spPr>
    </dgm:pt>
    <dgm:pt modelId="{00FB8CFA-E969-46BB-A2CC-40059F421F35}" type="pres">
      <dgm:prSet presAssocID="{52EFCB48-8086-4349-8A10-54146790B882}" presName="textBox3b" presStyleLbl="revTx" presStyleIdx="1" presStyleCnt="3" custScaleX="95486" custScaleY="34804" custLinFactNeighborX="-4340" custLinFactNeighborY="-24510">
        <dgm:presLayoutVars>
          <dgm:bulletEnabled val="1"/>
        </dgm:presLayoutVars>
      </dgm:prSet>
      <dgm:spPr/>
      <dgm:t>
        <a:bodyPr/>
        <a:lstStyle/>
        <a:p>
          <a:endParaRPr lang="es-ES"/>
        </a:p>
      </dgm:t>
    </dgm:pt>
    <dgm:pt modelId="{32F9A7F3-65A2-4497-AA9A-16BA9599C5C4}" type="pres">
      <dgm:prSet presAssocID="{306A16A8-ACA5-4AEF-9650-76908A5C185B}" presName="bullet3c" presStyleLbl="node1" presStyleIdx="2" presStyleCnt="3"/>
      <dgm:spPr>
        <a:solidFill>
          <a:srgbClr val="FA8606"/>
        </a:solidFill>
      </dgm:spPr>
    </dgm:pt>
    <dgm:pt modelId="{43D59167-3FAF-4B39-ADCE-B94D28FD222F}" type="pres">
      <dgm:prSet presAssocID="{306A16A8-ACA5-4AEF-9650-76908A5C185B}" presName="textBox3c" presStyleLbl="revTx" presStyleIdx="2" presStyleCnt="3" custScaleX="175575" custScaleY="30538" custLinFactNeighborX="18427" custLinFactNeighborY="-29000">
        <dgm:presLayoutVars>
          <dgm:bulletEnabled val="1"/>
        </dgm:presLayoutVars>
      </dgm:prSet>
      <dgm:spPr/>
      <dgm:t>
        <a:bodyPr/>
        <a:lstStyle/>
        <a:p>
          <a:endParaRPr lang="es-ES"/>
        </a:p>
      </dgm:t>
    </dgm:pt>
  </dgm:ptLst>
  <dgm:cxnLst>
    <dgm:cxn modelId="{AB36FD5F-AC9B-4A47-BBAB-0DB8F704498C}" type="presOf" srcId="{306A16A8-ACA5-4AEF-9650-76908A5C185B}" destId="{43D59167-3FAF-4B39-ADCE-B94D28FD222F}" srcOrd="0" destOrd="0" presId="urn:microsoft.com/office/officeart/2005/8/layout/arrow2"/>
    <dgm:cxn modelId="{781D5008-D442-4621-8054-617DA5AB2BB1}" type="presOf" srcId="{82941AED-656F-4F84-86F0-2F18108A1A5D}" destId="{277B1AE7-BB22-48BB-983F-3585B2004DCC}" srcOrd="0" destOrd="0" presId="urn:microsoft.com/office/officeart/2005/8/layout/arrow2"/>
    <dgm:cxn modelId="{016C0064-7BF9-4E98-BEE5-E84A90C5612B}" type="presOf" srcId="{52EFCB48-8086-4349-8A10-54146790B882}" destId="{00FB8CFA-E969-46BB-A2CC-40059F421F35}" srcOrd="0" destOrd="0" presId="urn:microsoft.com/office/officeart/2005/8/layout/arrow2"/>
    <dgm:cxn modelId="{1999855E-F44F-4E80-872C-9FFD37D95633}" srcId="{5510DDA3-F2E2-41FF-81FC-E3C76538F9C4}" destId="{306A16A8-ACA5-4AEF-9650-76908A5C185B}" srcOrd="2" destOrd="0" parTransId="{361C1076-DC01-41F9-A3DE-56843DE71540}" sibTransId="{692FCE0B-8F25-463A-95E3-CF9F0F04D597}"/>
    <dgm:cxn modelId="{2A04D911-2521-4004-9AAE-F66F8E8FE8E8}" srcId="{5510DDA3-F2E2-41FF-81FC-E3C76538F9C4}" destId="{82941AED-656F-4F84-86F0-2F18108A1A5D}" srcOrd="0" destOrd="0" parTransId="{15A64D27-790E-42BA-9D0E-0B7AB9919863}" sibTransId="{D89A1FCC-C788-4D22-8989-B41A8CDB2E4F}"/>
    <dgm:cxn modelId="{9158ABEF-5EB0-4D7C-A011-DD257A90C9FE}" type="presOf" srcId="{5510DDA3-F2E2-41FF-81FC-E3C76538F9C4}" destId="{A22E27C8-249D-4016-AC8A-4F36AF45E3A3}" srcOrd="0" destOrd="0" presId="urn:microsoft.com/office/officeart/2005/8/layout/arrow2"/>
    <dgm:cxn modelId="{8BEFD23E-3F01-4BC3-8655-9D3EC28AB962}" srcId="{5510DDA3-F2E2-41FF-81FC-E3C76538F9C4}" destId="{52EFCB48-8086-4349-8A10-54146790B882}" srcOrd="1" destOrd="0" parTransId="{50F1222C-DA4F-416B-8C02-90A5E2A65974}" sibTransId="{49F38F48-6AAB-4766-9C69-AEF76EB88A34}"/>
    <dgm:cxn modelId="{0991634D-245C-439E-9428-BCA3C07B545F}" type="presParOf" srcId="{A22E27C8-249D-4016-AC8A-4F36AF45E3A3}" destId="{49116BEC-4A80-46FE-886A-9EC72E1897F5}" srcOrd="0" destOrd="0" presId="urn:microsoft.com/office/officeart/2005/8/layout/arrow2"/>
    <dgm:cxn modelId="{D32D137B-2E1A-4558-A15B-6394CFA4ADA5}" type="presParOf" srcId="{A22E27C8-249D-4016-AC8A-4F36AF45E3A3}" destId="{C987B3FD-8537-432D-9738-B26CC6FF6E84}" srcOrd="1" destOrd="0" presId="urn:microsoft.com/office/officeart/2005/8/layout/arrow2"/>
    <dgm:cxn modelId="{44D841FF-F5D8-43F6-972C-F75D74BAA863}" type="presParOf" srcId="{C987B3FD-8537-432D-9738-B26CC6FF6E84}" destId="{90969E1C-38A1-4CF7-B1A8-126B98E25C3F}" srcOrd="0" destOrd="0" presId="urn:microsoft.com/office/officeart/2005/8/layout/arrow2"/>
    <dgm:cxn modelId="{CF378CB9-42A0-43D2-854B-BCD2702712A7}" type="presParOf" srcId="{C987B3FD-8537-432D-9738-B26CC6FF6E84}" destId="{277B1AE7-BB22-48BB-983F-3585B2004DCC}" srcOrd="1" destOrd="0" presId="urn:microsoft.com/office/officeart/2005/8/layout/arrow2"/>
    <dgm:cxn modelId="{376DFD96-7462-434D-AF99-4C581B839F5F}" type="presParOf" srcId="{C987B3FD-8537-432D-9738-B26CC6FF6E84}" destId="{574EBFD0-BA7F-43A7-B71D-6CDF43384EF5}" srcOrd="2" destOrd="0" presId="urn:microsoft.com/office/officeart/2005/8/layout/arrow2"/>
    <dgm:cxn modelId="{E36A2E91-00B7-4A76-AA3B-DFFFC72A4868}" type="presParOf" srcId="{C987B3FD-8537-432D-9738-B26CC6FF6E84}" destId="{00FB8CFA-E969-46BB-A2CC-40059F421F35}" srcOrd="3" destOrd="0" presId="urn:microsoft.com/office/officeart/2005/8/layout/arrow2"/>
    <dgm:cxn modelId="{32A1389E-14F3-4E00-91B1-640EC7D2A425}" type="presParOf" srcId="{C987B3FD-8537-432D-9738-B26CC6FF6E84}" destId="{32F9A7F3-65A2-4497-AA9A-16BA9599C5C4}" srcOrd="4" destOrd="0" presId="urn:microsoft.com/office/officeart/2005/8/layout/arrow2"/>
    <dgm:cxn modelId="{C2E7F653-364A-4853-AF4C-712E4890056D}" type="presParOf" srcId="{C987B3FD-8537-432D-9738-B26CC6FF6E84}" destId="{43D59167-3FAF-4B39-ADCE-B94D28FD222F}" srcOrd="5" destOrd="0" presId="urn:microsoft.com/office/officeart/2005/8/layout/arrow2"/>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03EEE-8B51-45F2-BB0C-EDE404920E38}">
      <dsp:nvSpPr>
        <dsp:cNvPr id="0" name=""/>
        <dsp:cNvSpPr/>
      </dsp:nvSpPr>
      <dsp:spPr>
        <a:xfrm>
          <a:off x="3145173" y="0"/>
          <a:ext cx="2273980" cy="2274326"/>
        </a:xfrm>
        <a:prstGeom prst="circularArrow">
          <a:avLst>
            <a:gd name="adj1" fmla="val 10980"/>
            <a:gd name="adj2" fmla="val 1142322"/>
            <a:gd name="adj3" fmla="val 4500000"/>
            <a:gd name="adj4" fmla="val 10800000"/>
            <a:gd name="adj5" fmla="val 12500"/>
          </a:avLst>
        </a:prstGeom>
        <a:solidFill>
          <a:srgbClr val="00206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0BF05FDF-79EB-4F71-9F8F-B1F7BD0FF1FF}">
      <dsp:nvSpPr>
        <dsp:cNvPr id="0" name=""/>
        <dsp:cNvSpPr/>
      </dsp:nvSpPr>
      <dsp:spPr>
        <a:xfrm>
          <a:off x="3647797" y="748555"/>
          <a:ext cx="1263606" cy="63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dirty="0" smtClean="0"/>
            <a:t>Publicación científica con revisión por pares</a:t>
          </a:r>
          <a:endParaRPr lang="es-ES" sz="1300" kern="1200" dirty="0"/>
        </a:p>
      </dsp:txBody>
      <dsp:txXfrm>
        <a:off x="3647797" y="748555"/>
        <a:ext cx="1263606" cy="631652"/>
      </dsp:txXfrm>
    </dsp:sp>
    <dsp:sp modelId="{586CDD5B-923A-4390-95CE-29596C0D1D3C}">
      <dsp:nvSpPr>
        <dsp:cNvPr id="0" name=""/>
        <dsp:cNvSpPr/>
      </dsp:nvSpPr>
      <dsp:spPr>
        <a:xfrm>
          <a:off x="2469900" y="1306769"/>
          <a:ext cx="2273980" cy="2274326"/>
        </a:xfrm>
        <a:prstGeom prst="leftCircularArrow">
          <a:avLst>
            <a:gd name="adj1" fmla="val 10980"/>
            <a:gd name="adj2" fmla="val 1142322"/>
            <a:gd name="adj3" fmla="val 6300000"/>
            <a:gd name="adj4" fmla="val 18900000"/>
            <a:gd name="adj5" fmla="val 12500"/>
          </a:avLst>
        </a:prstGeom>
        <a:solidFill>
          <a:schemeClr val="accent5">
            <a:hueOff val="-4966938"/>
            <a:satOff val="19906"/>
            <a:lumOff val="4314"/>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59B21BCF-3382-44B4-B1A2-642D8198E320}">
      <dsp:nvSpPr>
        <dsp:cNvPr id="0" name=""/>
        <dsp:cNvSpPr/>
      </dsp:nvSpPr>
      <dsp:spPr>
        <a:xfrm>
          <a:off x="3018770" y="2135428"/>
          <a:ext cx="1263606" cy="63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dirty="0" smtClean="0"/>
            <a:t>Crisis de precios</a:t>
          </a:r>
          <a:endParaRPr lang="es-ES" sz="1300" kern="1200" dirty="0"/>
        </a:p>
      </dsp:txBody>
      <dsp:txXfrm>
        <a:off x="3018770" y="2135428"/>
        <a:ext cx="1263606" cy="631652"/>
      </dsp:txXfrm>
    </dsp:sp>
    <dsp:sp modelId="{F6E75B5E-37C8-4149-9F5D-F4F38B6A6514}">
      <dsp:nvSpPr>
        <dsp:cNvPr id="0" name=""/>
        <dsp:cNvSpPr/>
      </dsp:nvSpPr>
      <dsp:spPr>
        <a:xfrm>
          <a:off x="3307021" y="2769915"/>
          <a:ext cx="1953701" cy="1954484"/>
        </a:xfrm>
        <a:prstGeom prst="blockArc">
          <a:avLst>
            <a:gd name="adj1" fmla="val 13500000"/>
            <a:gd name="adj2" fmla="val 10800000"/>
            <a:gd name="adj3" fmla="val 12740"/>
          </a:avLst>
        </a:prstGeom>
        <a:solidFill>
          <a:srgbClr val="FF66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B0999F37-3064-40D6-B08E-CD5E4215289B}">
      <dsp:nvSpPr>
        <dsp:cNvPr id="0" name=""/>
        <dsp:cNvSpPr/>
      </dsp:nvSpPr>
      <dsp:spPr>
        <a:xfrm>
          <a:off x="3650787" y="3451646"/>
          <a:ext cx="1263606" cy="631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dirty="0" smtClean="0"/>
            <a:t>Open access</a:t>
          </a:r>
          <a:endParaRPr lang="es-ES" sz="1300" kern="1200" dirty="0"/>
        </a:p>
      </dsp:txBody>
      <dsp:txXfrm>
        <a:off x="3650787" y="3451646"/>
        <a:ext cx="1263606" cy="6316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9CEAC-0446-4884-8BFE-3C34ED3D2228}">
      <dsp:nvSpPr>
        <dsp:cNvPr id="0" name=""/>
        <dsp:cNvSpPr/>
      </dsp:nvSpPr>
      <dsp:spPr>
        <a:xfrm rot="16200000">
          <a:off x="925909" y="-925909"/>
          <a:ext cx="2262981" cy="4114800"/>
        </a:xfrm>
        <a:prstGeom prst="round1Rect">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lvl="0" algn="ctr" defTabSz="1555750">
            <a:lnSpc>
              <a:spcPct val="90000"/>
            </a:lnSpc>
            <a:spcBef>
              <a:spcPct val="0"/>
            </a:spcBef>
            <a:spcAft>
              <a:spcPct val="35000"/>
            </a:spcAft>
          </a:pPr>
          <a:r>
            <a:rPr lang="es-ES" sz="3500" kern="1200" dirty="0" smtClean="0">
              <a:solidFill>
                <a:schemeClr val="bg1"/>
              </a:solidFill>
            </a:rPr>
            <a:t>Acceso</a:t>
          </a:r>
          <a:r>
            <a:rPr lang="es-ES" sz="3500" kern="1200" dirty="0" smtClean="0">
              <a:solidFill>
                <a:srgbClr val="FFC000"/>
              </a:solidFill>
            </a:rPr>
            <a:t> Libre</a:t>
          </a:r>
          <a:endParaRPr lang="es-ES" sz="3500" kern="1200" dirty="0">
            <a:solidFill>
              <a:srgbClr val="FFC000"/>
            </a:solidFill>
          </a:endParaRPr>
        </a:p>
      </dsp:txBody>
      <dsp:txXfrm rot="5400000">
        <a:off x="-1" y="1"/>
        <a:ext cx="4114800" cy="1697236"/>
      </dsp:txXfrm>
    </dsp:sp>
    <dsp:sp modelId="{CF46FBE4-4BC4-49BF-963C-41FD4DCC5B9F}">
      <dsp:nvSpPr>
        <dsp:cNvPr id="0" name=""/>
        <dsp:cNvSpPr/>
      </dsp:nvSpPr>
      <dsp:spPr>
        <a:xfrm>
          <a:off x="4114800" y="0"/>
          <a:ext cx="4114800" cy="2262981"/>
        </a:xfrm>
        <a:prstGeom prst="round1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lvl="0" algn="ctr" defTabSz="1555750">
            <a:lnSpc>
              <a:spcPct val="90000"/>
            </a:lnSpc>
            <a:spcBef>
              <a:spcPct val="0"/>
            </a:spcBef>
            <a:spcAft>
              <a:spcPct val="35000"/>
            </a:spcAft>
          </a:pPr>
          <a:r>
            <a:rPr lang="es-ES" sz="3500" kern="1200" dirty="0" smtClean="0"/>
            <a:t>Permanente</a:t>
          </a:r>
          <a:endParaRPr lang="es-ES" sz="3500" kern="1200" dirty="0"/>
        </a:p>
      </dsp:txBody>
      <dsp:txXfrm>
        <a:off x="4114800" y="0"/>
        <a:ext cx="4114800" cy="1697236"/>
      </dsp:txXfrm>
    </dsp:sp>
    <dsp:sp modelId="{A63639A9-264D-4CE0-82E3-B09F39F789A4}">
      <dsp:nvSpPr>
        <dsp:cNvPr id="0" name=""/>
        <dsp:cNvSpPr/>
      </dsp:nvSpPr>
      <dsp:spPr>
        <a:xfrm rot="10800000">
          <a:off x="0" y="2262981"/>
          <a:ext cx="4114800" cy="2262981"/>
        </a:xfrm>
        <a:prstGeom prst="round1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endParaRPr lang="es-ES" sz="3500" kern="1200" dirty="0" smtClean="0"/>
        </a:p>
        <a:p>
          <a:pPr lvl="0" algn="ctr" defTabSz="1555750">
            <a:lnSpc>
              <a:spcPct val="90000"/>
            </a:lnSpc>
            <a:spcBef>
              <a:spcPct val="0"/>
            </a:spcBef>
            <a:spcAft>
              <a:spcPct val="35000"/>
            </a:spcAft>
          </a:pPr>
          <a:r>
            <a:rPr lang="es-ES" sz="3500" kern="1200" dirty="0" smtClean="0"/>
            <a:t>Inmediato</a:t>
          </a:r>
          <a:endParaRPr lang="es-ES" sz="3500" kern="1200" dirty="0"/>
        </a:p>
      </dsp:txBody>
      <dsp:txXfrm rot="10800000">
        <a:off x="0" y="2828726"/>
        <a:ext cx="4114800" cy="1697236"/>
      </dsp:txXfrm>
    </dsp:sp>
    <dsp:sp modelId="{0771E1AC-69A5-4A40-9A3F-50DD3FAD3942}">
      <dsp:nvSpPr>
        <dsp:cNvPr id="0" name=""/>
        <dsp:cNvSpPr/>
      </dsp:nvSpPr>
      <dsp:spPr>
        <a:xfrm rot="5400000">
          <a:off x="5040709" y="1337072"/>
          <a:ext cx="2262981" cy="4114800"/>
        </a:xfrm>
        <a:prstGeom prst="round1Rect">
          <a:avLst/>
        </a:prstGeom>
        <a:solidFill>
          <a:srgbClr val="66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endParaRPr lang="es-ES" sz="3500" kern="1200" dirty="0" smtClean="0"/>
        </a:p>
        <a:p>
          <a:pPr lvl="0" algn="ctr" defTabSz="1555750">
            <a:lnSpc>
              <a:spcPct val="90000"/>
            </a:lnSpc>
            <a:spcBef>
              <a:spcPct val="0"/>
            </a:spcBef>
            <a:spcAft>
              <a:spcPct val="35000"/>
            </a:spcAft>
          </a:pPr>
          <a:r>
            <a:rPr lang="es-ES" sz="3500" kern="1200" dirty="0" smtClean="0"/>
            <a:t>Online</a:t>
          </a:r>
          <a:endParaRPr lang="es-ES" sz="3500" kern="1200" dirty="0"/>
        </a:p>
      </dsp:txBody>
      <dsp:txXfrm rot="-5400000">
        <a:off x="4114799" y="2828726"/>
        <a:ext cx="4114800" cy="1697236"/>
      </dsp:txXfrm>
    </dsp:sp>
    <dsp:sp modelId="{6615354D-CB6B-4980-84B2-426AFBD9377F}">
      <dsp:nvSpPr>
        <dsp:cNvPr id="0" name=""/>
        <dsp:cNvSpPr/>
      </dsp:nvSpPr>
      <dsp:spPr>
        <a:xfrm>
          <a:off x="1018454" y="1324743"/>
          <a:ext cx="6192691" cy="1876475"/>
        </a:xfrm>
        <a:prstGeom prst="roundRect">
          <a:avLst/>
        </a:prstGeom>
        <a:solidFill>
          <a:srgbClr val="F0FDA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2,5 millones de artículos científicos al año </a:t>
          </a:r>
        </a:p>
        <a:p>
          <a:pPr lvl="0" algn="ctr" defTabSz="1066800">
            <a:lnSpc>
              <a:spcPct val="90000"/>
            </a:lnSpc>
            <a:spcBef>
              <a:spcPct val="0"/>
            </a:spcBef>
            <a:spcAft>
              <a:spcPct val="35000"/>
            </a:spcAft>
          </a:pPr>
          <a:r>
            <a:rPr lang="es-ES" sz="2400" kern="1200" dirty="0" smtClean="0"/>
            <a:t>En 25.000 revistas </a:t>
          </a:r>
          <a:r>
            <a:rPr lang="es-ES" sz="2400" i="1" kern="1200" dirty="0" smtClean="0"/>
            <a:t>peer-</a:t>
          </a:r>
          <a:r>
            <a:rPr lang="es-ES" sz="2400" i="1" kern="1200" dirty="0" err="1" smtClean="0"/>
            <a:t>review</a:t>
          </a:r>
          <a:endParaRPr lang="es-ES" sz="2400" i="1" kern="1200" dirty="0"/>
        </a:p>
      </dsp:txBody>
      <dsp:txXfrm>
        <a:off x="1110056" y="1416345"/>
        <a:ext cx="6009487" cy="1693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0.06034</cdr:x>
      <cdr:y>0.92315</cdr:y>
    </cdr:from>
    <cdr:to>
      <cdr:x>0.96552</cdr:x>
      <cdr:y>0.92315</cdr:y>
    </cdr:to>
    <cdr:cxnSp macro="">
      <cdr:nvCxnSpPr>
        <cdr:cNvPr id="3" name="Conector recto 2"/>
        <cdr:cNvCxnSpPr/>
      </cdr:nvCxnSpPr>
      <cdr:spPr>
        <a:xfrm xmlns:a="http://schemas.openxmlformats.org/drawingml/2006/main">
          <a:off x="504056" y="3459832"/>
          <a:ext cx="756084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934D56-9952-4227-8697-44D9F7B3AA4A}" type="datetimeFigureOut">
              <a:rPr lang="es-ES" smtClean="0"/>
              <a:t>04/02/2016</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84077A-766A-4BC9-8B2D-8E451106FA7D}" type="slidenum">
              <a:rPr lang="es-ES" smtClean="0"/>
              <a:t>‹Nº›</a:t>
            </a:fld>
            <a:endParaRPr lang="es-ES"/>
          </a:p>
        </p:txBody>
      </p:sp>
    </p:spTree>
    <p:extLst>
      <p:ext uri="{BB962C8B-B14F-4D97-AF65-F5344CB8AC3E}">
        <p14:creationId xmlns:p14="http://schemas.microsoft.com/office/powerpoint/2010/main" val="4020226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slide" Target="../slides/slide44.xml"/><Relationship Id="rId1" Type="http://schemas.openxmlformats.org/officeDocument/2006/relationships/notesMaster" Target="../notesMasters/notesMaster1.xml"/><Relationship Id="rId6" Type="http://schemas.openxmlformats.org/officeDocument/2006/relationships/hyperlink" Target="http://www.jisc.ac.uk/uploaded_documents/RIVER%20Final%20Report.pdf" TargetMode="External"/><Relationship Id="rId5" Type="http://schemas.openxmlformats.org/officeDocument/2006/relationships/hyperlink" Target="http://www.niso.org/publications/rp/RP-8-2008.pdf" TargetMode="External"/><Relationship Id="rId4" Type="http://schemas.openxmlformats.org/officeDocument/2006/relationships/hyperlink" Target="http://www.crossref.org/02publishers/glossary.html"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copyrighttoolbox.surf.nl/copyrighttoolbox/authors/licence/" TargetMode="External"/><Relationship Id="rId2" Type="http://schemas.openxmlformats.org/officeDocument/2006/relationships/slide" Target="../slides/slide57.xml"/><Relationship Id="rId1" Type="http://schemas.openxmlformats.org/officeDocument/2006/relationships/notesMaster" Target="../notesMasters/notesMaster1.xml"/><Relationship Id="rId6" Type="http://schemas.openxmlformats.org/officeDocument/2006/relationships/hyperlink" Target="http://oad.simmons.edu/oadwiki/Author_addenda" TargetMode="External"/><Relationship Id="rId5" Type="http://schemas.openxmlformats.org/officeDocument/2006/relationships/hyperlink" Target="http://www.arl.org/sparc/author/addendum.shtml" TargetMode="External"/><Relationship Id="rId4" Type="http://schemas.openxmlformats.org/officeDocument/2006/relationships/hyperlink" Target="http://scholars.sciencecommons.org/"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datacite.org/repolist" TargetMode="External"/><Relationship Id="rId7" Type="http://schemas.openxmlformats.org/officeDocument/2006/relationships/hyperlink" Target="http://www.ed.ac.uk/schools-departments/information-services/research-support/data-library/research-data-mgmt/how-to-share" TargetMode="External"/><Relationship Id="rId2" Type="http://schemas.openxmlformats.org/officeDocument/2006/relationships/slide" Target="../slides/slide86.xml"/><Relationship Id="rId1" Type="http://schemas.openxmlformats.org/officeDocument/2006/relationships/notesMaster" Target="../notesMasters/notesMaster1.xml"/><Relationship Id="rId6" Type="http://schemas.openxmlformats.org/officeDocument/2006/relationships/hyperlink" Target="http://www.dfg.de/" TargetMode="External"/><Relationship Id="rId5" Type="http://schemas.openxmlformats.org/officeDocument/2006/relationships/hyperlink" Target="http://www.re3data.org/" TargetMode="External"/><Relationship Id="rId4" Type="http://schemas.openxmlformats.org/officeDocument/2006/relationships/hyperlink" Target="http://databib.org/"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riunet.upv.es/bitstream/handle/10251/11342/Politica%20acceso%20abierto_UPV.pdf" TargetMode="External"/><Relationship Id="rId2" Type="http://schemas.openxmlformats.org/officeDocument/2006/relationships/slide" Target="../slides/slide95.xml"/><Relationship Id="rId1" Type="http://schemas.openxmlformats.org/officeDocument/2006/relationships/notesMaster" Target="../notesMasters/notesMaster1.xml"/><Relationship Id="rId4" Type="http://schemas.openxmlformats.org/officeDocument/2006/relationships/hyperlink" Target="http://riunet.upv.es/bitstream/handle/10251/17554/Pol%c3%adtica%20de%20RiuNet.pdf"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slide" Target="../slides/slide163.xml"/><Relationship Id="rId1" Type="http://schemas.openxmlformats.org/officeDocument/2006/relationships/notesMaster" Target="../notesMasters/notesMaster1.xml"/><Relationship Id="rId6" Type="http://schemas.openxmlformats.org/officeDocument/2006/relationships/hyperlink" Target="http://www.jisc.ac.uk/uploaded_documents/RIVER%20Final%20Report.pdf" TargetMode="External"/><Relationship Id="rId5" Type="http://schemas.openxmlformats.org/officeDocument/2006/relationships/hyperlink" Target="http://www.niso.org/publications/rp/RP-8-2008.pdf" TargetMode="External"/><Relationship Id="rId4" Type="http://schemas.openxmlformats.org/officeDocument/2006/relationships/hyperlink" Target="http://www.crossref.org/02publishers/glossary.html"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smtClean="0"/>
          </a:p>
        </p:txBody>
      </p:sp>
      <p:sp>
        <p:nvSpPr>
          <p:cNvPr id="1269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8506428-DAD6-4D6E-AEE4-20A0D8158EE2}" type="slidenum">
              <a:rPr lang="es-ES" altLang="es-ES" smtClean="0">
                <a:latin typeface="Arial" pitchFamily="34" charset="0"/>
              </a:rPr>
              <a:pPr>
                <a:spcBef>
                  <a:spcPct val="0"/>
                </a:spcBef>
              </a:pPr>
              <a:t>6</a:t>
            </a:fld>
            <a:endParaRPr lang="es-ES" altLang="es-E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smtClean="0"/>
              <a:t>La </a:t>
            </a:r>
            <a:r>
              <a:rPr lang="es-ES" altLang="es-ES" b="1" dirty="0" smtClean="0"/>
              <a:t>crisis de precios de las publicaciones científicas</a:t>
            </a:r>
            <a:r>
              <a:rPr lang="es-ES" altLang="es-ES" dirty="0" smtClean="0"/>
              <a:t> es considerada como el factor desencadenante del movimiento de acceso abierto</a:t>
            </a:r>
          </a:p>
        </p:txBody>
      </p:sp>
      <p:sp>
        <p:nvSpPr>
          <p:cNvPr id="1280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191E32E-8A08-42C1-9FD2-8AF9FED8633B}" type="slidenum">
              <a:rPr lang="es-ES" altLang="es-ES" smtClean="0">
                <a:latin typeface="Arial" pitchFamily="34" charset="0"/>
              </a:rPr>
              <a:pPr>
                <a:spcBef>
                  <a:spcPct val="0"/>
                </a:spcBef>
              </a:pPr>
              <a:t>7</a:t>
            </a:fld>
            <a:endParaRPr lang="es-ES" altLang="es-E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Los principales hitos del Acceso Abierto son las tres declaraciones conocidas como la </a:t>
            </a:r>
            <a:r>
              <a:rPr lang="es-ES" altLang="es-ES" b="1" smtClean="0"/>
              <a:t>Triple B </a:t>
            </a:r>
            <a:r>
              <a:rPr lang="es-ES" altLang="es-ES" smtClean="0"/>
              <a:t>: Budapest, Bethesda y Berlín.</a:t>
            </a:r>
          </a:p>
          <a:p>
            <a:r>
              <a:rPr lang="es-ES" altLang="es-ES" smtClean="0"/>
              <a:t>En Budapest se definió el OA y el que autores e instituciones retuviesen el copyright. Ahora se acaban de cumplir diez años de la misma.</a:t>
            </a:r>
          </a:p>
          <a:p>
            <a:r>
              <a:rPr lang="es-ES" altLang="es-ES" smtClean="0"/>
              <a:t>En Bethesda se decidieron líneas de actuación y se apostó por el autoarchivo en repositorios.</a:t>
            </a:r>
          </a:p>
          <a:p>
            <a:r>
              <a:rPr lang="es-ES" altLang="es-ES" smtClean="0"/>
              <a:t>En Berlín se pidió la implicación de autores e instituciones.</a:t>
            </a:r>
          </a:p>
          <a:p>
            <a:r>
              <a:rPr lang="es-ES" altLang="es-ES" b="1" smtClean="0">
                <a:solidFill>
                  <a:srgbClr val="FF0000"/>
                </a:solidFill>
              </a:rPr>
              <a:t>Arxiv.org</a:t>
            </a:r>
            <a:r>
              <a:rPr lang="es-ES" altLang="es-ES" smtClean="0"/>
              <a:t> fue el primer repositorio temático, modelo de éxito que todos intentan alcanzar</a:t>
            </a:r>
          </a:p>
          <a:p>
            <a:r>
              <a:rPr lang="es-ES" altLang="es-ES" smtClean="0"/>
              <a:t>SPARC: alianza de bibliotecas de investigación, organizaciones de bibliotecas e instituciones de investigación para promover el acceso abierto en Europa.</a:t>
            </a:r>
          </a:p>
          <a:p>
            <a:r>
              <a:rPr lang="es-ES" altLang="es-ES" smtClean="0"/>
              <a:t>OAI: definió el protocolo de intercambio de metadatos que hace que los repositorios sean interoperables</a:t>
            </a:r>
          </a:p>
          <a:p>
            <a:r>
              <a:rPr lang="es-ES" altLang="es-ES" smtClean="0"/>
              <a:t>Plos: carta de petición firmada por más de 30,000 científicos pidiendo una reducción del periodo de embargo de las publicaciones. Más éxito mediático que repercusión  real.</a:t>
            </a:r>
          </a:p>
          <a:p>
            <a:r>
              <a:rPr lang="es-ES" altLang="es-ES" smtClean="0"/>
              <a:t>Universidad do Minho: primer mandato de una universidad a nivel europeo. A nivel internacional, la primera fue la de Queensland (Australia).</a:t>
            </a:r>
          </a:p>
          <a:p>
            <a:r>
              <a:rPr lang="es-ES" altLang="es-ES" smtClean="0"/>
              <a:t>Un mandato de gran repercusión fue el de los NIH de Estados Unidos.</a:t>
            </a:r>
          </a:p>
          <a:p>
            <a:r>
              <a:rPr lang="es-ES" altLang="es-ES" smtClean="0"/>
              <a:t>IFLA (2003): Statement to Open Access to Scholarly literature and research documentation</a:t>
            </a:r>
          </a:p>
          <a:p>
            <a:r>
              <a:rPr lang="es-ES" altLang="es-ES" smtClean="0"/>
              <a:t>La que nos afecta más directamente es la Declaración de la Alhambra para estimular el acceso abierto en los países del sur de Europa.</a:t>
            </a:r>
          </a:p>
        </p:txBody>
      </p:sp>
      <p:sp>
        <p:nvSpPr>
          <p:cNvPr id="133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D11CDBC-2F8B-4A4F-956C-7FA8EC54E5C7}" type="slidenum">
              <a:rPr lang="es-ES" altLang="es-ES" smtClean="0">
                <a:latin typeface="Arial" pitchFamily="34" charset="0"/>
              </a:rPr>
              <a:pPr>
                <a:spcBef>
                  <a:spcPct val="0"/>
                </a:spcBef>
              </a:pPr>
              <a:t>8</a:t>
            </a:fld>
            <a:endParaRPr lang="es-ES" altLang="es-ES" smtClean="0">
              <a:latin typeface="Arial" pitchFamily="34" charset="0"/>
            </a:endParaRPr>
          </a:p>
        </p:txBody>
      </p:sp>
      <p:sp>
        <p:nvSpPr>
          <p:cNvPr id="133125"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6D94F5B-C756-4C20-8A26-CB90C359E60D}" type="datetime1">
              <a:rPr lang="es-ES" altLang="es-ES" smtClean="0">
                <a:latin typeface="Arial" pitchFamily="34" charset="0"/>
              </a:rPr>
              <a:pPr>
                <a:spcBef>
                  <a:spcPct val="0"/>
                </a:spcBef>
              </a:pPr>
              <a:t>04/02/2016</a:t>
            </a:fld>
            <a:endParaRPr lang="es-ES" altLang="es-E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Peter Suber lo resume como la desaparición de las barreras económicas y de copyright</a:t>
            </a:r>
          </a:p>
          <a:p>
            <a:r>
              <a:rPr lang="es-ES" altLang="es-ES" smtClean="0"/>
              <a:t>Hay un amplio rango de modalidades para su uso, pero esencialmente se garantizan la autoría y la integridad de la obra</a:t>
            </a:r>
          </a:p>
        </p:txBody>
      </p:sp>
      <p:sp>
        <p:nvSpPr>
          <p:cNvPr id="1290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A175DE0-47C6-431D-AFCD-DBDDB7E17E27}" type="slidenum">
              <a:rPr lang="es-ES" altLang="es-ES" smtClean="0">
                <a:latin typeface="Arial" pitchFamily="34" charset="0"/>
              </a:rPr>
              <a:pPr>
                <a:spcBef>
                  <a:spcPct val="0"/>
                </a:spcBef>
              </a:pPr>
              <a:t>9</a:t>
            </a:fld>
            <a:endParaRPr lang="es-ES" altLang="es-E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2 Marcador de notas"/>
          <p:cNvSpPr>
            <a:spLocks noGrp="1"/>
          </p:cNvSpPr>
          <p:nvPr>
            <p:ph type="body" idx="1"/>
          </p:nvPr>
        </p:nvSpPr>
        <p:spPr/>
        <p:txBody>
          <a:bodyPr/>
          <a:lstStyle/>
          <a:p>
            <a:pPr marL="171090" indent="-171090">
              <a:buFont typeface="Arial" pitchFamily="34" charset="0"/>
              <a:buChar char="•"/>
              <a:defRPr/>
            </a:pPr>
            <a:r>
              <a:rPr lang="es-ES" dirty="0" smtClean="0"/>
              <a:t>Las obras de acceso abierto están libremente disponibles para todos</a:t>
            </a:r>
          </a:p>
          <a:p>
            <a:pPr marL="171090" indent="-171090">
              <a:buFont typeface="Arial" pitchFamily="34" charset="0"/>
              <a:buChar char="•"/>
              <a:defRPr/>
            </a:pPr>
            <a:r>
              <a:rPr lang="es-ES" dirty="0" smtClean="0"/>
              <a:t>Se refiere fundamentalmente a documentos que están en línea, es decir, digitales y accesibles a través de Internet (brecha digital)</a:t>
            </a:r>
          </a:p>
          <a:p>
            <a:pPr marL="171090" indent="-171090">
              <a:buFont typeface="Arial" pitchFamily="34" charset="0"/>
              <a:buChar char="•"/>
              <a:defRPr/>
            </a:pPr>
            <a:r>
              <a:rPr lang="es-ES" dirty="0" smtClean="0"/>
              <a:t>Se trata exclusivamente de obras científicas</a:t>
            </a:r>
          </a:p>
          <a:p>
            <a:pPr marL="171090" indent="-171090">
              <a:buFont typeface="Arial" pitchFamily="34" charset="0"/>
              <a:buChar char="•"/>
              <a:defRPr/>
            </a:pPr>
            <a:r>
              <a:rPr lang="es-ES" dirty="0" smtClean="0"/>
              <a:t>Los artículos de revista son el principal objeto del movimiento</a:t>
            </a:r>
          </a:p>
          <a:p>
            <a:pPr marL="171090" indent="-171090">
              <a:buFont typeface="Arial" pitchFamily="34" charset="0"/>
              <a:buChar char="•"/>
              <a:defRPr/>
            </a:pPr>
            <a:r>
              <a:rPr lang="es-ES" dirty="0" smtClean="0"/>
              <a:t>Los autores no perciben dinero de las entidades comerciales por su esfuerzo</a:t>
            </a:r>
          </a:p>
          <a:p>
            <a:pPr>
              <a:defRPr/>
            </a:pPr>
            <a:r>
              <a:rPr lang="es-ES" dirty="0" smtClean="0"/>
              <a:t>El interés del OA está básicamente en los artículos científicos. Además, son estos artículos los que los autores suelen ceder a las editoriales sin recibir compensación económica alguna.</a:t>
            </a:r>
          </a:p>
          <a:p>
            <a:pPr>
              <a:defRPr/>
            </a:pPr>
            <a:r>
              <a:rPr lang="es-ES" dirty="0" smtClean="0"/>
              <a:t>Normalmente, cuando se habla de libros sí que suele haber una compensación económica. Por no hablar de los libros de literatura y ensayo, que evidentemente persiguen un fin totalmente lucrativo porque constituyen el medio de vida de los autores (cosa que no pasa con los científicos-investigadores).</a:t>
            </a:r>
          </a:p>
          <a:p>
            <a:pPr>
              <a:defRPr/>
            </a:pPr>
            <a:r>
              <a:rPr lang="es-ES" dirty="0" smtClean="0"/>
              <a:t>GRATIS: se eliminan las barreras económicas. Los demás usos están sujetos al derecho de autor. </a:t>
            </a:r>
            <a:r>
              <a:rPr lang="es-ES" b="1" dirty="0" err="1" smtClean="0"/>
              <a:t>Right</a:t>
            </a:r>
            <a:r>
              <a:rPr lang="es-ES" b="1" dirty="0" smtClean="0"/>
              <a:t> </a:t>
            </a:r>
            <a:r>
              <a:rPr lang="es-ES" b="1" dirty="0" err="1" smtClean="0"/>
              <a:t>to</a:t>
            </a:r>
            <a:r>
              <a:rPr lang="es-ES" b="1" dirty="0" smtClean="0"/>
              <a:t> </a:t>
            </a:r>
            <a:r>
              <a:rPr lang="es-ES" b="1" dirty="0" err="1" smtClean="0"/>
              <a:t>view</a:t>
            </a:r>
            <a:endParaRPr lang="es-ES" b="1" dirty="0" smtClean="0"/>
          </a:p>
          <a:p>
            <a:pPr>
              <a:defRPr/>
            </a:pPr>
            <a:r>
              <a:rPr lang="es-ES" dirty="0" smtClean="0"/>
              <a:t>LIBRE: se eliminan las barreras económicas y al menos algunas derivadas de los derechos de copyright (</a:t>
            </a:r>
            <a:r>
              <a:rPr lang="es-ES" dirty="0" err="1" smtClean="0"/>
              <a:t>gratis+permisos</a:t>
            </a:r>
            <a:r>
              <a:rPr lang="es-ES" dirty="0" smtClean="0"/>
              <a:t>). </a:t>
            </a:r>
            <a:r>
              <a:rPr lang="es-ES" b="1" dirty="0" err="1" smtClean="0"/>
              <a:t>Right</a:t>
            </a:r>
            <a:r>
              <a:rPr lang="es-ES" b="1" dirty="0" smtClean="0"/>
              <a:t> </a:t>
            </a:r>
            <a:r>
              <a:rPr lang="es-ES" b="1" dirty="0" err="1" smtClean="0"/>
              <a:t>to</a:t>
            </a:r>
            <a:r>
              <a:rPr lang="es-ES" b="1" dirty="0" smtClean="0"/>
              <a:t> use.</a:t>
            </a:r>
          </a:p>
        </p:txBody>
      </p:sp>
      <p:sp>
        <p:nvSpPr>
          <p:cNvPr id="1300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3B0BB71-9CE5-4592-8D88-BC03B647B703}" type="slidenum">
              <a:rPr lang="es-ES" altLang="es-ES" smtClean="0">
                <a:latin typeface="Arial" pitchFamily="34" charset="0"/>
              </a:rPr>
              <a:pPr>
                <a:spcBef>
                  <a:spcPct val="0"/>
                </a:spcBef>
              </a:pPr>
              <a:t>10</a:t>
            </a:fld>
            <a:endParaRPr lang="es-ES" altLang="es-E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2 Marcador de notas"/>
          <p:cNvSpPr>
            <a:spLocks noGrp="1"/>
          </p:cNvSpPr>
          <p:nvPr>
            <p:ph type="body" idx="1"/>
          </p:nvPr>
        </p:nvSpPr>
        <p:spPr/>
        <p:txBody>
          <a:bodyPr/>
          <a:lstStyle/>
          <a:p>
            <a:pPr eaLnBrk="1" fontAlgn="auto" hangingPunct="1">
              <a:spcBef>
                <a:spcPts val="0"/>
              </a:spcBef>
              <a:spcAft>
                <a:spcPts val="0"/>
              </a:spcAft>
              <a:defRPr/>
            </a:pPr>
            <a:r>
              <a:rPr lang="es-ES" dirty="0" smtClean="0"/>
              <a:t>Pero además de las razones económicas del doble pago (a los autores por investigar y a las editoriales por acceder a los resultados de estas investigaciones), existen una serie de razones, digamos, morales que están también detrás del movimiento por el acceso abierto.</a:t>
            </a:r>
          </a:p>
          <a:p>
            <a:pPr eaLnBrk="1" fontAlgn="auto" hangingPunct="1">
              <a:spcBef>
                <a:spcPts val="0"/>
              </a:spcBef>
              <a:spcAft>
                <a:spcPts val="0"/>
              </a:spcAft>
              <a:defRPr/>
            </a:pPr>
            <a:r>
              <a:rPr lang="es-ES" dirty="0" smtClean="0"/>
              <a:t>Todas estas razones son posibles por la evolución de las redes de comunicaciones y de Internet.</a:t>
            </a:r>
          </a:p>
          <a:p>
            <a:pPr marL="171090" indent="-171090">
              <a:buFont typeface="Arial" pitchFamily="34" charset="0"/>
              <a:buChar char="•"/>
              <a:defRPr/>
            </a:pPr>
            <a:r>
              <a:rPr lang="es-ES" dirty="0" smtClean="0"/>
              <a:t>Todo trabajo de investigación se fundamenta en trabajos previos. Ninguna institución puede sufragar el acceso a todas las publicaciones y eso repercute negativamente en la calidad de la producción científica de sus investigaciones. Con el acceso abierto se evita la realización de trabajos duplicados y se rentabilizan las inversiones. Además, los investigadores de los países en desarrollo o de las instituciones con bajo presupuesto pueden también progresar en sus investigaciones.</a:t>
            </a:r>
          </a:p>
          <a:p>
            <a:pPr marL="171090" indent="-171090">
              <a:buFont typeface="Arial" pitchFamily="34" charset="0"/>
              <a:buChar char="•"/>
              <a:defRPr/>
            </a:pPr>
            <a:r>
              <a:rPr lang="es-ES" dirty="0" smtClean="0"/>
              <a:t>Los autores generan el contenido y actúan como revisores sin beneficio económico. Deben, por tanto, retener el derecho de decidir el uso que se da a sus trabajos.</a:t>
            </a:r>
          </a:p>
          <a:p>
            <a:pPr marL="171090" indent="-171090">
              <a:buFont typeface="Arial" pitchFamily="34" charset="0"/>
              <a:buChar char="•"/>
              <a:defRPr/>
            </a:pPr>
            <a:r>
              <a:rPr lang="es-ES" dirty="0" smtClean="0"/>
              <a:t>El conocimiento es un bien público. La mayoría de las investigaciones se pagan con dinero público, procedente de los impuestos que pagan los ciudadanos y por lo tanto, cualquier persona debe tener derecho a acceder a los resultados. El beneficio del acceso abierto es especialmente manifiesto en el ámbito de la medicina.</a:t>
            </a:r>
          </a:p>
        </p:txBody>
      </p:sp>
      <p:sp>
        <p:nvSpPr>
          <p:cNvPr id="131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2C1A9B7-B946-4086-96AC-D64CD9F15626}" type="slidenum">
              <a:rPr lang="es-ES" altLang="es-ES" smtClean="0">
                <a:latin typeface="Arial" pitchFamily="34" charset="0"/>
              </a:rPr>
              <a:pPr>
                <a:spcBef>
                  <a:spcPct val="0"/>
                </a:spcBef>
              </a:pPr>
              <a:t>11</a:t>
            </a:fld>
            <a:endParaRPr lang="es-ES" altLang="es-E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z="1100" dirty="0" smtClean="0"/>
              <a:t>Movimientos</a:t>
            </a:r>
            <a:r>
              <a:rPr lang="es-ES" altLang="es-ES" sz="1100" baseline="0" dirty="0" smtClean="0"/>
              <a:t> de la UPV en apoyo al Acceso Abierto</a:t>
            </a:r>
            <a:endParaRPr lang="es-ES" altLang="es-ES" sz="1100" dirty="0" smtClean="0"/>
          </a:p>
        </p:txBody>
      </p:sp>
      <p:sp>
        <p:nvSpPr>
          <p:cNvPr id="59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FD77E87-0E8B-4324-8AB0-78452FA9B543}" type="slidenum">
              <a:rPr lang="es-ES" altLang="es-ES" smtClean="0">
                <a:latin typeface="Arial" charset="0"/>
              </a:rPr>
              <a:pPr eaLnBrk="1" hangingPunct="1">
                <a:spcBef>
                  <a:spcPct val="0"/>
                </a:spcBef>
              </a:pPr>
              <a:t>16</a:t>
            </a:fld>
            <a:endParaRPr lang="es-ES" altLang="es-E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423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59868FA-E9D7-4B5E-A410-3478053AEDDC}" type="slidenum">
              <a:rPr lang="es-ES" altLang="es-ES" smtClean="0">
                <a:latin typeface="Arial" pitchFamily="34" charset="0"/>
              </a:rPr>
              <a:pPr>
                <a:spcBef>
                  <a:spcPct val="0"/>
                </a:spcBef>
              </a:pPr>
              <a:t>20</a:t>
            </a:fld>
            <a:endParaRPr lang="es-ES" altLang="es-E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2 Marcador de notas"/>
          <p:cNvSpPr>
            <a:spLocks noGrp="1"/>
          </p:cNvSpPr>
          <p:nvPr>
            <p:ph type="body" idx="1"/>
          </p:nvPr>
        </p:nvSpPr>
        <p:spPr bwMode="auto">
          <a:extLst/>
        </p:spPr>
        <p:txBody>
          <a:bodyPr wrap="square" numCol="1" anchor="t" anchorCtr="0" compatLnSpc="1">
            <a:prstTxWarp prst="textNoShape">
              <a:avLst/>
            </a:prstTxWarp>
          </a:bodyPr>
          <a:lstStyle/>
          <a:p>
            <a:pPr eaLnBrk="1" fontAlgn="auto" hangingPunct="1">
              <a:spcBef>
                <a:spcPts val="600"/>
              </a:spcBef>
              <a:spcAft>
                <a:spcPts val="0"/>
              </a:spcAft>
              <a:defRPr/>
            </a:pPr>
            <a:r>
              <a:rPr lang="es-ES" altLang="es-ES" dirty="0" smtClean="0"/>
              <a:t>Estados e instituciones apuestan por el Open Access de las publicaciones científicas, financiadas con fondos públicos. 2 opciones: Línea Dorada (revistas abiertas) o Línea Verde (repositorios) </a:t>
            </a:r>
          </a:p>
          <a:p>
            <a:pPr eaLnBrk="1" fontAlgn="auto" hangingPunct="1">
              <a:spcBef>
                <a:spcPts val="600"/>
              </a:spcBef>
              <a:spcAft>
                <a:spcPts val="0"/>
              </a:spcAft>
              <a:defRPr/>
            </a:pPr>
            <a:endParaRPr lang="es-ES" altLang="es-ES" dirty="0" smtClean="0"/>
          </a:p>
          <a:p>
            <a:pPr marL="171450" indent="-171450" eaLnBrk="1" fontAlgn="auto" hangingPunct="1">
              <a:spcBef>
                <a:spcPts val="600"/>
              </a:spcBef>
              <a:spcAft>
                <a:spcPts val="0"/>
              </a:spcAft>
              <a:buFont typeface="Arial" panose="020B0604020202020204" pitchFamily="34" charset="0"/>
              <a:buChar char="•"/>
              <a:defRPr/>
            </a:pPr>
            <a:r>
              <a:rPr lang="es-ES" altLang="es-ES" dirty="0" smtClean="0"/>
              <a:t>Real Decreto 99/2011, de 28 de enero, por el que se regulan las enseñanzas oficiales de doctorado (artículo 14.5) </a:t>
            </a:r>
          </a:p>
          <a:p>
            <a:pPr marL="171450" indent="-171450" eaLnBrk="1" fontAlgn="auto" hangingPunct="1">
              <a:spcBef>
                <a:spcPts val="600"/>
              </a:spcBef>
              <a:spcAft>
                <a:spcPts val="0"/>
              </a:spcAft>
              <a:buFont typeface="Arial" panose="020B0604020202020204" pitchFamily="34" charset="0"/>
              <a:buChar char="•"/>
              <a:defRPr/>
            </a:pPr>
            <a:r>
              <a:rPr lang="es-ES" altLang="es-ES" dirty="0" smtClean="0"/>
              <a:t>Ley 14/2011 de 1 de Junio, de la Ciencia, la Tecnología </a:t>
            </a:r>
          </a:p>
          <a:p>
            <a:pPr marL="171450" indent="-171450" eaLnBrk="1" fontAlgn="auto" hangingPunct="1">
              <a:spcBef>
                <a:spcPts val="600"/>
              </a:spcBef>
              <a:spcAft>
                <a:spcPts val="0"/>
              </a:spcAft>
              <a:buFont typeface="Arial" panose="020B0604020202020204" pitchFamily="34" charset="0"/>
              <a:buChar char="•"/>
              <a:defRPr/>
            </a:pPr>
            <a:endParaRPr lang="es-ES" altLang="es-ES" dirty="0" smtClean="0"/>
          </a:p>
          <a:p>
            <a:pPr marL="171450" indent="-171450" eaLnBrk="1" fontAlgn="auto" hangingPunct="1">
              <a:spcBef>
                <a:spcPts val="600"/>
              </a:spcBef>
              <a:spcAft>
                <a:spcPts val="0"/>
              </a:spcAft>
              <a:buFont typeface="Arial" panose="020B0604020202020204" pitchFamily="34" charset="0"/>
              <a:buChar char="•"/>
              <a:defRPr/>
            </a:pPr>
            <a:r>
              <a:rPr lang="es-ES" altLang="es-ES" dirty="0" smtClean="0"/>
              <a:t>Las </a:t>
            </a:r>
            <a:r>
              <a:rPr lang="es-ES" altLang="es-ES" b="1" dirty="0" smtClean="0"/>
              <a:t>investigaciones financiadas por la UE dentro del Séptimo Programa Marco (7º PM) y del Consejo Europeo de Investigación (CEI), deben ser depositadas en un repositorio institucional, en el marco del Proyecto </a:t>
            </a:r>
            <a:r>
              <a:rPr lang="es-ES" altLang="es-ES" b="1" dirty="0" err="1" smtClean="0"/>
              <a:t>OpenAIRE</a:t>
            </a:r>
            <a:r>
              <a:rPr lang="es-ES" altLang="es-ES" b="1" dirty="0" smtClean="0"/>
              <a:t> que promueve el acceso abierto en Europa </a:t>
            </a:r>
          </a:p>
        </p:txBody>
      </p:sp>
      <p:sp>
        <p:nvSpPr>
          <p:cNvPr id="60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1C2CB81-E048-49BD-8174-D954EAFC0BA8}" type="slidenum">
              <a:rPr lang="es-ES" altLang="es-ES" smtClean="0">
                <a:latin typeface="Arial" charset="0"/>
              </a:rPr>
              <a:pPr eaLnBrk="1" hangingPunct="1">
                <a:spcBef>
                  <a:spcPct val="0"/>
                </a:spcBef>
              </a:pPr>
              <a:t>21</a:t>
            </a:fld>
            <a:endParaRPr lang="es-ES" altLang="es-E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
        <p:nvSpPr>
          <p:cNvPr id="1443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A97557A-AB6D-4C63-83C5-4C47C2152373}" type="slidenum">
              <a:rPr lang="es-ES" altLang="es-ES" smtClean="0">
                <a:latin typeface="Arial" pitchFamily="34" charset="0"/>
              </a:rPr>
              <a:pPr>
                <a:spcBef>
                  <a:spcPct val="0"/>
                </a:spcBef>
              </a:pPr>
              <a:t>22</a:t>
            </a:fld>
            <a:endParaRPr lang="es-ES" altLang="es-ES" dirty="0"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
        <p:nvSpPr>
          <p:cNvPr id="149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AFCC8D-EC58-406D-932D-AAAC1F10F841}" type="slidenum">
              <a:rPr lang="es-ES" altLang="es-ES" smtClean="0">
                <a:latin typeface="Arial" pitchFamily="34" charset="0"/>
              </a:rPr>
              <a:pPr>
                <a:spcBef>
                  <a:spcPct val="0"/>
                </a:spcBef>
              </a:pPr>
              <a:t>32</a:t>
            </a:fld>
            <a:endParaRPr lang="es-ES" altLang="es-ES" dirty="0"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Notes Placeholde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Notes Placeholde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altLang="es-ES" smtClean="0"/>
              <a:t>Otro de los problemas es el relativo al control de versiones. Las diferentes versiones por las que pasa un artículo desde su creación hasta su publicación es un tema que aún no está en absoluto normalizado. Existen propuestas como las recogidas en </a:t>
            </a:r>
            <a:r>
              <a:rPr lang="es-ES_tradnl" altLang="es-ES" u="sng" smtClean="0">
                <a:hlinkClick r:id="rId3"/>
              </a:rPr>
              <a:t>Versions Toolkit</a:t>
            </a:r>
            <a:r>
              <a:rPr lang="es-ES_tradnl" altLang="es-ES" smtClean="0"/>
              <a:t>, </a:t>
            </a:r>
            <a:r>
              <a:rPr lang="es-ES_tradnl" altLang="es-ES" u="sng" smtClean="0">
                <a:hlinkClick r:id="rId4"/>
              </a:rPr>
              <a:t>CrossRef</a:t>
            </a:r>
            <a:r>
              <a:rPr lang="es-ES_tradnl" altLang="es-ES" smtClean="0"/>
              <a:t>, </a:t>
            </a:r>
            <a:r>
              <a:rPr lang="es-ES_tradnl" altLang="es-ES" u="sng" smtClean="0">
                <a:hlinkClick r:id="rId5"/>
              </a:rPr>
              <a:t>NISO/ALPSP</a:t>
            </a:r>
            <a:r>
              <a:rPr lang="es-ES_tradnl" altLang="es-ES" smtClean="0"/>
              <a:t> o </a:t>
            </a:r>
            <a:r>
              <a:rPr lang="es-ES_tradnl" altLang="es-ES" u="sng" smtClean="0">
                <a:hlinkClick r:id="rId6"/>
              </a:rPr>
              <a:t>RIVER Project</a:t>
            </a:r>
            <a:r>
              <a:rPr lang="es-ES_tradnl" altLang="es-ES" smtClean="0"/>
              <a:t>  para intentar normalizar las diferentes versiones de los artículos de revistas. Este aspecto tiene importancia porque cuando se realiza una búsqueda puede que se recupere el mismo documento en sus diferentes versiones (con cambios mínimos entre ellas) y que no se sepa cómo o cual citar o enlazar. </a:t>
            </a:r>
            <a:endParaRPr lang="es-ES" altLang="es-ES" smtClean="0"/>
          </a:p>
          <a:p>
            <a:r>
              <a:rPr lang="es-ES" altLang="es-ES" smtClean="0"/>
              <a:t>Falta de normalización en las denominaciones. Cuando se busca un documento a veces se recuperan muchas versiones del mismo que difieren en detalles mínimos según sean pre-print, post-print (versión del autor, versión de la editorial, etc…) o acceso al documento depositado o en una web, etc…</a:t>
            </a:r>
          </a:p>
          <a:p>
            <a:r>
              <a:rPr lang="es-ES" altLang="es-ES" smtClean="0"/>
              <a:t>Como muchas veces el editor no permite el autoarchivo en repositorios de su versión, es importante que el autor conserve la versión definitiva de sus trabajos.</a:t>
            </a:r>
          </a:p>
          <a:p>
            <a:endParaRPr lang="es-ES" altLang="es-ES" smtClean="0"/>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A6ECBD5-74A4-4D0B-8D55-009D13EE639F}" type="slidenum">
              <a:rPr lang="es-ES" altLang="es-ES" smtClean="0">
                <a:latin typeface="Arial" pitchFamily="34" charset="0"/>
              </a:rPr>
              <a:pPr>
                <a:spcBef>
                  <a:spcPct val="0"/>
                </a:spcBef>
              </a:pPr>
              <a:t>44</a:t>
            </a:fld>
            <a:endParaRPr lang="es-ES" altLang="es-ES" smtClean="0">
              <a:latin typeface="Arial" pitchFamily="34" charset="0"/>
            </a:endParaRPr>
          </a:p>
        </p:txBody>
      </p:sp>
      <p:sp>
        <p:nvSpPr>
          <p:cNvPr id="159749"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AD6C3E9-DB30-41BE-ACD0-F7BF8FF930AE}" type="datetime1">
              <a:rPr lang="es-ES" altLang="es-ES" smtClean="0">
                <a:latin typeface="Arial" pitchFamily="34" charset="0"/>
              </a:rPr>
              <a:pPr>
                <a:spcBef>
                  <a:spcPct val="0"/>
                </a:spcBef>
              </a:pPr>
              <a:t>04/02/2016</a:t>
            </a:fld>
            <a:endParaRPr lang="es-ES" altLang="es-E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Sherpa RoMEO ahora es consultable en castellano.</a:t>
            </a:r>
          </a:p>
          <a:p>
            <a:r>
              <a:rPr lang="es-ES" altLang="es-ES" smtClean="0"/>
              <a:t>Ahora, la ventana de servicios de SFX muestra un nuevo enlace que lleva a la página de información de esa revista en el sitio Sherpa/RoMEO o en Dulcinea.</a:t>
            </a:r>
          </a:p>
          <a:p>
            <a:r>
              <a:rPr lang="es-ES" altLang="es-ES" smtClean="0"/>
              <a:t>Según Sherpa RoMeo, el 94 % de las revistas permite realizar algún tipo de autoarchivo. Depositar no es publicar, el acceso abierto es un complemento, no una sustitución de la publicación. Clasificación por colores según el nivel de permiso</a:t>
            </a:r>
          </a:p>
          <a:p>
            <a:r>
              <a:rPr lang="es-ES" altLang="es-ES" smtClean="0"/>
              <a:t>Dulcinea ha incorporado recientemente la herramienta Gráficos. Viene a completar la escasa presencia de revistas españolas en RoMEO.</a:t>
            </a:r>
          </a:p>
          <a:p>
            <a:endParaRPr lang="es-ES" altLang="es-ES" smtClean="0"/>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A30AFF0-25CC-498F-8C10-767AB11CD840}" type="slidenum">
              <a:rPr lang="es-ES" altLang="es-ES" smtClean="0">
                <a:latin typeface="Arial" pitchFamily="34" charset="0"/>
              </a:rPr>
              <a:pPr>
                <a:spcBef>
                  <a:spcPct val="0"/>
                </a:spcBef>
              </a:pPr>
              <a:t>48</a:t>
            </a:fld>
            <a:endParaRPr lang="es-ES" altLang="es-E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Existen proyectos que proporcionan a los autores modelos de contratos de transferencias de derechos o adendas que se pueden añadir para modificar las condiciones de un contrato.</a:t>
            </a:r>
          </a:p>
          <a:p>
            <a:r>
              <a:rPr lang="es-ES_tradnl" altLang="es-ES" smtClean="0"/>
              <a:t>Algunas de estas herramientas de ayuda que facilitan a los autores modelos de adendas como son </a:t>
            </a:r>
            <a:r>
              <a:rPr lang="es-ES_tradnl" altLang="es-ES" u="sng" smtClean="0">
                <a:hlinkClick r:id="rId3"/>
              </a:rPr>
              <a:t>Copyright Toolbox</a:t>
            </a:r>
            <a:r>
              <a:rPr lang="es-ES_tradnl" altLang="es-ES" smtClean="0"/>
              <a:t> del JISC y la SURF Foundation,  </a:t>
            </a:r>
            <a:r>
              <a:rPr lang="es-ES_tradnl" altLang="es-ES" u="sng" smtClean="0">
                <a:hlinkClick r:id="rId4"/>
              </a:rPr>
              <a:t>Scholar’s Copyright Addendum Engine</a:t>
            </a:r>
            <a:r>
              <a:rPr lang="es-ES_tradnl" altLang="es-ES" smtClean="0"/>
              <a:t> del proyecto Science Commons o </a:t>
            </a:r>
            <a:r>
              <a:rPr lang="es-ES_tradnl" altLang="es-ES" u="sng" smtClean="0">
                <a:hlinkClick r:id="rId5"/>
              </a:rPr>
              <a:t>la SPARC Author Addendum</a:t>
            </a:r>
            <a:r>
              <a:rPr lang="es-ES_tradnl" altLang="es-ES" smtClean="0"/>
              <a:t>. Una </a:t>
            </a:r>
            <a:r>
              <a:rPr lang="es-ES_tradnl" altLang="es-ES" u="sng" smtClean="0">
                <a:hlinkClick r:id="rId6"/>
              </a:rPr>
              <a:t>lista ampliada</a:t>
            </a:r>
            <a:r>
              <a:rPr lang="es-ES_tradnl" altLang="es-ES" smtClean="0"/>
              <a:t> en el Open Access Directory.</a:t>
            </a:r>
            <a:endParaRPr lang="es-ES" altLang="es-ES" smtClean="0"/>
          </a:p>
          <a:p>
            <a:endParaRPr lang="es-ES" altLang="es-ES" smtClean="0"/>
          </a:p>
          <a:p>
            <a:r>
              <a:rPr lang="es-ES" altLang="es-ES" smtClean="0"/>
              <a:t>Copyright Toolbox tiene modelo en castellano. Pinchar en el enlace.</a:t>
            </a:r>
          </a:p>
        </p:txBody>
      </p:sp>
      <p:sp>
        <p:nvSpPr>
          <p:cNvPr id="64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B935A91-B69B-49D4-8876-52DD91FDF213}" type="slidenum">
              <a:rPr lang="es-ES" altLang="es-ES" smtClean="0"/>
              <a:pPr/>
              <a:t>57</a:t>
            </a:fld>
            <a:endParaRPr lang="es-ES" altLang="es-ES" smtClean="0"/>
          </a:p>
        </p:txBody>
      </p:sp>
      <p:sp>
        <p:nvSpPr>
          <p:cNvPr id="64517"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BD64EC7F-8AA4-48DC-AA24-E9359E81DBDB}" type="datetime1">
              <a:rPr lang="es-ES" altLang="es-ES" smtClean="0"/>
              <a:pPr/>
              <a:t>04/02/2016</a:t>
            </a:fld>
            <a:endParaRPr lang="es-ES" altLang="es-E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altLang="es-ES" smtClean="0"/>
              <a:t>Es muy importante que los autores mantengan sus derechos porque así tienen más control sobre el uso de su trabajo. Hay que tener en cuenta que para que un editor pueda explotar comercialmente una obra no es necesaria la transferencia de los derechos de autor.</a:t>
            </a:r>
            <a:endParaRPr lang="es-ES" altLang="es-ES" smtClean="0"/>
          </a:p>
          <a:p>
            <a:r>
              <a:rPr lang="es-ES" altLang="es-ES" smtClean="0"/>
              <a:t>Lo del depósito en RI es muy importante si el autor está sujeto a algún mandato</a:t>
            </a:r>
          </a:p>
          <a:p>
            <a:r>
              <a:rPr lang="es-ES" altLang="es-ES" smtClean="0"/>
              <a:t>Incluir en otro artículo datos, gráficos, imágenes…</a:t>
            </a:r>
          </a:p>
          <a:p>
            <a:r>
              <a:rPr lang="es-ES" altLang="es-ES" smtClean="0"/>
              <a:t>Hemos de tener en cuenta que, a pesar de ser los autores de un trabajo, todas estas cosas no las podemos hacer sin autorización en el caso de que hayamos cedido los derechos a una editorial.</a:t>
            </a:r>
          </a:p>
          <a:p>
            <a:r>
              <a:rPr lang="es-ES" altLang="es-ES" smtClean="0"/>
              <a:t>Reciente denuncia de CEDRO a la UAB y a la Carlos III de Madrid por el supuesto uso indebido de copias de artículos y libros subidos a su campus virtual (abril 2012). Les piden más de un millón de euros…</a:t>
            </a:r>
          </a:p>
          <a:p>
            <a:endParaRPr lang="es-ES" altLang="es-ES" smtClean="0"/>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C0CBDCC-CC9E-487A-B318-D7F23013E1A5}" type="slidenum">
              <a:rPr lang="es-ES" altLang="es-ES" smtClean="0">
                <a:latin typeface="Arial" pitchFamily="34" charset="0"/>
              </a:rPr>
              <a:pPr>
                <a:spcBef>
                  <a:spcPct val="0"/>
                </a:spcBef>
              </a:pPr>
              <a:t>58</a:t>
            </a:fld>
            <a:endParaRPr lang="es-ES" altLang="es-ES" smtClean="0">
              <a:latin typeface="Arial" pitchFamily="34" charset="0"/>
            </a:endParaRPr>
          </a:p>
        </p:txBody>
      </p:sp>
      <p:sp>
        <p:nvSpPr>
          <p:cNvPr id="16077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6E998BE-3BDE-44EC-9C89-471CB88BF4BC}" type="datetime1">
              <a:rPr lang="es-ES" altLang="es-ES" smtClean="0">
                <a:latin typeface="Arial" pitchFamily="34" charset="0"/>
              </a:rPr>
              <a:pPr>
                <a:spcBef>
                  <a:spcPct val="0"/>
                </a:spcBef>
              </a:pPr>
              <a:t>04/02/2016</a:t>
            </a:fld>
            <a:endParaRPr lang="es-ES" altLang="es-E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smtClean="0"/>
          </a:p>
        </p:txBody>
      </p:sp>
      <p:sp>
        <p:nvSpPr>
          <p:cNvPr id="114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316CB7-EFC7-4F69-9668-875B99ABD9E7}" type="slidenum">
              <a:rPr lang="es-ES" smtClean="0"/>
              <a:pPr eaLnBrk="1" hangingPunct="1"/>
              <a:t>59</a:t>
            </a:fld>
            <a:endParaRPr lang="es-ES" smtClean="0"/>
          </a:p>
        </p:txBody>
      </p:sp>
      <p:sp>
        <p:nvSpPr>
          <p:cNvPr id="11469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D77EA4-C570-4F62-B1F9-90345C7B0422}" type="datetime1">
              <a:rPr lang="es-ES" smtClean="0"/>
              <a:pPr eaLnBrk="1" hangingPunct="1"/>
              <a:t>04/02/2016</a:t>
            </a:fld>
            <a:endParaRPr lang="es-E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b="1" smtClean="0"/>
              <a:t>Ruta platino</a:t>
            </a:r>
            <a:r>
              <a:rPr lang="es-ES" altLang="es-ES" smtClean="0"/>
              <a:t>: es la considerada como mejor alternativa (Haschack, 2007). En estas revistas los autores retienen los derechos de autor o los comparten con las editoriales. La financiación de este modelo proviene sobre todo de fondos públicos. </a:t>
            </a:r>
            <a:endParaRPr lang="es-ES" altLang="es-ES" b="1" smtClean="0"/>
          </a:p>
          <a:p>
            <a:r>
              <a:rPr lang="es-ES" altLang="es-ES" b="1" smtClean="0"/>
              <a:t>Author pays</a:t>
            </a:r>
            <a:r>
              <a:rPr lang="es-ES" altLang="es-ES" smtClean="0"/>
              <a:t>: BioMed Central, PloS One. Este modelo está suponiendo en ocasiones el cambio de distribución de presupuesto en algunas instituciones. Ya no se piensa tanto en pagar por las suscripciones a las revistas (pagar por el acceso a los contenidos) sino en el pago para que los autores publiquen sus artículos en acceso abierto (pago por publicación) y que de esta manera esté accesible para todo el mundo.</a:t>
            </a:r>
          </a:p>
          <a:p>
            <a:r>
              <a:rPr lang="es-ES" altLang="es-ES" b="1" smtClean="0"/>
              <a:t>Modelo híbrido</a:t>
            </a:r>
            <a:r>
              <a:rPr lang="es-ES" altLang="es-ES" smtClean="0"/>
              <a:t>: pago por suscripción con opción OA. Entre 500 y 3000 dólares. En muchos casos no se reajusta el precio de la suscripción. El Profesional de la Información también utiliza este modelo.</a:t>
            </a:r>
          </a:p>
          <a:p>
            <a:r>
              <a:rPr lang="es-ES" altLang="es-ES" b="1" smtClean="0"/>
              <a:t>Acceso gratuito</a:t>
            </a:r>
            <a:r>
              <a:rPr lang="es-ES" altLang="es-ES" smtClean="0"/>
              <a:t>: la única diferencia con el OA puro es que los derechos de autor los mantiene la editorial. Normalmente difunden los artículos en abierto tras un periodo de embargo.</a:t>
            </a:r>
          </a:p>
          <a:p>
            <a:endParaRPr lang="es-ES" altLang="es-ES" smtClean="0"/>
          </a:p>
          <a:p>
            <a:r>
              <a:rPr lang="es-ES" altLang="es-ES" smtClean="0"/>
              <a:t>El informe Finch. En Uk se financia la totalidad de la publicación científica</a:t>
            </a:r>
          </a:p>
          <a:p>
            <a:endParaRPr lang="es-ES" altLang="es-ES" smtClean="0"/>
          </a:p>
        </p:txBody>
      </p:sp>
      <p:sp>
        <p:nvSpPr>
          <p:cNvPr id="134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EDB9D38-2364-4AA2-978D-4C4B4EA61D35}" type="slidenum">
              <a:rPr lang="es-ES" altLang="es-ES" smtClean="0">
                <a:latin typeface="Arial" pitchFamily="34" charset="0"/>
              </a:rPr>
              <a:pPr>
                <a:spcBef>
                  <a:spcPct val="0"/>
                </a:spcBef>
              </a:pPr>
              <a:t>61</a:t>
            </a:fld>
            <a:endParaRPr lang="es-ES" altLang="es-ES" smtClean="0">
              <a:latin typeface="Arial" pitchFamily="34" charset="0"/>
            </a:endParaRPr>
          </a:p>
        </p:txBody>
      </p:sp>
      <p:sp>
        <p:nvSpPr>
          <p:cNvPr id="134149"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6A73C33-B2B8-4FAA-B21D-27F91E7ED704}" type="datetime1">
              <a:rPr lang="es-ES" altLang="es-ES" smtClean="0">
                <a:latin typeface="Arial" pitchFamily="34" charset="0"/>
              </a:rPr>
              <a:pPr>
                <a:spcBef>
                  <a:spcPct val="0"/>
                </a:spcBef>
              </a:pPr>
              <a:t>04/02/2016</a:t>
            </a:fld>
            <a:endParaRPr lang="es-ES" altLang="es-E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La Universitat Politècnica de València apoya la publicación en abierto de la producción científica, docente e institucional, apoyo que ha demostrado con varias acciones:</a:t>
            </a:r>
          </a:p>
          <a:p>
            <a:r>
              <a:rPr lang="es-ES" altLang="es-ES" sz="1100" smtClean="0"/>
              <a:t>Firma de la Declaración de Berlín en 2011</a:t>
            </a:r>
          </a:p>
        </p:txBody>
      </p:sp>
      <p:sp>
        <p:nvSpPr>
          <p:cNvPr id="17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CF32E9C-667C-4B1F-841D-3A5D1E68A058}" type="slidenum">
              <a:rPr lang="es-ES" altLang="es-ES">
                <a:latin typeface="Arial" charset="0"/>
              </a:rPr>
              <a:pPr>
                <a:spcBef>
                  <a:spcPct val="0"/>
                </a:spcBef>
              </a:pPr>
              <a:t>71</a:t>
            </a:fld>
            <a:endParaRPr lang="es-ES" altLang="es-ES">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La Universitat Politècnica de València apoya la publicación en abierto de la producción científica, docente e institucional, apoyo que ha demostrado con varias acciones:</a:t>
            </a:r>
          </a:p>
          <a:p>
            <a:r>
              <a:rPr lang="es-ES" altLang="es-ES" sz="1100" smtClean="0"/>
              <a:t>Firma de la Declaración de Berlín en 2011</a:t>
            </a:r>
          </a:p>
        </p:txBody>
      </p:sp>
      <p:sp>
        <p:nvSpPr>
          <p:cNvPr id="18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EA5C11C-CB18-456E-B8FB-DC7AD84ABEB4}" type="slidenum">
              <a:rPr lang="es-ES" altLang="es-ES">
                <a:latin typeface="Arial" charset="0"/>
              </a:rPr>
              <a:pPr>
                <a:spcBef>
                  <a:spcPct val="0"/>
                </a:spcBef>
              </a:pPr>
              <a:t>72</a:t>
            </a:fld>
            <a:endParaRPr lang="es-ES" altLang="es-ES">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La Universitat Politècnica de València apoya la publicación en abierto de la producción científica, docente e institucional, apoyo que ha demostrado con varias acciones:</a:t>
            </a:r>
          </a:p>
          <a:p>
            <a:r>
              <a:rPr lang="es-ES" altLang="es-ES" sz="1100" smtClean="0"/>
              <a:t>Firma de la Declaración de Berlín en 2011</a:t>
            </a:r>
          </a:p>
        </p:txBody>
      </p:sp>
      <p:sp>
        <p:nvSpPr>
          <p:cNvPr id="23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E0775CC-AF8A-4E78-BA21-DA12E3833EE7}" type="slidenum">
              <a:rPr lang="es-ES" altLang="es-ES">
                <a:latin typeface="Arial" charset="0"/>
              </a:rPr>
              <a:pPr>
                <a:spcBef>
                  <a:spcPct val="0"/>
                </a:spcBef>
              </a:pPr>
              <a:t>78</a:t>
            </a:fld>
            <a:endParaRPr lang="es-ES" altLang="es-ES">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La Universitat Politècnica de València apoya la publicación en abierto de la producción científica, docente e institucional, apoyo que ha demostrado con varias acciones:</a:t>
            </a:r>
          </a:p>
          <a:p>
            <a:r>
              <a:rPr lang="es-ES" altLang="es-ES" sz="1100" smtClean="0"/>
              <a:t>Firma de la Declaración de Berlín en 2011</a:t>
            </a:r>
          </a:p>
        </p:txBody>
      </p:sp>
      <p:sp>
        <p:nvSpPr>
          <p:cNvPr id="24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B9C15A-8E2E-4F27-B68F-A9F62B4F8BDA}" type="slidenum">
              <a:rPr lang="es-ES" altLang="es-ES">
                <a:latin typeface="Arial" charset="0"/>
              </a:rPr>
              <a:pPr>
                <a:spcBef>
                  <a:spcPct val="0"/>
                </a:spcBef>
              </a:pPr>
              <a:t>79</a:t>
            </a:fld>
            <a:endParaRPr lang="es-ES" altLang="es-ES">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165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3148863-0496-47D5-89F8-6AE0DEBAF6D4}" type="slidenum">
              <a:rPr lang="es-ES" altLang="es-ES" smtClean="0">
                <a:latin typeface="Arial" pitchFamily="34" charset="0"/>
              </a:rPr>
              <a:pPr>
                <a:spcBef>
                  <a:spcPct val="0"/>
                </a:spcBef>
              </a:pPr>
              <a:t>83</a:t>
            </a:fld>
            <a:endParaRPr lang="es-ES" altLang="es-E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9875" name="2 Marcador de notas"/>
          <p:cNvSpPr>
            <a:spLocks noGrp="1"/>
          </p:cNvSpPr>
          <p:nvPr>
            <p:ph type="body" idx="1"/>
          </p:nvPr>
        </p:nvSpPr>
        <p:spPr bwMode="auto"/>
        <p:txBody>
          <a:bodyPr wrap="square" numCol="1" anchor="t" anchorCtr="0" compatLnSpc="1">
            <a:prstTxWarp prst="textNoShape">
              <a:avLst/>
            </a:prstTxWarp>
          </a:bodyPr>
          <a:lstStyle/>
          <a:p>
            <a:pPr eaLnBrk="1" hangingPunct="1">
              <a:spcBef>
                <a:spcPct val="0"/>
              </a:spcBef>
              <a:defRPr/>
            </a:pPr>
            <a:r>
              <a:rPr lang="es-ES" dirty="0" smtClean="0"/>
              <a:t>El requisito fundamental para que la vía verde se ponga en marcha es la creación previa de repositorios que, como podemos ver es algo que se está haciendo sobre todo en los países desarrollados.</a:t>
            </a:r>
          </a:p>
          <a:p>
            <a:pPr eaLnBrk="1" hangingPunct="1">
              <a:spcBef>
                <a:spcPct val="0"/>
              </a:spcBef>
              <a:defRPr/>
            </a:pPr>
            <a:endParaRPr lang="es-ES" dirty="0" smtClean="0"/>
          </a:p>
          <a:p>
            <a:pPr eaLnBrk="1" hangingPunct="1">
              <a:spcBef>
                <a:spcPct val="0"/>
              </a:spcBef>
              <a:defRPr/>
            </a:pPr>
            <a:r>
              <a:rPr lang="es-ES" dirty="0" smtClean="0"/>
              <a:t>Datos número de repositorios (03/10/2012)</a:t>
            </a:r>
          </a:p>
          <a:p>
            <a:pPr eaLnBrk="1" hangingPunct="1">
              <a:spcBef>
                <a:spcPct val="0"/>
              </a:spcBef>
              <a:defRPr/>
            </a:pPr>
            <a:r>
              <a:rPr lang="es-ES" dirty="0" smtClean="0"/>
              <a:t>ROAR. Creado en 2004</a:t>
            </a:r>
          </a:p>
          <a:p>
            <a:pPr eaLnBrk="1" hangingPunct="1">
              <a:spcBef>
                <a:spcPct val="0"/>
              </a:spcBef>
              <a:defRPr/>
            </a:pPr>
            <a:r>
              <a:rPr lang="es-ES" dirty="0" smtClean="0"/>
              <a:t>Repositorios de todo el mundo</a:t>
            </a:r>
          </a:p>
          <a:p>
            <a:pPr eaLnBrk="1" hangingPunct="1">
              <a:spcBef>
                <a:spcPct val="0"/>
              </a:spcBef>
              <a:defRPr/>
            </a:pPr>
            <a:r>
              <a:rPr lang="es-ES" dirty="0" smtClean="0"/>
              <a:t>Múltiples posibilidades de consulta</a:t>
            </a:r>
          </a:p>
          <a:p>
            <a:pPr eaLnBrk="1" hangingPunct="1">
              <a:spcBef>
                <a:spcPct val="0"/>
              </a:spcBef>
              <a:defRPr/>
            </a:pPr>
            <a:r>
              <a:rPr lang="es-ES" dirty="0" smtClean="0"/>
              <a:t>Permite conocer el número de ítems depositados en los repositorios inventariados</a:t>
            </a:r>
          </a:p>
          <a:p>
            <a:pPr eaLnBrk="1" hangingPunct="1">
              <a:spcBef>
                <a:spcPct val="0"/>
              </a:spcBef>
              <a:defRPr/>
            </a:pPr>
            <a:r>
              <a:rPr lang="es-ES" dirty="0" smtClean="0"/>
              <a:t>Ofrece información estadística de forma gráfica</a:t>
            </a:r>
          </a:p>
          <a:p>
            <a:pPr eaLnBrk="1" hangingPunct="1">
              <a:spcBef>
                <a:spcPct val="0"/>
              </a:spcBef>
              <a:defRPr/>
            </a:pPr>
            <a:r>
              <a:rPr lang="es-ES" dirty="0" smtClean="0"/>
              <a:t>Podemos observar que el número de repositorios creados en 2010 es el más alto (más de uno al día), lo que supone un claro reflejo de como el OA está arraigando en las instituciones.</a:t>
            </a:r>
          </a:p>
          <a:p>
            <a:pPr eaLnBrk="1" hangingPunct="1">
              <a:spcBef>
                <a:spcPct val="0"/>
              </a:spcBef>
              <a:defRPr/>
            </a:pPr>
            <a:r>
              <a:rPr lang="es-ES" dirty="0" smtClean="0"/>
              <a:t>El listado por años se obtiene en </a:t>
            </a:r>
            <a:r>
              <a:rPr lang="es-ES" dirty="0" err="1" smtClean="0"/>
              <a:t>About</a:t>
            </a:r>
            <a:r>
              <a:rPr lang="es-ES" dirty="0" smtClean="0"/>
              <a:t> &gt; </a:t>
            </a:r>
            <a:r>
              <a:rPr lang="es-ES" dirty="0" err="1" smtClean="0"/>
              <a:t>Browse</a:t>
            </a:r>
            <a:r>
              <a:rPr lang="es-ES" dirty="0" smtClean="0"/>
              <a:t> </a:t>
            </a:r>
            <a:r>
              <a:rPr lang="es-ES" dirty="0" err="1" smtClean="0"/>
              <a:t>Registry</a:t>
            </a:r>
            <a:r>
              <a:rPr lang="es-ES" dirty="0" smtClean="0"/>
              <a:t> &gt; </a:t>
            </a:r>
            <a:r>
              <a:rPr lang="es-ES" dirty="0" err="1" smtClean="0"/>
              <a:t>Year</a:t>
            </a:r>
            <a:endParaRPr lang="es-ES" dirty="0" smtClean="0"/>
          </a:p>
          <a:p>
            <a:pPr eaLnBrk="1" hangingPunct="1">
              <a:spcBef>
                <a:spcPct val="0"/>
              </a:spcBef>
              <a:defRPr/>
            </a:pPr>
            <a:endParaRPr lang="es-ES" dirty="0" smtClean="0"/>
          </a:p>
          <a:p>
            <a:pPr marL="11113" eaLnBrk="1" hangingPunct="1">
              <a:spcBef>
                <a:spcPct val="0"/>
              </a:spcBef>
              <a:defRPr/>
            </a:pPr>
            <a:r>
              <a:rPr lang="es-ES" dirty="0" smtClean="0"/>
              <a:t>Principales registros de </a:t>
            </a:r>
            <a:r>
              <a:rPr lang="es-ES" b="1" dirty="0" smtClean="0"/>
              <a:t>repositorios de datos:</a:t>
            </a:r>
            <a:endParaRPr lang="es-ES" dirty="0" smtClean="0"/>
          </a:p>
          <a:p>
            <a:pPr marL="11113" eaLnBrk="1" hangingPunct="1">
              <a:spcBef>
                <a:spcPts val="688"/>
              </a:spcBef>
              <a:buFontTx/>
              <a:buChar char="•"/>
              <a:defRPr/>
            </a:pPr>
            <a:r>
              <a:rPr lang="es-ES" b="1" u="sng" dirty="0" err="1" smtClean="0">
                <a:solidFill>
                  <a:srgbClr val="009999"/>
                </a:solidFill>
                <a:hlinkClick r:id="rId3"/>
              </a:rPr>
              <a:t>DataCite</a:t>
            </a:r>
            <a:r>
              <a:rPr lang="es-ES" dirty="0" smtClean="0"/>
              <a:t>: es una iniciativa británica editada conjuntamente por British Library, </a:t>
            </a:r>
            <a:r>
              <a:rPr lang="es-ES" dirty="0" err="1" smtClean="0"/>
              <a:t>BioMed</a:t>
            </a:r>
            <a:r>
              <a:rPr lang="es-ES" dirty="0" smtClean="0"/>
              <a:t> Central y Digital </a:t>
            </a:r>
            <a:r>
              <a:rPr lang="es-ES" dirty="0" err="1" smtClean="0"/>
              <a:t>Curation</a:t>
            </a:r>
            <a:r>
              <a:rPr lang="es-ES" dirty="0" smtClean="0"/>
              <a:t> Centre.</a:t>
            </a:r>
          </a:p>
          <a:p>
            <a:pPr marL="11113" eaLnBrk="1" hangingPunct="1">
              <a:spcBef>
                <a:spcPts val="700"/>
              </a:spcBef>
              <a:buFontTx/>
              <a:buChar char="•"/>
              <a:defRPr/>
            </a:pPr>
            <a:r>
              <a:rPr lang="es-ES" b="1" u="sng" dirty="0" err="1" smtClean="0">
                <a:solidFill>
                  <a:srgbClr val="009999"/>
                </a:solidFill>
                <a:hlinkClick r:id="rId4"/>
              </a:rPr>
              <a:t>Databib</a:t>
            </a:r>
            <a:r>
              <a:rPr lang="es-ES" b="1" dirty="0" smtClean="0"/>
              <a:t>: </a:t>
            </a:r>
            <a:r>
              <a:rPr lang="es-ES" dirty="0" smtClean="0"/>
              <a:t>Iniciativa americana con base en </a:t>
            </a:r>
            <a:r>
              <a:rPr lang="es-ES" dirty="0" err="1" smtClean="0"/>
              <a:t>Purdue</a:t>
            </a:r>
            <a:r>
              <a:rPr lang="es-ES" dirty="0" smtClean="0"/>
              <a:t> </a:t>
            </a:r>
            <a:r>
              <a:rPr lang="es-ES" dirty="0" err="1" smtClean="0"/>
              <a:t>University</a:t>
            </a:r>
            <a:r>
              <a:rPr lang="es-ES" dirty="0" smtClean="0"/>
              <a:t>. Es una herramienta para ayudar a identificar y localizar los repositorios en línea de datos de investigación. </a:t>
            </a:r>
            <a:r>
              <a:rPr lang="es-ES" dirty="0" err="1" smtClean="0"/>
              <a:t>Advisory</a:t>
            </a:r>
            <a:r>
              <a:rPr lang="es-ES" dirty="0" smtClean="0"/>
              <a:t> </a:t>
            </a:r>
            <a:r>
              <a:rPr lang="es-ES" dirty="0" err="1" smtClean="0"/>
              <a:t>Board</a:t>
            </a:r>
            <a:r>
              <a:rPr lang="es-ES" dirty="0" smtClean="0"/>
              <a:t> y Editorial </a:t>
            </a:r>
            <a:r>
              <a:rPr lang="es-ES" dirty="0" err="1" smtClean="0"/>
              <a:t>Board</a:t>
            </a:r>
            <a:r>
              <a:rPr lang="es-ES" dirty="0" smtClean="0"/>
              <a:t> de carácter internacional</a:t>
            </a:r>
          </a:p>
          <a:p>
            <a:pPr marL="11113" eaLnBrk="1" hangingPunct="1">
              <a:spcBef>
                <a:spcPts val="688"/>
              </a:spcBef>
              <a:buFontTx/>
              <a:buChar char="•"/>
              <a:defRPr/>
            </a:pPr>
            <a:r>
              <a:rPr lang="es-ES" b="1" u="sng" dirty="0" smtClean="0">
                <a:solidFill>
                  <a:srgbClr val="009999"/>
                </a:solidFill>
                <a:hlinkClick r:id="rId5"/>
              </a:rPr>
              <a:t>Re3data</a:t>
            </a:r>
            <a:r>
              <a:rPr lang="es-ES" dirty="0" smtClean="0"/>
              <a:t>: iniciativa alemana financiada por </a:t>
            </a:r>
            <a:r>
              <a:rPr lang="es-ES" u="sng" dirty="0" err="1" smtClean="0">
                <a:solidFill>
                  <a:srgbClr val="009999"/>
                </a:solidFill>
                <a:hlinkClick r:id="rId6"/>
              </a:rPr>
              <a:t>German</a:t>
            </a:r>
            <a:r>
              <a:rPr lang="es-ES" u="sng" dirty="0" smtClean="0">
                <a:solidFill>
                  <a:srgbClr val="009999"/>
                </a:solidFill>
                <a:hlinkClick r:id="rId6"/>
              </a:rPr>
              <a:t> </a:t>
            </a:r>
            <a:r>
              <a:rPr lang="es-ES" u="sng" dirty="0" err="1" smtClean="0">
                <a:solidFill>
                  <a:srgbClr val="009999"/>
                </a:solidFill>
                <a:hlinkClick r:id="rId6"/>
              </a:rPr>
              <a:t>Research</a:t>
            </a:r>
            <a:r>
              <a:rPr lang="es-ES" u="sng" dirty="0" smtClean="0">
                <a:solidFill>
                  <a:srgbClr val="009999"/>
                </a:solidFill>
                <a:hlinkClick r:id="rId6"/>
              </a:rPr>
              <a:t> </a:t>
            </a:r>
            <a:r>
              <a:rPr lang="es-ES" u="sng" dirty="0" err="1" smtClean="0">
                <a:solidFill>
                  <a:srgbClr val="009999"/>
                </a:solidFill>
                <a:hlinkClick r:id="rId6"/>
              </a:rPr>
              <a:t>Foundation</a:t>
            </a:r>
            <a:r>
              <a:rPr lang="es-ES" u="sng" dirty="0" smtClean="0">
                <a:solidFill>
                  <a:srgbClr val="009999"/>
                </a:solidFill>
                <a:hlinkClick r:id="rId6"/>
              </a:rPr>
              <a:t> DFG</a:t>
            </a:r>
            <a:endParaRPr lang="es-ES" u="sng" dirty="0" smtClean="0">
              <a:solidFill>
                <a:srgbClr val="009999"/>
              </a:solidFill>
            </a:endParaRPr>
          </a:p>
          <a:p>
            <a:pPr marL="11113" eaLnBrk="1" hangingPunct="1">
              <a:spcBef>
                <a:spcPct val="0"/>
              </a:spcBef>
              <a:defRPr/>
            </a:pPr>
            <a:endParaRPr lang="es-ES" dirty="0" smtClean="0"/>
          </a:p>
          <a:p>
            <a:pPr marL="11113" eaLnBrk="1" hangingPunct="1">
              <a:spcBef>
                <a:spcPct val="0"/>
              </a:spcBef>
              <a:defRPr/>
            </a:pPr>
            <a:r>
              <a:rPr lang="es-ES" dirty="0" smtClean="0"/>
              <a:t>Fuente:</a:t>
            </a:r>
          </a:p>
          <a:p>
            <a:pPr marL="11113" eaLnBrk="1" hangingPunct="1">
              <a:spcBef>
                <a:spcPct val="0"/>
              </a:spcBef>
              <a:defRPr/>
            </a:pPr>
            <a:r>
              <a:rPr lang="es-ES" dirty="0" err="1" smtClean="0"/>
              <a:t>University</a:t>
            </a:r>
            <a:r>
              <a:rPr lang="es-ES" dirty="0" smtClean="0"/>
              <a:t> of Edinburgh . </a:t>
            </a:r>
            <a:r>
              <a:rPr lang="es-ES" dirty="0" err="1" smtClean="0"/>
              <a:t>Research</a:t>
            </a:r>
            <a:r>
              <a:rPr lang="es-ES" dirty="0" smtClean="0"/>
              <a:t>  data </a:t>
            </a:r>
            <a:r>
              <a:rPr lang="es-ES" dirty="0" err="1" smtClean="0"/>
              <a:t>management</a:t>
            </a:r>
            <a:r>
              <a:rPr lang="es-ES" dirty="0" smtClean="0"/>
              <a:t>  </a:t>
            </a:r>
            <a:r>
              <a:rPr lang="es-ES" dirty="0" err="1" smtClean="0"/>
              <a:t>guidance</a:t>
            </a:r>
            <a:r>
              <a:rPr lang="es-ES" dirty="0" smtClean="0"/>
              <a:t>. Recuperado octubre 16, 2013, a partir de </a:t>
            </a:r>
            <a:r>
              <a:rPr lang="es-ES" u="sng" dirty="0" smtClean="0">
                <a:solidFill>
                  <a:srgbClr val="009999"/>
                </a:solidFill>
                <a:hlinkClick r:id="rId7"/>
              </a:rPr>
              <a:t>http://www.ed.ac.uk/schools-</a:t>
            </a:r>
            <a:r>
              <a:rPr lang="es-ES" dirty="0" smtClean="0">
                <a:solidFill>
                  <a:srgbClr val="009999"/>
                </a:solidFill>
              </a:rPr>
              <a:t> </a:t>
            </a:r>
            <a:r>
              <a:rPr lang="es-ES" u="sng" dirty="0" err="1" smtClean="0">
                <a:solidFill>
                  <a:srgbClr val="009999"/>
                </a:solidFill>
                <a:hlinkClick r:id="rId7"/>
              </a:rPr>
              <a:t>departments</a:t>
            </a:r>
            <a:r>
              <a:rPr lang="es-ES" u="sng" dirty="0" smtClean="0">
                <a:solidFill>
                  <a:srgbClr val="009999"/>
                </a:solidFill>
                <a:hlinkClick r:id="rId7"/>
              </a:rPr>
              <a:t>/</a:t>
            </a:r>
            <a:r>
              <a:rPr lang="es-ES" u="sng" dirty="0" err="1" smtClean="0">
                <a:solidFill>
                  <a:srgbClr val="009999"/>
                </a:solidFill>
                <a:hlinkClick r:id="rId7"/>
              </a:rPr>
              <a:t>information-services</a:t>
            </a:r>
            <a:r>
              <a:rPr lang="es-ES" u="sng" dirty="0" smtClean="0">
                <a:solidFill>
                  <a:srgbClr val="009999"/>
                </a:solidFill>
                <a:hlinkClick r:id="rId7"/>
              </a:rPr>
              <a:t>/</a:t>
            </a:r>
            <a:r>
              <a:rPr lang="es-ES" u="sng" dirty="0" err="1" smtClean="0">
                <a:solidFill>
                  <a:srgbClr val="009999"/>
                </a:solidFill>
                <a:hlinkClick r:id="rId7"/>
              </a:rPr>
              <a:t>research-support</a:t>
            </a:r>
            <a:r>
              <a:rPr lang="es-ES" u="sng" dirty="0" smtClean="0">
                <a:solidFill>
                  <a:srgbClr val="009999"/>
                </a:solidFill>
                <a:hlinkClick r:id="rId7"/>
              </a:rPr>
              <a:t>/data-</a:t>
            </a:r>
            <a:r>
              <a:rPr lang="es-ES" u="sng" dirty="0" err="1" smtClean="0">
                <a:solidFill>
                  <a:srgbClr val="009999"/>
                </a:solidFill>
                <a:hlinkClick r:id="rId7"/>
              </a:rPr>
              <a:t>library</a:t>
            </a:r>
            <a:r>
              <a:rPr lang="es-ES" u="sng" dirty="0" smtClean="0">
                <a:solidFill>
                  <a:srgbClr val="009999"/>
                </a:solidFill>
                <a:hlinkClick r:id="rId7"/>
              </a:rPr>
              <a:t>/</a:t>
            </a:r>
            <a:r>
              <a:rPr lang="es-ES" u="sng" dirty="0" err="1" smtClean="0">
                <a:solidFill>
                  <a:srgbClr val="009999"/>
                </a:solidFill>
                <a:hlinkClick r:id="rId7"/>
              </a:rPr>
              <a:t>research</a:t>
            </a:r>
            <a:r>
              <a:rPr lang="es-ES" u="sng" dirty="0" smtClean="0">
                <a:solidFill>
                  <a:srgbClr val="009999"/>
                </a:solidFill>
                <a:hlinkClick r:id="rId7"/>
              </a:rPr>
              <a:t>-data-</a:t>
            </a:r>
            <a:r>
              <a:rPr lang="es-ES" u="sng" dirty="0" err="1" smtClean="0">
                <a:solidFill>
                  <a:srgbClr val="009999"/>
                </a:solidFill>
                <a:hlinkClick r:id="rId7"/>
              </a:rPr>
              <a:t>mgmt</a:t>
            </a:r>
            <a:r>
              <a:rPr lang="es-ES" u="sng" dirty="0" smtClean="0">
                <a:solidFill>
                  <a:srgbClr val="009999"/>
                </a:solidFill>
                <a:hlinkClick r:id="rId7"/>
              </a:rPr>
              <a:t>/</a:t>
            </a:r>
            <a:r>
              <a:rPr lang="es-ES" u="sng" dirty="0" err="1" smtClean="0">
                <a:solidFill>
                  <a:srgbClr val="009999"/>
                </a:solidFill>
                <a:hlinkClick r:id="rId7"/>
              </a:rPr>
              <a:t>how</a:t>
            </a:r>
            <a:r>
              <a:rPr lang="es-ES" u="sng" dirty="0" smtClean="0">
                <a:solidFill>
                  <a:srgbClr val="009999"/>
                </a:solidFill>
                <a:hlinkClick r:id="rId7"/>
              </a:rPr>
              <a:t>-</a:t>
            </a:r>
            <a:r>
              <a:rPr lang="es-ES" u="sng" dirty="0" err="1" smtClean="0">
                <a:solidFill>
                  <a:srgbClr val="009999"/>
                </a:solidFill>
                <a:hlinkClick r:id="rId7"/>
              </a:rPr>
              <a:t>to</a:t>
            </a:r>
            <a:r>
              <a:rPr lang="es-ES" u="sng" dirty="0" smtClean="0">
                <a:solidFill>
                  <a:srgbClr val="009999"/>
                </a:solidFill>
                <a:hlinkClick r:id="rId7"/>
              </a:rPr>
              <a:t>-share</a:t>
            </a:r>
            <a:endParaRPr lang="es-ES" dirty="0" smtClean="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2FC9BC-C3B5-4256-87C9-F19610879924}" type="slidenum">
              <a:rPr lang="es-ES" smtClean="0"/>
              <a:pPr fontAlgn="base">
                <a:spcBef>
                  <a:spcPct val="0"/>
                </a:spcBef>
                <a:spcAft>
                  <a:spcPct val="0"/>
                </a:spcAft>
                <a:defRPr/>
              </a:pPr>
              <a:t>86</a:t>
            </a:fld>
            <a:endParaRPr lang="es-E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02403"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altLang="es-ES" b="1" dirty="0" err="1" smtClean="0"/>
              <a:t>Arxiv</a:t>
            </a:r>
            <a:r>
              <a:rPr lang="es-ES" altLang="es-ES" dirty="0" smtClean="0"/>
              <a:t>, que hemos mencionado en los hitos del OA, fue el primero (tradición de archivo de pre-</a:t>
            </a:r>
            <a:r>
              <a:rPr lang="es-ES" altLang="es-ES" dirty="0" err="1" smtClean="0"/>
              <a:t>prints</a:t>
            </a:r>
            <a:r>
              <a:rPr lang="es-ES" altLang="es-ES" dirty="0" smtClean="0"/>
              <a:t> en algunas disciplinas académicas).</a:t>
            </a:r>
          </a:p>
          <a:p>
            <a:r>
              <a:rPr lang="es-ES" altLang="es-ES" b="1" dirty="0" smtClean="0"/>
              <a:t>SSRN</a:t>
            </a:r>
            <a:r>
              <a:rPr lang="es-ES" altLang="es-ES" dirty="0" smtClean="0"/>
              <a:t>: 1994</a:t>
            </a:r>
          </a:p>
          <a:p>
            <a:r>
              <a:rPr lang="es-ES" altLang="es-ES" b="1" dirty="0" err="1" smtClean="0"/>
              <a:t>PubMedCentral</a:t>
            </a:r>
            <a:r>
              <a:rPr lang="es-ES" altLang="es-ES" dirty="0" smtClean="0"/>
              <a:t> es el archivo de los NIH. Mandato 2007.</a:t>
            </a:r>
          </a:p>
          <a:p>
            <a:r>
              <a:rPr lang="en-US" altLang="es-ES" b="1" dirty="0" err="1" smtClean="0"/>
              <a:t>CiteSeer</a:t>
            </a:r>
            <a:r>
              <a:rPr lang="en-US" altLang="es-ES" b="1" baseline="30000" dirty="0" err="1" smtClean="0"/>
              <a:t>x</a:t>
            </a:r>
            <a:r>
              <a:rPr lang="en-US" altLang="es-ES" dirty="0" smtClean="0"/>
              <a:t> is an evolving scientific literature digital library and search engine that focuses primarily on the literature in computer and information science. </a:t>
            </a:r>
            <a:r>
              <a:rPr lang="en-US" altLang="es-ES" dirty="0" err="1" smtClean="0"/>
              <a:t>Incluye</a:t>
            </a:r>
            <a:r>
              <a:rPr lang="en-US" altLang="es-ES" dirty="0" smtClean="0"/>
              <a:t> </a:t>
            </a:r>
            <a:r>
              <a:rPr lang="en-US" altLang="es-ES" dirty="0" err="1" smtClean="0"/>
              <a:t>análisis</a:t>
            </a:r>
            <a:r>
              <a:rPr lang="en-US" altLang="es-ES" dirty="0" smtClean="0"/>
              <a:t> de </a:t>
            </a:r>
            <a:r>
              <a:rPr lang="en-US" altLang="es-ES" dirty="0" err="1" smtClean="0"/>
              <a:t>citas</a:t>
            </a:r>
            <a:r>
              <a:rPr lang="en-US" altLang="es-ES" dirty="0" smtClean="0"/>
              <a:t>.</a:t>
            </a:r>
          </a:p>
          <a:p>
            <a:r>
              <a:rPr lang="en-US" altLang="es-ES" dirty="0" smtClean="0"/>
              <a:t>En </a:t>
            </a:r>
            <a:r>
              <a:rPr lang="en-US" altLang="es-ES" dirty="0" err="1" smtClean="0"/>
              <a:t>muchos</a:t>
            </a:r>
            <a:r>
              <a:rPr lang="en-US" altLang="es-ES" dirty="0" smtClean="0"/>
              <a:t> </a:t>
            </a:r>
            <a:r>
              <a:rPr lang="en-US" altLang="es-ES" dirty="0" err="1" smtClean="0"/>
              <a:t>casos</a:t>
            </a:r>
            <a:r>
              <a:rPr lang="en-US" altLang="es-ES" dirty="0" smtClean="0"/>
              <a:t>, </a:t>
            </a:r>
            <a:r>
              <a:rPr lang="en-US" altLang="es-ES" dirty="0" err="1" smtClean="0"/>
              <a:t>los</a:t>
            </a:r>
            <a:r>
              <a:rPr lang="en-US" altLang="es-ES" dirty="0" smtClean="0"/>
              <a:t> repositorios </a:t>
            </a:r>
            <a:r>
              <a:rPr lang="en-US" altLang="es-ES" dirty="0" err="1" smtClean="0"/>
              <a:t>temáticos</a:t>
            </a:r>
            <a:r>
              <a:rPr lang="en-US" altLang="es-ES" dirty="0" smtClean="0"/>
              <a:t> </a:t>
            </a:r>
            <a:r>
              <a:rPr lang="en-US" altLang="es-ES" dirty="0" err="1" smtClean="0"/>
              <a:t>recolectan</a:t>
            </a:r>
            <a:r>
              <a:rPr lang="en-US" altLang="es-ES" dirty="0" smtClean="0"/>
              <a:t> </a:t>
            </a:r>
            <a:r>
              <a:rPr lang="en-US" altLang="es-ES" dirty="0" err="1" smtClean="0"/>
              <a:t>datos</a:t>
            </a:r>
            <a:r>
              <a:rPr lang="en-US" altLang="es-ES" dirty="0" smtClean="0"/>
              <a:t> </a:t>
            </a:r>
            <a:r>
              <a:rPr lang="en-US" altLang="es-ES" dirty="0" err="1" smtClean="0"/>
              <a:t>estructurados</a:t>
            </a:r>
            <a:r>
              <a:rPr lang="en-US" altLang="es-ES" dirty="0" smtClean="0"/>
              <a:t> a </a:t>
            </a:r>
            <a:r>
              <a:rPr lang="en-US" altLang="es-ES" dirty="0" err="1" smtClean="0"/>
              <a:t>partir</a:t>
            </a:r>
            <a:r>
              <a:rPr lang="en-US" altLang="es-ES" dirty="0" smtClean="0"/>
              <a:t> de </a:t>
            </a:r>
            <a:r>
              <a:rPr lang="en-US" altLang="es-ES" dirty="0" err="1" smtClean="0"/>
              <a:t>muchos</a:t>
            </a:r>
            <a:r>
              <a:rPr lang="en-US" altLang="es-ES" dirty="0" smtClean="0"/>
              <a:t> </a:t>
            </a:r>
            <a:r>
              <a:rPr lang="en-US" altLang="es-ES" dirty="0" err="1" smtClean="0"/>
              <a:t>proveedores</a:t>
            </a:r>
            <a:r>
              <a:rPr lang="en-US" altLang="es-ES" dirty="0" smtClean="0"/>
              <a:t> de </a:t>
            </a:r>
            <a:r>
              <a:rPr lang="en-US" altLang="es-ES" dirty="0" err="1" smtClean="0"/>
              <a:t>datos</a:t>
            </a:r>
            <a:r>
              <a:rPr lang="en-US" altLang="es-ES" dirty="0" smtClean="0"/>
              <a:t> </a:t>
            </a:r>
            <a:r>
              <a:rPr lang="en-US" altLang="es-ES" dirty="0" err="1" smtClean="0"/>
              <a:t>temáticos</a:t>
            </a:r>
            <a:r>
              <a:rPr lang="en-US" altLang="es-ES" dirty="0" smtClean="0"/>
              <a:t> y, </a:t>
            </a:r>
            <a:r>
              <a:rPr lang="en-US" altLang="es-ES" dirty="0" err="1" smtClean="0"/>
              <a:t>posteriormente</a:t>
            </a:r>
            <a:r>
              <a:rPr lang="en-US" altLang="es-ES" dirty="0" smtClean="0"/>
              <a:t>, </a:t>
            </a:r>
            <a:r>
              <a:rPr lang="en-US" altLang="es-ES" dirty="0" err="1" smtClean="0"/>
              <a:t>permiten</a:t>
            </a:r>
            <a:r>
              <a:rPr lang="en-US" altLang="es-ES" dirty="0" smtClean="0"/>
              <a:t> al </a:t>
            </a:r>
            <a:r>
              <a:rPr lang="en-US" altLang="es-ES" dirty="0" err="1" smtClean="0"/>
              <a:t>usuario</a:t>
            </a:r>
            <a:r>
              <a:rPr lang="en-US" altLang="es-ES" dirty="0" smtClean="0"/>
              <a:t> </a:t>
            </a:r>
            <a:r>
              <a:rPr lang="en-US" altLang="es-ES" dirty="0" err="1" smtClean="0"/>
              <a:t>buscar</a:t>
            </a:r>
            <a:r>
              <a:rPr lang="en-US" altLang="es-ES" dirty="0" smtClean="0"/>
              <a:t> a </a:t>
            </a:r>
            <a:r>
              <a:rPr lang="en-US" altLang="es-ES" dirty="0" err="1" smtClean="0"/>
              <a:t>través</a:t>
            </a:r>
            <a:r>
              <a:rPr lang="en-US" altLang="es-ES" dirty="0" smtClean="0"/>
              <a:t> de </a:t>
            </a:r>
            <a:r>
              <a:rPr lang="en-US" altLang="es-ES" dirty="0" err="1" smtClean="0"/>
              <a:t>muchas</a:t>
            </a:r>
            <a:r>
              <a:rPr lang="en-US" altLang="es-ES" dirty="0" smtClean="0"/>
              <a:t> </a:t>
            </a:r>
            <a:r>
              <a:rPr lang="en-US" altLang="es-ES" dirty="0" err="1" smtClean="0"/>
              <a:t>fuentes</a:t>
            </a:r>
            <a:r>
              <a:rPr lang="en-US" altLang="es-ES" dirty="0" smtClean="0"/>
              <a:t> </a:t>
            </a:r>
            <a:r>
              <a:rPr lang="en-US" altLang="es-ES" dirty="0" err="1" smtClean="0"/>
              <a:t>distribuidas</a:t>
            </a:r>
            <a:r>
              <a:rPr lang="en-US" altLang="es-ES" dirty="0" smtClean="0"/>
              <a:t> en </a:t>
            </a:r>
            <a:r>
              <a:rPr lang="en-US" altLang="es-ES" dirty="0" err="1" smtClean="0"/>
              <a:t>todo</a:t>
            </a:r>
            <a:r>
              <a:rPr lang="en-US" altLang="es-ES" dirty="0" smtClean="0"/>
              <a:t> el </a:t>
            </a:r>
            <a:r>
              <a:rPr lang="en-US" altLang="es-ES" dirty="0" err="1" smtClean="0"/>
              <a:t>mundo</a:t>
            </a:r>
            <a:r>
              <a:rPr lang="en-US" altLang="es-ES" dirty="0" smtClean="0"/>
              <a:t> </a:t>
            </a:r>
            <a:r>
              <a:rPr lang="en-US" altLang="es-ES" dirty="0" err="1" smtClean="0"/>
              <a:t>desde</a:t>
            </a:r>
            <a:r>
              <a:rPr lang="en-US" altLang="es-ES" dirty="0" smtClean="0"/>
              <a:t> un </a:t>
            </a:r>
            <a:r>
              <a:rPr lang="en-US" altLang="es-ES" dirty="0" err="1" smtClean="0"/>
              <a:t>único</a:t>
            </a:r>
            <a:r>
              <a:rPr lang="en-US" altLang="es-ES" dirty="0" smtClean="0"/>
              <a:t> portal.</a:t>
            </a:r>
            <a:endParaRPr lang="es-ES" altLang="es-ES" dirty="0" smtClean="0"/>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C17DCB-BC88-4A61-B682-09D4E50000DD}" type="slidenum">
              <a:rPr lang="es-ES" smtClean="0"/>
              <a:pPr>
                <a:defRPr/>
              </a:pPr>
              <a:t>93</a:t>
            </a:fld>
            <a:endParaRPr lang="es-ES" smtClean="0"/>
          </a:p>
        </p:txBody>
      </p:sp>
      <p:sp>
        <p:nvSpPr>
          <p:cNvPr id="92165" name="1 Marcador de fecha"/>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a:defRPr/>
            </a:pPr>
            <a:fld id="{FA05759E-89E8-434E-AFA2-DDD3620170D7}" type="datetime1">
              <a:rPr lang="es-ES" smtClean="0"/>
              <a:pPr>
                <a:defRPr/>
              </a:pPr>
              <a:t>04/02/2016</a:t>
            </a:fld>
            <a:endParaRPr lang="es-E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l"/>
            <a:r>
              <a:rPr lang="es-ES" sz="1200" kern="1200" dirty="0" smtClean="0">
                <a:solidFill>
                  <a:schemeClr val="tx1"/>
                </a:solidFill>
                <a:latin typeface="+mn-lt"/>
                <a:ea typeface="+mn-ea"/>
                <a:cs typeface="+mn-cs"/>
              </a:rPr>
              <a:t>Esta integración con las</a:t>
            </a:r>
            <a:r>
              <a:rPr lang="es-ES" sz="1200" kern="1200" baseline="0" dirty="0" smtClean="0">
                <a:solidFill>
                  <a:schemeClr val="tx1"/>
                </a:solidFill>
                <a:latin typeface="+mn-lt"/>
                <a:ea typeface="+mn-ea"/>
                <a:cs typeface="+mn-cs"/>
              </a:rPr>
              <a:t> estructuras de la universidad ha sido posible gracias al apoyo de </a:t>
            </a:r>
            <a:r>
              <a:rPr lang="es-ES" sz="1200" kern="1200" dirty="0" smtClean="0">
                <a:solidFill>
                  <a:schemeClr val="tx1"/>
                </a:solidFill>
                <a:latin typeface="+mn-lt"/>
                <a:ea typeface="+mn-ea"/>
                <a:cs typeface="+mn-cs"/>
              </a:rPr>
              <a:t>diferentes normativas institucionales</a:t>
            </a:r>
            <a:r>
              <a:rPr lang="es-ES" sz="1200" kern="1200" baseline="0" dirty="0" smtClean="0">
                <a:solidFill>
                  <a:schemeClr val="tx1"/>
                </a:solidFill>
                <a:latin typeface="+mn-lt"/>
                <a:ea typeface="+mn-ea"/>
                <a:cs typeface="+mn-cs"/>
              </a:rPr>
              <a:t> (</a:t>
            </a:r>
            <a:r>
              <a:rPr lang="es-ES" sz="1200" u="sng" kern="1200" dirty="0" smtClean="0">
                <a:solidFill>
                  <a:schemeClr val="tx1"/>
                </a:solidFill>
                <a:latin typeface="+mn-lt"/>
                <a:ea typeface="+mn-ea"/>
                <a:cs typeface="+mn-cs"/>
                <a:hlinkClick r:id="rId3"/>
              </a:rPr>
              <a:t>Política de Acceso Abierto</a:t>
            </a:r>
            <a:r>
              <a:rPr lang="es-ES" sz="1200" kern="1200" dirty="0" smtClean="0">
                <a:solidFill>
                  <a:schemeClr val="tx1"/>
                </a:solidFill>
                <a:latin typeface="+mn-lt"/>
                <a:ea typeface="+mn-ea"/>
                <a:cs typeface="+mn-cs"/>
              </a:rPr>
              <a:t> de la UPV de julio de 2011</a:t>
            </a:r>
            <a:r>
              <a:rPr lang="es-ES" sz="1200" kern="1200" dirty="0" smtClean="0">
                <a:solidFill>
                  <a:srgbClr val="FF0000"/>
                </a:solidFill>
                <a:latin typeface="+mn-lt"/>
                <a:ea typeface="+mn-ea"/>
                <a:cs typeface="+mn-cs"/>
              </a:rPr>
              <a:t>), la</a:t>
            </a:r>
            <a:r>
              <a:rPr lang="es-ES" sz="1200" kern="1200" baseline="0" dirty="0" smtClean="0">
                <a:solidFill>
                  <a:srgbClr val="FF0000"/>
                </a:solidFill>
                <a:latin typeface="+mn-lt"/>
                <a:ea typeface="+mn-ea"/>
                <a:cs typeface="+mn-cs"/>
              </a:rPr>
              <a:t> normativa de TA (2013) y las directrices de Tesis por compendio (2014),</a:t>
            </a:r>
            <a:r>
              <a:rPr lang="es-ES" sz="1200" kern="1200" dirty="0" smtClean="0">
                <a:solidFill>
                  <a:srgbClr val="FF0000"/>
                </a:solidFill>
                <a:latin typeface="+mn-lt"/>
                <a:ea typeface="+mn-ea"/>
                <a:cs typeface="+mn-cs"/>
              </a:rPr>
              <a:t> </a:t>
            </a:r>
            <a:r>
              <a:rPr lang="es-ES" sz="1200" kern="1200" dirty="0" smtClean="0">
                <a:solidFill>
                  <a:schemeClr val="tx1"/>
                </a:solidFill>
                <a:latin typeface="+mn-lt"/>
                <a:ea typeface="+mn-ea"/>
                <a:cs typeface="+mn-cs"/>
              </a:rPr>
              <a:t>que refuerzan los </a:t>
            </a:r>
            <a:r>
              <a:rPr lang="es-ES" sz="1200" kern="1200" baseline="0" dirty="0" smtClean="0">
                <a:solidFill>
                  <a:schemeClr val="tx1"/>
                </a:solidFill>
                <a:latin typeface="+mn-lt"/>
                <a:ea typeface="+mn-ea"/>
                <a:cs typeface="+mn-cs"/>
              </a:rPr>
              <a:t>mandatos estatales (RD Tesis y Ley de la Ciencia 2011), y del propio repositorio (</a:t>
            </a:r>
            <a:r>
              <a:rPr lang="es-ES" sz="1200" kern="1200" dirty="0" smtClean="0">
                <a:solidFill>
                  <a:schemeClr val="tx1"/>
                </a:solidFill>
                <a:latin typeface="+mn-lt"/>
                <a:ea typeface="+mn-ea"/>
                <a:cs typeface="+mn-cs"/>
              </a:rPr>
              <a:t>la </a:t>
            </a:r>
            <a:r>
              <a:rPr lang="es-ES" sz="1200" u="sng" kern="1200" dirty="0" smtClean="0">
                <a:solidFill>
                  <a:schemeClr val="tx1"/>
                </a:solidFill>
                <a:latin typeface="+mn-lt"/>
                <a:ea typeface="+mn-ea"/>
                <a:cs typeface="+mn-cs"/>
                <a:hlinkClick r:id="rId4"/>
              </a:rPr>
              <a:t>Política de colecciones de </a:t>
            </a:r>
            <a:r>
              <a:rPr lang="es-ES" sz="1200" u="sng" strike="noStrike" kern="1200" dirty="0" smtClean="0">
                <a:solidFill>
                  <a:schemeClr val="tx1"/>
                </a:solidFill>
                <a:latin typeface="+mn-lt"/>
                <a:ea typeface="+mn-ea"/>
                <a:cs typeface="+mn-cs"/>
                <a:hlinkClick r:id="rId4"/>
              </a:rPr>
              <a:t>RiuNet</a:t>
            </a:r>
            <a:r>
              <a:rPr lang="es-ES" sz="1200" strike="noStrike" kern="1200" baseline="0" dirty="0" smtClean="0">
                <a:solidFill>
                  <a:schemeClr val="tx1"/>
                </a:solidFill>
                <a:latin typeface="+mn-lt"/>
                <a:ea typeface="+mn-ea"/>
                <a:cs typeface="+mn-cs"/>
              </a:rPr>
              <a:t> </a:t>
            </a:r>
            <a:r>
              <a:rPr lang="es-ES" sz="1200" strike="noStrike" kern="1200" baseline="0" dirty="0" smtClean="0">
                <a:solidFill>
                  <a:srgbClr val="FF0000"/>
                </a:solidFill>
                <a:latin typeface="+mn-lt"/>
                <a:ea typeface="+mn-ea"/>
                <a:cs typeface="+mn-cs"/>
              </a:rPr>
              <a:t>(aprobada por el Vicerrectorado de nuevas tecnologías, octubre de</a:t>
            </a:r>
            <a:r>
              <a:rPr lang="es-ES" sz="1200" strike="noStrike" kern="1200" dirty="0" smtClean="0">
                <a:solidFill>
                  <a:srgbClr val="FF0000"/>
                </a:solidFill>
                <a:latin typeface="+mn-lt"/>
                <a:ea typeface="+mn-ea"/>
                <a:cs typeface="+mn-cs"/>
              </a:rPr>
              <a:t> 2012)</a:t>
            </a:r>
            <a:endParaRPr lang="es-ES" sz="1200" strike="noStrike" kern="120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95</a:t>
            </a:fld>
            <a:endParaRPr lang="es-ES" dirty="0"/>
          </a:p>
        </p:txBody>
      </p:sp>
    </p:spTree>
    <p:extLst>
      <p:ext uri="{BB962C8B-B14F-4D97-AF65-F5344CB8AC3E}">
        <p14:creationId xmlns:p14="http://schemas.microsoft.com/office/powerpoint/2010/main" val="379356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El</a:t>
            </a:r>
            <a:r>
              <a:rPr lang="es-ES" baseline="0" dirty="0" smtClean="0"/>
              <a:t> sistema DSpace tiene una funcionalidad que permite la carga masiva de Items: tanto de los archivos como de sus metadatos.</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En RiuNet hemos utilizado</a:t>
            </a:r>
            <a:r>
              <a:rPr lang="es-ES" sz="1200" kern="1200" baseline="0" dirty="0" smtClean="0">
                <a:solidFill>
                  <a:schemeClr val="tx1"/>
                </a:solidFill>
                <a:latin typeface="+mn-lt"/>
                <a:ea typeface="+mn-ea"/>
                <a:cs typeface="+mn-cs"/>
              </a:rPr>
              <a:t> esta herramienta para colecciones puntuales, de carácter patrimonial, que están cerradas </a:t>
            </a:r>
            <a:r>
              <a:rPr lang="es-ES" sz="1200" kern="1200" dirty="0" smtClean="0">
                <a:solidFill>
                  <a:schemeClr val="tx1"/>
                </a:solidFill>
                <a:latin typeface="+mn-lt"/>
                <a:ea typeface="+mn-ea"/>
                <a:cs typeface="+mn-cs"/>
              </a:rPr>
              <a:t>y con un gran número de objetos como las colecciones de la RSEAPV o la de estudios fílmicos, con 8000 y 2000 objetos respectivamente. </a:t>
            </a:r>
          </a:p>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96</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RiuNet también permite el </a:t>
            </a:r>
            <a:r>
              <a:rPr lang="es-ES" sz="1200" b="1" kern="1200" dirty="0" smtClean="0">
                <a:solidFill>
                  <a:schemeClr val="tx1"/>
                </a:solidFill>
                <a:latin typeface="+mn-lt"/>
                <a:ea typeface="+mn-ea"/>
                <a:cs typeface="+mn-cs"/>
              </a:rPr>
              <a:t>autoarchivo</a:t>
            </a:r>
            <a:r>
              <a:rPr lang="es-ES" sz="1200" kern="1200" dirty="0" smtClean="0">
                <a:solidFill>
                  <a:schemeClr val="tx1"/>
                </a:solidFill>
                <a:latin typeface="+mn-lt"/>
                <a:ea typeface="+mn-ea"/>
                <a:cs typeface="+mn-cs"/>
              </a:rPr>
              <a:t> de materiales. Así tenemos colecciones creadas a petición de estructuras institucionales (departamentos/institutos/grupos de investigación) para difundir materiales docentes y de investigación, aunque es una cantidad mínima en relación al total.</a:t>
            </a:r>
          </a:p>
          <a:p>
            <a:endParaRPr lang="es-ES" sz="1200" kern="120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97</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En la UPV se colabora</a:t>
            </a:r>
            <a:r>
              <a:rPr lang="es-ES" baseline="0" dirty="0" smtClean="0"/>
              <a:t> muy estrechamente con la Editorial. </a:t>
            </a:r>
          </a:p>
          <a:p>
            <a:r>
              <a:rPr lang="es-ES" baseline="0" dirty="0" smtClean="0"/>
              <a:t>Así por un lado se realiza el archivo “automático” de las revistas del portal </a:t>
            </a:r>
            <a:r>
              <a:rPr lang="es-ES" baseline="0" dirty="0" err="1" smtClean="0"/>
              <a:t>Polipapers</a:t>
            </a:r>
            <a:r>
              <a:rPr lang="es-ES" baseline="0" dirty="0" smtClean="0"/>
              <a:t> a través del protocolo SWORD. </a:t>
            </a:r>
          </a:p>
          <a:p>
            <a:r>
              <a:rPr lang="es-ES" baseline="0" dirty="0" smtClean="0"/>
              <a:t>Por otro lado se realiza el autoarchivo de las monografías para materiales docentes y se está trabajando en la gestión de una pasarela automática que descargue el proceso manual.</a:t>
            </a:r>
          </a:p>
          <a:p>
            <a:endParaRPr lang="es-ES" baseline="0" dirty="0" smtClean="0"/>
          </a:p>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98</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Desde 2008, la UPV</a:t>
            </a:r>
            <a:r>
              <a:rPr lang="es-ES" sz="1200" kern="1200" baseline="0" dirty="0" smtClean="0">
                <a:solidFill>
                  <a:schemeClr val="tx1"/>
                </a:solidFill>
                <a:latin typeface="+mn-lt"/>
                <a:ea typeface="+mn-ea"/>
                <a:cs typeface="+mn-cs"/>
              </a:rPr>
              <a:t> apuesta fuertemente porque los materiales de docencia se encuentren en acceso abierto, para ello biblioteca colabora </a:t>
            </a:r>
            <a:r>
              <a:rPr lang="es-ES" sz="1200" kern="1200" dirty="0" smtClean="0">
                <a:solidFill>
                  <a:schemeClr val="tx1"/>
                </a:solidFill>
                <a:latin typeface="+mn-lt"/>
                <a:ea typeface="+mn-ea"/>
                <a:cs typeface="+mn-cs"/>
              </a:rPr>
              <a:t>con el Servicio de Informática (ASIC) y el Instituto de Ciencias de la Educación (ICE) en el proyecto Docencia en red. RiuNet es usado no sólo como plataforma de difusión/conservación sino que se utilizan los sistemas de revisión del repositorio como sistema de validación de la</a:t>
            </a:r>
            <a:r>
              <a:rPr lang="es-ES" sz="1200" kern="1200" baseline="0" dirty="0" smtClean="0">
                <a:solidFill>
                  <a:schemeClr val="tx1"/>
                </a:solidFill>
                <a:latin typeface="+mn-lt"/>
                <a:ea typeface="+mn-ea"/>
                <a:cs typeface="+mn-cs"/>
              </a:rPr>
              <a:t> calidad de </a:t>
            </a:r>
            <a:r>
              <a:rPr lang="es-ES" sz="1200" kern="1200" dirty="0" smtClean="0">
                <a:solidFill>
                  <a:schemeClr val="tx1"/>
                </a:solidFill>
                <a:latin typeface="+mn-lt"/>
                <a:ea typeface="+mn-ea"/>
                <a:cs typeface="+mn-cs"/>
              </a:rPr>
              <a:t>los contenidos</a:t>
            </a:r>
            <a:r>
              <a:rPr lang="es-ES" sz="1200" kern="1200" baseline="0" dirty="0" smtClean="0">
                <a:solidFill>
                  <a:schemeClr val="tx1"/>
                </a:solidFill>
                <a:latin typeface="+mn-lt"/>
                <a:ea typeface="+mn-ea"/>
                <a:cs typeface="+mn-cs"/>
              </a:rPr>
              <a:t> </a:t>
            </a:r>
            <a:r>
              <a:rPr lang="es-ES" sz="1200" kern="1200" dirty="0" smtClean="0">
                <a:solidFill>
                  <a:schemeClr val="tx1"/>
                </a:solidFill>
                <a:latin typeface="+mn-lt"/>
                <a:ea typeface="+mn-ea"/>
                <a:cs typeface="+mn-cs"/>
              </a:rPr>
              <a:t>de los más de 5000 objetos de aprendizaje depositados mediante autoarchivo.</a:t>
            </a:r>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99</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El depósito de Los trabajos académicos</a:t>
            </a:r>
            <a:r>
              <a:rPr lang="es-ES" sz="1200" kern="1200" baseline="0" dirty="0" smtClean="0">
                <a:solidFill>
                  <a:schemeClr val="tx1"/>
                </a:solidFill>
                <a:effectLst/>
                <a:latin typeface="+mn-lt"/>
                <a:ea typeface="+mn-ea"/>
                <a:cs typeface="+mn-cs"/>
              </a:rPr>
              <a:t> al igual que otras colecciones han evolucionado, pasando desde el depósito voluntario en formato CD (archivo delegado), </a:t>
            </a:r>
            <a:r>
              <a:rPr lang="es-ES" sz="1200" kern="1200" dirty="0" smtClean="0">
                <a:solidFill>
                  <a:schemeClr val="tx1"/>
                </a:solidFill>
                <a:effectLst/>
                <a:latin typeface="+mn-lt"/>
                <a:ea typeface="+mn-ea"/>
                <a:cs typeface="+mn-cs"/>
              </a:rPr>
              <a:t>cuando se comenzó</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en 2010, al mandato (por normativa del servicio de alumnado 2013), aunque</a:t>
            </a:r>
            <a:r>
              <a:rPr lang="es-ES" sz="1200" kern="1200" baseline="0" dirty="0" smtClean="0">
                <a:solidFill>
                  <a:schemeClr val="tx1"/>
                </a:solidFill>
                <a:effectLst/>
                <a:latin typeface="+mn-lt"/>
                <a:ea typeface="+mn-ea"/>
                <a:cs typeface="+mn-cs"/>
              </a:rPr>
              <a:t> es el alumno quien sigue eligiendo el tipo de </a:t>
            </a:r>
            <a:r>
              <a:rPr lang="es-ES" sz="1200" kern="1200" dirty="0" smtClean="0">
                <a:solidFill>
                  <a:schemeClr val="tx1"/>
                </a:solidFill>
                <a:effectLst/>
                <a:latin typeface="+mn-lt"/>
                <a:ea typeface="+mn-ea"/>
                <a:cs typeface="+mn-cs"/>
              </a:rPr>
              <a:t>difusión. </a:t>
            </a:r>
          </a:p>
          <a:p>
            <a:pPr lvl="0"/>
            <a:r>
              <a:rPr lang="es-ES" sz="1200" kern="1200" dirty="0" smtClean="0">
                <a:solidFill>
                  <a:schemeClr val="tx1"/>
                </a:solidFill>
                <a:effectLst/>
                <a:latin typeface="+mn-lt"/>
                <a:ea typeface="+mn-ea"/>
                <a:cs typeface="+mn-cs"/>
              </a:rPr>
              <a:t>Actualmente</a:t>
            </a:r>
            <a:r>
              <a:rPr lang="es-ES" sz="1200" kern="1200" baseline="0" dirty="0" smtClean="0">
                <a:solidFill>
                  <a:schemeClr val="tx1"/>
                </a:solidFill>
                <a:effectLst/>
                <a:latin typeface="+mn-lt"/>
                <a:ea typeface="+mn-ea"/>
                <a:cs typeface="+mn-cs"/>
              </a:rPr>
              <a:t> estamos en periodo de adaptación a la nueva aplicación (</a:t>
            </a:r>
            <a:r>
              <a:rPr lang="es-ES" sz="1200" kern="1200" dirty="0" err="1" smtClean="0">
                <a:solidFill>
                  <a:schemeClr val="tx1"/>
                </a:solidFill>
                <a:effectLst/>
                <a:latin typeface="+mn-lt"/>
                <a:ea typeface="+mn-ea"/>
                <a:cs typeface="+mn-cs"/>
              </a:rPr>
              <a:t>Ebrón</a:t>
            </a:r>
            <a:r>
              <a:rPr lang="es-ES" sz="1200" kern="1200" dirty="0" smtClean="0">
                <a:solidFill>
                  <a:schemeClr val="tx1"/>
                </a:solidFill>
                <a:effectLst/>
                <a:latin typeface="+mn-lt"/>
                <a:ea typeface="+mn-ea"/>
                <a:cs typeface="+mn-cs"/>
              </a:rPr>
              <a:t>) de</a:t>
            </a:r>
            <a:r>
              <a:rPr lang="es-ES" sz="1200" kern="1200" baseline="0" dirty="0" smtClean="0">
                <a:solidFill>
                  <a:schemeClr val="tx1"/>
                </a:solidFill>
                <a:effectLst/>
                <a:latin typeface="+mn-lt"/>
                <a:ea typeface="+mn-ea"/>
                <a:cs typeface="+mn-cs"/>
              </a:rPr>
              <a:t> gestión de </a:t>
            </a:r>
            <a:r>
              <a:rPr lang="es-ES" sz="1200" kern="1200" dirty="0" smtClean="0">
                <a:solidFill>
                  <a:schemeClr val="tx1"/>
                </a:solidFill>
                <a:effectLst/>
                <a:latin typeface="+mn-lt"/>
                <a:ea typeface="+mn-ea"/>
                <a:cs typeface="+mn-cs"/>
              </a:rPr>
              <a:t>TA 2014 , colaborando con Servicio de alumnado, las ERT (secretaria) y bibliotecas de centro.</a:t>
            </a:r>
          </a:p>
          <a:p>
            <a:pPr lvl="0"/>
            <a:endParaRPr lang="es-ES" sz="1200" kern="1200" dirty="0" smtClean="0">
              <a:solidFill>
                <a:schemeClr val="tx1"/>
              </a:solidFill>
              <a:effectLst/>
              <a:latin typeface="+mn-lt"/>
              <a:ea typeface="+mn-ea"/>
              <a:cs typeface="+mn-cs"/>
            </a:endParaRPr>
          </a:p>
          <a:p>
            <a:pPr lvl="0"/>
            <a:r>
              <a:rPr lang="es-ES" sz="1200" kern="1200" dirty="0" err="1" smtClean="0">
                <a:solidFill>
                  <a:schemeClr val="tx1"/>
                </a:solidFill>
                <a:latin typeface="+mn-lt"/>
                <a:ea typeface="+mn-ea"/>
                <a:cs typeface="+mn-cs"/>
              </a:rPr>
              <a:t>Ebrón</a:t>
            </a:r>
            <a:r>
              <a:rPr lang="es-ES" sz="1200" kern="1200" dirty="0" smtClean="0">
                <a:solidFill>
                  <a:schemeClr val="tx1"/>
                </a:solidFill>
                <a:latin typeface="+mn-lt"/>
                <a:ea typeface="+mn-ea"/>
                <a:cs typeface="+mn-cs"/>
              </a:rPr>
              <a:t> supondrá un gran avance en la automatización del proceso ya que son más de 15.000 los trabajos de alumnos que se han depositado en los últimos años mediante archivo delegado a través de las bibliotecas de centro</a:t>
            </a:r>
            <a:endParaRPr lang="es-ES" sz="1200" kern="1200" dirty="0" smtClean="0">
              <a:solidFill>
                <a:schemeClr val="tx1"/>
              </a:solidFill>
              <a:effectLst/>
              <a:latin typeface="+mn-lt"/>
              <a:ea typeface="+mn-ea"/>
              <a:cs typeface="+mn-cs"/>
            </a:endParaRPr>
          </a:p>
          <a:p>
            <a:pPr lvl="0"/>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100</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En esta</a:t>
            </a:r>
            <a:r>
              <a:rPr lang="es-ES" baseline="0" dirty="0" smtClean="0"/>
              <a:t> nueva aplicación (</a:t>
            </a:r>
            <a:r>
              <a:rPr lang="es-ES" dirty="0" err="1" smtClean="0"/>
              <a:t>Ebrón</a:t>
            </a:r>
            <a:r>
              <a:rPr lang="es-ES" dirty="0" smtClean="0"/>
              <a:t>) hemos</a:t>
            </a:r>
            <a:r>
              <a:rPr lang="es-ES" baseline="0" dirty="0" smtClean="0"/>
              <a:t> colaborado para que queden registrados todos los metadatos necesarios para su depósito en RiuNet. Informando al alumno de la normativa existente y de las posibilidades de difusión a su alcance, pudiendo elegir entre las diferentes licencias Creative Commons en su caso y se genera una autorización firmada digitalmente</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101</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Las colección de tesis fue l</a:t>
            </a:r>
            <a:r>
              <a:rPr lang="es-ES" sz="1200" kern="1200" baseline="0" dirty="0" smtClean="0">
                <a:solidFill>
                  <a:schemeClr val="tx1"/>
                </a:solidFill>
                <a:effectLst/>
                <a:latin typeface="+mn-lt"/>
                <a:ea typeface="+mn-ea"/>
                <a:cs typeface="+mn-cs"/>
              </a:rPr>
              <a:t>a primera que se aprovecho del contenido de otra BBD institucional. Para ello se creo una pasarela que conectara la aplicación de la Escuela de Doctorado con RiuNet. Esta pasarela ha pasado por diferentes estados en estos años evolucionado desde el depósito voluntario en Acceso abierto al mandato por entrada en vigor del </a:t>
            </a:r>
            <a:r>
              <a:rPr lang="es-ES" sz="1200" kern="1200" dirty="0" smtClean="0">
                <a:solidFill>
                  <a:schemeClr val="tx1"/>
                </a:solidFill>
                <a:effectLst/>
                <a:latin typeface="+mn-lt"/>
                <a:ea typeface="+mn-ea"/>
                <a:cs typeface="+mn-cs"/>
              </a:rPr>
              <a:t>RD 99/2011.</a:t>
            </a:r>
          </a:p>
          <a:p>
            <a:pPr lvl="0"/>
            <a:r>
              <a:rPr lang="es-ES" sz="1200" kern="1200" dirty="0" smtClean="0">
                <a:solidFill>
                  <a:schemeClr val="tx1"/>
                </a:solidFill>
                <a:effectLst/>
                <a:latin typeface="+mn-lt"/>
                <a:ea typeface="+mn-ea"/>
                <a:cs typeface="+mn-cs"/>
              </a:rPr>
              <a:t>2014 directrices ED para tesis por compendio. En 2015 se difunde</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en RiuNet el 100% de las tesis leídas en la UPV</a:t>
            </a:r>
            <a:endParaRPr lang="es-ES" dirty="0" smtClean="0"/>
          </a:p>
          <a:p>
            <a:endParaRPr lang="es-ES" dirty="0" smtClean="0"/>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102</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Para cumplir con la ley de</a:t>
            </a:r>
            <a:r>
              <a:rPr lang="es-ES" sz="1200" kern="1200" baseline="0" dirty="0" smtClean="0">
                <a:solidFill>
                  <a:schemeClr val="tx1"/>
                </a:solidFill>
                <a:effectLst/>
                <a:latin typeface="+mn-lt"/>
                <a:ea typeface="+mn-ea"/>
                <a:cs typeface="+mn-cs"/>
              </a:rPr>
              <a:t> la Ciencia (2011) </a:t>
            </a:r>
            <a:r>
              <a:rPr lang="es-ES" sz="1200" kern="1200" dirty="0" smtClean="0">
                <a:solidFill>
                  <a:schemeClr val="tx1"/>
                </a:solidFill>
                <a:effectLst/>
                <a:latin typeface="+mn-lt"/>
                <a:ea typeface="+mn-ea"/>
                <a:cs typeface="+mn-cs"/>
              </a:rPr>
              <a:t>se</a:t>
            </a:r>
            <a:r>
              <a:rPr lang="es-ES" sz="1200" kern="1200" baseline="0" dirty="0" smtClean="0">
                <a:solidFill>
                  <a:schemeClr val="tx1"/>
                </a:solidFill>
                <a:effectLst/>
                <a:latin typeface="+mn-lt"/>
                <a:ea typeface="+mn-ea"/>
                <a:cs typeface="+mn-cs"/>
              </a:rPr>
              <a:t> creó en 2013 una pasarela que comunica Senia (</a:t>
            </a:r>
            <a:r>
              <a:rPr lang="es-ES" sz="1200" kern="1200" dirty="0" smtClean="0">
                <a:solidFill>
                  <a:schemeClr val="tx1"/>
                </a:solidFill>
                <a:effectLst/>
                <a:latin typeface="+mn-lt"/>
                <a:ea typeface="+mn-ea"/>
                <a:cs typeface="+mn-cs"/>
              </a:rPr>
              <a:t>CRIS institucional) con RiuNet,</a:t>
            </a:r>
            <a:r>
              <a:rPr lang="es-ES" sz="1200" kern="1200" baseline="0" dirty="0" smtClean="0">
                <a:solidFill>
                  <a:schemeClr val="tx1"/>
                </a:solidFill>
                <a:effectLst/>
                <a:latin typeface="+mn-lt"/>
                <a:ea typeface="+mn-ea"/>
                <a:cs typeface="+mn-cs"/>
              </a:rPr>
              <a:t> que ac</a:t>
            </a:r>
            <a:r>
              <a:rPr lang="es-ES" sz="1200" kern="1200" dirty="0" smtClean="0">
                <a:solidFill>
                  <a:schemeClr val="tx1"/>
                </a:solidFill>
                <a:effectLst/>
                <a:latin typeface="+mn-lt"/>
                <a:ea typeface="+mn-ea"/>
                <a:cs typeface="+mn-cs"/>
              </a:rPr>
              <a:t>tualmente cuenta con más de 3500 publicaciones. </a:t>
            </a:r>
            <a:endParaRPr lang="es-ES" sz="1200" kern="120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0E84077A-766A-4BC9-8B2D-8E451106FA7D}" type="slidenum">
              <a:rPr lang="es-ES" smtClean="0"/>
              <a:pPr/>
              <a:t>104</a:t>
            </a:fld>
            <a:endParaRPr lang="es-ES"/>
          </a:p>
        </p:txBody>
      </p:sp>
    </p:spTree>
    <p:extLst>
      <p:ext uri="{BB962C8B-B14F-4D97-AF65-F5344CB8AC3E}">
        <p14:creationId xmlns:p14="http://schemas.microsoft.com/office/powerpoint/2010/main" val="22548595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Correo enviado a la comunidad UPV por vicerrectorado en diciembre de 2012</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105</a:t>
            </a:fld>
            <a:endParaRPr lang="es-ES"/>
          </a:p>
        </p:txBody>
      </p:sp>
    </p:spTree>
    <p:extLst>
      <p:ext uri="{BB962C8B-B14F-4D97-AF65-F5344CB8AC3E}">
        <p14:creationId xmlns:p14="http://schemas.microsoft.com/office/powerpoint/2010/main" val="4784442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106</a:t>
            </a:fld>
            <a:endParaRPr lang="es-ES"/>
          </a:p>
        </p:txBody>
      </p:sp>
    </p:spTree>
    <p:extLst>
      <p:ext uri="{BB962C8B-B14F-4D97-AF65-F5344CB8AC3E}">
        <p14:creationId xmlns:p14="http://schemas.microsoft.com/office/powerpoint/2010/main" val="15306210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109</a:t>
            </a:fld>
            <a:endParaRPr lang="es-ES"/>
          </a:p>
        </p:txBody>
      </p:sp>
    </p:spTree>
    <p:extLst>
      <p:ext uri="{BB962C8B-B14F-4D97-AF65-F5344CB8AC3E}">
        <p14:creationId xmlns:p14="http://schemas.microsoft.com/office/powerpoint/2010/main" val="22712568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Importante para facilitar</a:t>
            </a:r>
            <a:r>
              <a:rPr lang="es-ES" baseline="0" dirty="0" smtClean="0"/>
              <a:t> la recuperación tener una única forma de autor normalizada</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110</a:t>
            </a:fld>
            <a:endParaRPr lang="es-ES"/>
          </a:p>
        </p:txBody>
      </p:sp>
    </p:spTree>
    <p:extLst>
      <p:ext uri="{BB962C8B-B14F-4D97-AF65-F5344CB8AC3E}">
        <p14:creationId xmlns:p14="http://schemas.microsoft.com/office/powerpoint/2010/main" val="27922649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En la UPV a la</a:t>
            </a:r>
            <a:r>
              <a:rPr lang="es-ES" baseline="0" dirty="0" smtClean="0"/>
              <a:t> firma científica se le llama Nombre Bibliográfico Único</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112</a:t>
            </a:fld>
            <a:endParaRPr lang="es-ES"/>
          </a:p>
        </p:txBody>
      </p:sp>
    </p:spTree>
    <p:extLst>
      <p:ext uri="{BB962C8B-B14F-4D97-AF65-F5344CB8AC3E}">
        <p14:creationId xmlns:p14="http://schemas.microsoft.com/office/powerpoint/2010/main" val="23083636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Buscar en</a:t>
            </a:r>
            <a:r>
              <a:rPr lang="es-ES" baseline="0" dirty="0" smtClean="0"/>
              <a:t> “todos” busca en todos los registros de Senia</a:t>
            </a:r>
            <a:endParaRPr lang="es-ES" dirty="0"/>
          </a:p>
        </p:txBody>
      </p:sp>
      <p:sp>
        <p:nvSpPr>
          <p:cNvPr id="4" name="3 Marcador de número de diapositiva"/>
          <p:cNvSpPr>
            <a:spLocks noGrp="1"/>
          </p:cNvSpPr>
          <p:nvPr>
            <p:ph type="sldNum" sz="quarter" idx="10"/>
          </p:nvPr>
        </p:nvSpPr>
        <p:spPr/>
        <p:txBody>
          <a:bodyPr/>
          <a:lstStyle/>
          <a:p>
            <a:fld id="{0E84077A-766A-4BC9-8B2D-8E451106FA7D}" type="slidenum">
              <a:rPr lang="es-ES" smtClean="0"/>
              <a:t>120</a:t>
            </a:fld>
            <a:endParaRPr lang="es-ES"/>
          </a:p>
        </p:txBody>
      </p:sp>
    </p:spTree>
    <p:extLst>
      <p:ext uri="{BB962C8B-B14F-4D97-AF65-F5344CB8AC3E}">
        <p14:creationId xmlns:p14="http://schemas.microsoft.com/office/powerpoint/2010/main" val="1542456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smtClean="0"/>
          </a:p>
        </p:txBody>
      </p:sp>
      <p:sp>
        <p:nvSpPr>
          <p:cNvPr id="45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2B52506-8C6F-43D9-98C9-4B0D83CF830B}" type="slidenum">
              <a:rPr lang="es-ES" smtClean="0"/>
              <a:pPr eaLnBrk="1" hangingPunct="1"/>
              <a:t>152</a:t>
            </a:fld>
            <a:endParaRPr lang="es-E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41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EC61AAE-B59D-4C9E-A61F-38FAC1795F83}" type="slidenum">
              <a:rPr lang="es-ES" altLang="es-ES" smtClean="0">
                <a:latin typeface="Arial" pitchFamily="34" charset="0"/>
              </a:rPr>
              <a:pPr>
                <a:spcBef>
                  <a:spcPct val="0"/>
                </a:spcBef>
              </a:pPr>
              <a:t>153</a:t>
            </a:fld>
            <a:endParaRPr lang="es-ES" altLang="es-ES" smtClean="0">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1392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F92EFE3-0BC3-49A0-8E58-E632471011C5}" type="slidenum">
              <a:rPr lang="es-ES" altLang="es-ES" smtClean="0">
                <a:latin typeface="Arial" pitchFamily="34" charset="0"/>
              </a:rPr>
              <a:pPr>
                <a:spcBef>
                  <a:spcPct val="0"/>
                </a:spcBef>
              </a:pPr>
              <a:t>155</a:t>
            </a:fld>
            <a:endParaRPr lang="es-ES" altLang="es-ES"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dirty="0" smtClean="0"/>
              <a:t>Otro de los problemas es el relativo al control de versiones. Las diferentes versiones por las que pasa un artículo desde su creación hasta su publicación es un tema que aún no está en absoluto normalizado. Existen propuestas como las recogidas en </a:t>
            </a:r>
            <a:r>
              <a:rPr lang="es-ES_tradnl" u="sng" dirty="0" err="1" smtClean="0">
                <a:hlinkClick r:id="rId3"/>
              </a:rPr>
              <a:t>Versions</a:t>
            </a:r>
            <a:r>
              <a:rPr lang="es-ES_tradnl" u="sng" dirty="0" smtClean="0">
                <a:hlinkClick r:id="rId3"/>
              </a:rPr>
              <a:t> </a:t>
            </a:r>
            <a:r>
              <a:rPr lang="es-ES_tradnl" u="sng" dirty="0" err="1" smtClean="0">
                <a:hlinkClick r:id="rId3"/>
              </a:rPr>
              <a:t>Toolkit</a:t>
            </a:r>
            <a:r>
              <a:rPr lang="es-ES_tradnl" dirty="0" smtClean="0"/>
              <a:t>, </a:t>
            </a:r>
            <a:r>
              <a:rPr lang="es-ES_tradnl" u="sng" dirty="0" err="1" smtClean="0">
                <a:hlinkClick r:id="rId4"/>
              </a:rPr>
              <a:t>CrossRef</a:t>
            </a:r>
            <a:r>
              <a:rPr lang="es-ES_tradnl" dirty="0" smtClean="0"/>
              <a:t>, </a:t>
            </a:r>
            <a:r>
              <a:rPr lang="es-ES_tradnl" u="sng" dirty="0" smtClean="0">
                <a:hlinkClick r:id="rId5"/>
              </a:rPr>
              <a:t>NISO/ALPSP</a:t>
            </a:r>
            <a:r>
              <a:rPr lang="es-ES_tradnl" dirty="0" smtClean="0"/>
              <a:t> o </a:t>
            </a:r>
            <a:r>
              <a:rPr lang="es-ES_tradnl" u="sng" dirty="0" smtClean="0">
                <a:hlinkClick r:id="rId6"/>
              </a:rPr>
              <a:t>RIVER Project</a:t>
            </a:r>
            <a:r>
              <a:rPr lang="es-ES_tradnl" dirty="0" smtClean="0"/>
              <a:t>  para intentar normalizar las diferentes versiones de los artículos de revistas. Este aspecto tiene importancia porque cuando se realiza una búsqueda puede que se recupere el mismo documento en sus diferentes versiones (con cambios mínimos entre ellas) y que no se sepa cómo o cual citar o enlazar. </a:t>
            </a:r>
            <a:endParaRPr lang="es-ES" dirty="0" smtClean="0"/>
          </a:p>
          <a:p>
            <a:r>
              <a:rPr lang="es-ES" dirty="0" smtClean="0"/>
              <a:t>Falta de normalización en las denominaciones. Cuando se busca un documento a veces se recuperan muchas versiones del mismo que difieren en detalles mínimos según sean pre-</a:t>
            </a:r>
            <a:r>
              <a:rPr lang="es-ES" dirty="0" err="1" smtClean="0"/>
              <a:t>print</a:t>
            </a:r>
            <a:r>
              <a:rPr lang="es-ES" dirty="0" smtClean="0"/>
              <a:t>, post-</a:t>
            </a:r>
            <a:r>
              <a:rPr lang="es-ES" dirty="0" err="1" smtClean="0"/>
              <a:t>print</a:t>
            </a:r>
            <a:r>
              <a:rPr lang="es-ES" dirty="0" smtClean="0"/>
              <a:t> (versión del autor, versión de la editorial, etc…) o acceso al documento depositado o en una web, etc…</a:t>
            </a:r>
          </a:p>
          <a:p>
            <a:r>
              <a:rPr lang="es-ES" dirty="0" smtClean="0"/>
              <a:t>Como muchas veces el editor no permite el autoarchivo en repositorios de su versión, es importante que el autor conserve la versión definitiva de sus trabajos.</a:t>
            </a:r>
          </a:p>
          <a:p>
            <a:endParaRPr lang="es-ES" dirty="0" smtClean="0"/>
          </a:p>
        </p:txBody>
      </p:sp>
      <p:sp>
        <p:nvSpPr>
          <p:cNvPr id="114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316CB7-EFC7-4F69-9668-875B99ABD9E7}" type="slidenum">
              <a:rPr lang="es-ES" smtClean="0"/>
              <a:pPr eaLnBrk="1" hangingPunct="1"/>
              <a:t>163</a:t>
            </a:fld>
            <a:endParaRPr lang="es-ES" smtClean="0"/>
          </a:p>
        </p:txBody>
      </p:sp>
      <p:sp>
        <p:nvSpPr>
          <p:cNvPr id="114693" name="1 Marcador de fecha"/>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D77EA4-C570-4F62-B1F9-90345C7B0422}" type="datetime1">
              <a:rPr lang="es-ES" smtClean="0"/>
              <a:pPr eaLnBrk="1" hangingPunct="1"/>
              <a:t>04/02/2016</a:t>
            </a:fld>
            <a:endParaRPr lang="es-E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2442" eaLnBrk="0" hangingPunct="0">
              <a:spcBef>
                <a:spcPct val="30000"/>
              </a:spcBef>
              <a:defRPr sz="1100">
                <a:solidFill>
                  <a:schemeClr val="tx1"/>
                </a:solidFill>
                <a:latin typeface="Arial" charset="0"/>
                <a:ea typeface="ＭＳ Ｐゴシック" pitchFamily="34" charset="-128"/>
              </a:defRPr>
            </a:lvl1pPr>
            <a:lvl2pPr marL="685817" indent="-263776" defTabSz="892442" eaLnBrk="0" hangingPunct="0">
              <a:spcBef>
                <a:spcPct val="30000"/>
              </a:spcBef>
              <a:defRPr sz="1100">
                <a:solidFill>
                  <a:schemeClr val="tx1"/>
                </a:solidFill>
                <a:latin typeface="Arial" charset="0"/>
                <a:ea typeface="ＭＳ Ｐゴシック" pitchFamily="34" charset="-128"/>
              </a:defRPr>
            </a:lvl2pPr>
            <a:lvl3pPr marL="1055103" indent="-211021" defTabSz="892442" eaLnBrk="0" hangingPunct="0">
              <a:spcBef>
                <a:spcPct val="30000"/>
              </a:spcBef>
              <a:defRPr sz="1100">
                <a:solidFill>
                  <a:schemeClr val="tx1"/>
                </a:solidFill>
                <a:latin typeface="Arial" charset="0"/>
                <a:ea typeface="ＭＳ Ｐゴシック" pitchFamily="34" charset="-128"/>
              </a:defRPr>
            </a:lvl3pPr>
            <a:lvl4pPr marL="1477145" indent="-211021" defTabSz="892442" eaLnBrk="0" hangingPunct="0">
              <a:spcBef>
                <a:spcPct val="30000"/>
              </a:spcBef>
              <a:defRPr sz="1100">
                <a:solidFill>
                  <a:schemeClr val="tx1"/>
                </a:solidFill>
                <a:latin typeface="Arial" charset="0"/>
                <a:ea typeface="ＭＳ Ｐゴシック" pitchFamily="34" charset="-128"/>
              </a:defRPr>
            </a:lvl4pPr>
            <a:lvl5pPr marL="1899186" indent="-211021" defTabSz="892442" eaLnBrk="0" hangingPunct="0">
              <a:spcBef>
                <a:spcPct val="30000"/>
              </a:spcBef>
              <a:defRPr sz="1100">
                <a:solidFill>
                  <a:schemeClr val="tx1"/>
                </a:solidFill>
                <a:latin typeface="Arial" charset="0"/>
                <a:ea typeface="ＭＳ Ｐゴシック" pitchFamily="34" charset="-128"/>
              </a:defRPr>
            </a:lvl5pPr>
            <a:lvl6pPr marL="2321227" indent="-211021" defTabSz="892442" eaLnBrk="0" fontAlgn="base" hangingPunct="0">
              <a:spcBef>
                <a:spcPct val="30000"/>
              </a:spcBef>
              <a:spcAft>
                <a:spcPct val="0"/>
              </a:spcAft>
              <a:defRPr sz="1100">
                <a:solidFill>
                  <a:schemeClr val="tx1"/>
                </a:solidFill>
                <a:latin typeface="Arial" charset="0"/>
                <a:ea typeface="ＭＳ Ｐゴシック" pitchFamily="34" charset="-128"/>
              </a:defRPr>
            </a:lvl6pPr>
            <a:lvl7pPr marL="2743269" indent="-211021" defTabSz="892442" eaLnBrk="0" fontAlgn="base" hangingPunct="0">
              <a:spcBef>
                <a:spcPct val="30000"/>
              </a:spcBef>
              <a:spcAft>
                <a:spcPct val="0"/>
              </a:spcAft>
              <a:defRPr sz="1100">
                <a:solidFill>
                  <a:schemeClr val="tx1"/>
                </a:solidFill>
                <a:latin typeface="Arial" charset="0"/>
                <a:ea typeface="ＭＳ Ｐゴシック" pitchFamily="34" charset="-128"/>
              </a:defRPr>
            </a:lvl7pPr>
            <a:lvl8pPr marL="3165310" indent="-211021" defTabSz="892442" eaLnBrk="0" fontAlgn="base" hangingPunct="0">
              <a:spcBef>
                <a:spcPct val="30000"/>
              </a:spcBef>
              <a:spcAft>
                <a:spcPct val="0"/>
              </a:spcAft>
              <a:defRPr sz="1100">
                <a:solidFill>
                  <a:schemeClr val="tx1"/>
                </a:solidFill>
                <a:latin typeface="Arial" charset="0"/>
                <a:ea typeface="ＭＳ Ｐゴシック" pitchFamily="34" charset="-128"/>
              </a:defRPr>
            </a:lvl8pPr>
            <a:lvl9pPr marL="3587351" indent="-211021" defTabSz="892442" eaLnBrk="0" fontAlgn="base" hangingPunct="0">
              <a:spcBef>
                <a:spcPct val="30000"/>
              </a:spcBef>
              <a:spcAft>
                <a:spcPct val="0"/>
              </a:spcAft>
              <a:defRPr sz="1100">
                <a:solidFill>
                  <a:schemeClr val="tx1"/>
                </a:solidFill>
                <a:latin typeface="Arial" charset="0"/>
                <a:ea typeface="ＭＳ Ｐゴシック" pitchFamily="34" charset="-128"/>
              </a:defRPr>
            </a:lvl9pPr>
          </a:lstStyle>
          <a:p>
            <a:pPr eaLnBrk="1" hangingPunct="1">
              <a:spcBef>
                <a:spcPct val="0"/>
              </a:spcBef>
            </a:pPr>
            <a:fld id="{C85625C7-2709-4E23-9196-3E4F68C0C9DD}" type="slidenum">
              <a:rPr lang="en-US" altLang="es-ES" sz="1200"/>
              <a:pPr eaLnBrk="1" hangingPunct="1">
                <a:spcBef>
                  <a:spcPct val="0"/>
                </a:spcBef>
              </a:pPr>
              <a:t>164</a:t>
            </a:fld>
            <a:endParaRPr lang="en-US" altLang="es-ES" sz="1200"/>
          </a:p>
        </p:txBody>
      </p:sp>
      <p:sp>
        <p:nvSpPr>
          <p:cNvPr id="75779" name="Rectangle 2"/>
          <p:cNvSpPr>
            <a:spLocks noGrp="1" noRot="1" noChangeAspect="1" noChangeArrowheads="1" noTextEdit="1"/>
          </p:cNvSpPr>
          <p:nvPr>
            <p:ph type="sldImg"/>
          </p:nvPr>
        </p:nvSpPr>
        <p:spPr>
          <a:xfrm>
            <a:off x="1141413" y="685800"/>
            <a:ext cx="4575175" cy="34305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s-ES" dirty="0"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hasCustomPrompt="1"/>
          </p:nvPr>
        </p:nvSpPr>
        <p:spPr>
          <a:xfrm>
            <a:off x="685800" y="2130425"/>
            <a:ext cx="7772400" cy="1470025"/>
          </a:xfrm>
        </p:spPr>
        <p:txBody>
          <a:bodyPr/>
          <a:lstStyle>
            <a:lvl1pPr>
              <a:defRPr>
                <a:latin typeface="Arial" pitchFamily="34" charset="0"/>
                <a:cs typeface="Arial" pitchFamily="34" charset="0"/>
              </a:defRPr>
            </a:lvl1pPr>
          </a:lstStyle>
          <a:p>
            <a:r>
              <a:rPr lang="es-ES" dirty="0" smtClean="0"/>
              <a:t>HAGA CLIC PARA MODIFICAR EL ESTILO DE TÍTULO DEL PATRÓN</a:t>
            </a:r>
            <a:endParaRPr lang="ca-ES" dirty="0"/>
          </a:p>
        </p:txBody>
      </p:sp>
      <p:sp>
        <p:nvSpPr>
          <p:cNvPr id="3" name="2 Subtítulo"/>
          <p:cNvSpPr>
            <a:spLocks noGrp="1"/>
          </p:cNvSpPr>
          <p:nvPr>
            <p:ph type="subTitle" idx="1"/>
          </p:nvPr>
        </p:nvSpPr>
        <p:spPr>
          <a:xfrm>
            <a:off x="1371600" y="3886200"/>
            <a:ext cx="6400800" cy="1752600"/>
          </a:xfrm>
        </p:spPr>
        <p:txBody>
          <a:bodyPr>
            <a:normAutofit/>
          </a:bodyPr>
          <a:lstStyle>
            <a:lvl1pPr marL="0" indent="0" algn="ctr">
              <a:buNone/>
              <a:defRPr sz="32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ca-ES" dirty="0"/>
          </a:p>
        </p:txBody>
      </p:sp>
      <p:pic>
        <p:nvPicPr>
          <p:cNvPr id="9" name="8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526526"/>
          </a:xfrm>
          <a:prstGeom prst="rect">
            <a:avLst/>
          </a:prstGeom>
        </p:spPr>
      </p:pic>
    </p:spTree>
    <p:extLst>
      <p:ext uri="{BB962C8B-B14F-4D97-AF65-F5344CB8AC3E}">
        <p14:creationId xmlns:p14="http://schemas.microsoft.com/office/powerpoint/2010/main" val="374717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64704"/>
            <a:ext cx="8229600" cy="652934"/>
          </a:xfrm>
        </p:spPr>
        <p:txBody>
          <a:bodyPr>
            <a:noAutofit/>
          </a:bodyPr>
          <a:lstStyle>
            <a:lvl1pPr>
              <a:defRPr sz="3600">
                <a:latin typeface="Arial" pitchFamily="34" charset="0"/>
                <a:cs typeface="Arial" pitchFamily="34" charset="0"/>
              </a:defRPr>
            </a:lvl1pPr>
          </a:lstStyle>
          <a:p>
            <a:r>
              <a:rPr lang="es-ES" smtClean="0"/>
              <a:t>Haga clic para modificar el estilo de título del patrón</a:t>
            </a:r>
            <a:endParaRPr lang="ca-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5281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normAutofit/>
          </a:bodyPr>
          <a:lstStyle>
            <a:lvl1pPr algn="l">
              <a:defRPr sz="3600" b="1" cap="all">
                <a:latin typeface="Arial" pitchFamily="34" charset="0"/>
                <a:cs typeface="Arial" pitchFamily="34" charset="0"/>
              </a:defRPr>
            </a:lvl1pPr>
          </a:lstStyle>
          <a:p>
            <a:r>
              <a:rPr lang="es-ES" smtClean="0"/>
              <a:t>Haga clic para modificar el estilo de título del patrón</a:t>
            </a:r>
            <a:endParaRPr lang="ca-ES" dirty="0"/>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Tree>
    <p:extLst>
      <p:ext uri="{BB962C8B-B14F-4D97-AF65-F5344CB8AC3E}">
        <p14:creationId xmlns:p14="http://schemas.microsoft.com/office/powerpoint/2010/main" val="2967249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12330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ca-ES" dirty="0"/>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3238171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55502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1B39AA11-5ECF-4096-BC18-37831E6B8451}" type="datetimeFigureOut">
              <a:rPr lang="ca-ES" smtClean="0"/>
              <a:t>04/02/2016</a:t>
            </a:fld>
            <a:endParaRPr lang="ca-ES" dirty="0"/>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ca-ES" dirty="0"/>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383403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ca-ES" dirty="0"/>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78519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ca-ES" dirty="0"/>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ca-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1956579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dirty="0"/>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28836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1B39AA11-5ECF-4096-BC18-37831E6B8451}" type="datetimeFigureOut">
              <a:rPr lang="ca-ES" smtClean="0"/>
              <a:t>04/02/2016</a:t>
            </a:fld>
            <a:endParaRPr lang="ca-ES"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ca-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2D81D204-C9B0-478F-8425-DB1D81E773DB}" type="slidenum">
              <a:rPr lang="ca-ES" smtClean="0"/>
              <a:t>‹Nº›</a:t>
            </a:fld>
            <a:endParaRPr lang="ca-ES" dirty="0"/>
          </a:p>
        </p:txBody>
      </p:sp>
    </p:spTree>
    <p:extLst>
      <p:ext uri="{BB962C8B-B14F-4D97-AF65-F5344CB8AC3E}">
        <p14:creationId xmlns:p14="http://schemas.microsoft.com/office/powerpoint/2010/main" val="2316265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764704"/>
            <a:ext cx="8229600" cy="652934"/>
          </a:xfrm>
          <a:prstGeom prst="rect">
            <a:avLst/>
          </a:prstGeom>
        </p:spPr>
        <p:txBody>
          <a:bodyPr vert="horz" lIns="91440" tIns="45720" rIns="91440" bIns="45720" rtlCol="0" anchor="ctr">
            <a:noAutofit/>
          </a:bodyPr>
          <a:lstStyle/>
          <a:p>
            <a:r>
              <a:rPr lang="es-ES" dirty="0" smtClean="0"/>
              <a:t>Haga clic para modificar el estilo de título del patrón</a:t>
            </a:r>
            <a:endParaRPr lang="ca-ES" dirty="0"/>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ca-ES" dirty="0"/>
          </a:p>
        </p:txBody>
      </p:sp>
      <p:pic>
        <p:nvPicPr>
          <p:cNvPr id="7" name="6 Imagen"/>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526526"/>
          </a:xfrm>
          <a:prstGeom prst="rect">
            <a:avLst/>
          </a:prstGeom>
        </p:spPr>
      </p:pic>
      <p:pic>
        <p:nvPicPr>
          <p:cNvPr id="8" name="7 Imagen"/>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6800135"/>
            <a:ext cx="9158808" cy="57967"/>
          </a:xfrm>
          <a:prstGeom prst="rect">
            <a:avLst/>
          </a:prstGeom>
        </p:spPr>
      </p:pic>
    </p:spTree>
    <p:extLst>
      <p:ext uri="{BB962C8B-B14F-4D97-AF65-F5344CB8AC3E}">
        <p14:creationId xmlns:p14="http://schemas.microsoft.com/office/powerpoint/2010/main" val="3555938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riunet.upv.es/handle/10251/46634" TargetMode="External"/><Relationship Id="rId1" Type="http://schemas.openxmlformats.org/officeDocument/2006/relationships/slideLayout" Target="../slideLayouts/slideLayout7.xml"/><Relationship Id="rId4" Type="http://schemas.openxmlformats.org/officeDocument/2006/relationships/hyperlink" Target="mailto:biblioteca.digital@bib.upv.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upv.es/noticias-upv/noticia-7725-portal-de-trans-es.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hyperlink" Target="http://www.plos.org/" TargetMode="External"/><Relationship Id="rId3" Type="http://schemas.openxmlformats.org/officeDocument/2006/relationships/image" Target="../media/image16.png"/><Relationship Id="rId7" Type="http://schemas.openxmlformats.org/officeDocument/2006/relationships/hyperlink" Target="http://www.sparceurope.org/" TargetMode="External"/><Relationship Id="rId12" Type="http://schemas.openxmlformats.org/officeDocument/2006/relationships/image" Target="../media/image22.png"/><Relationship Id="rId2" Type="http://schemas.openxmlformats.org/officeDocument/2006/relationships/notesSlide" Target="../notesSlides/notesSlide3.xml"/><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hyperlink" Target="http://www.openarchives.org/" TargetMode="External"/><Relationship Id="rId5" Type="http://schemas.openxmlformats.org/officeDocument/2006/relationships/image" Target="../media/image18.png"/><Relationship Id="rId15" Type="http://schemas.openxmlformats.org/officeDocument/2006/relationships/image" Target="../media/image24.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hyperlink" Target="http://arxiv.org/" TargetMode="External"/><Relationship Id="rId1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6qKCcRaaO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necobelac.eu/en/index.php"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hyperlink" Target="http://eprints.soton.ac.uk/268516/2/Citation_advantage_paper.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image" Target="../media/image29.png"/><Relationship Id="rId7" Type="http://schemas.openxmlformats.org/officeDocument/2006/relationships/image" Target="../media/image32.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4.png"/><Relationship Id="rId4" Type="http://schemas.openxmlformats.org/officeDocument/2006/relationships/hyperlink" Target="http://riunet.upv.es/bitstream/handle/10251/11342/Politica%20acceso%20abierto_UPV.pdf" TargetMode="External"/><Relationship Id="rId9" Type="http://schemas.openxmlformats.org/officeDocument/2006/relationships/hyperlink" Target="http://poliscience.blogs.upv.e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poliscience.blogs.upv.es/open-access/entorno-oa/politicas-de-acceso-abierto/"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roarmap.eprints.org/" TargetMode="External"/><Relationship Id="rId7" Type="http://schemas.openxmlformats.org/officeDocument/2006/relationships/hyperlink" Target="http://openaccess.eprints.org/index.php?/archives/865-Public-Access-to-Federally-Funded-Research-Harnad-Response-to-US-OSTP-RFI-Part-1-of-2.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tmp"/><Relationship Id="rId4" Type="http://schemas.openxmlformats.org/officeDocument/2006/relationships/image" Target="../media/image41.tmp"/></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hdl.handle.net/10251/11342"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boe.es/boe/dias/2011/02/10/pdfs/BOE-A-2011-2541.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boe.es/boe/dias/2011/02/10/pdfs/BOE-A-2011-2541.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www.boe.es/boe/dias/2011/06/02/pdfs/BOE-A-2011-9617.pdf" TargetMode="External"/><Relationship Id="rId4" Type="http://schemas.openxmlformats.org/officeDocument/2006/relationships/hyperlink" Target="http://www.upv.es/entidades/EDOCTORADO/info/U0674883.pdf"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poliscience.blogs.upv.es/derechos-de-autor/version-del-autor-y-version-del-editor/" TargetMode="External"/><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riunet.upv.es/handle/10251/34848" TargetMode="External"/><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riunet.upv.es/handle/10251/34793"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18" Type="http://schemas.openxmlformats.org/officeDocument/2006/relationships/image" Target="../media/image64.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png"/><Relationship Id="rId17" Type="http://schemas.openxmlformats.org/officeDocument/2006/relationships/image" Target="../media/image63.png"/><Relationship Id="rId2" Type="http://schemas.openxmlformats.org/officeDocument/2006/relationships/notesSlide" Target="../notesSlides/notesSlide13.xml"/><Relationship Id="rId16" Type="http://schemas.openxmlformats.org/officeDocument/2006/relationships/image" Target="../media/image62.png"/><Relationship Id="rId20"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png"/><Relationship Id="rId19" Type="http://schemas.openxmlformats.org/officeDocument/2006/relationships/image" Target="../media/image65.png"/><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hyperlink" Target="http://www.boe.es/boe/dias/2013/11/06/pdfs/BOE-A-2013-11616.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boe.es/boe/dias/2013/11/06/pdfs/BOE-A-2013-11617.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blogs.ua.es/repositorio/2015/09/28/obligacion-de-deposito-en-repositorios-en-la-convocatoria-de-ayudas-a-la-investigacion-de-la-generalitat/"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hyperlink" Target="http://www.openaire.eu/index.php" TargetMode="External"/><Relationship Id="rId4" Type="http://schemas.openxmlformats.org/officeDocument/2006/relationships/image" Target="../media/image74.png"/></Relationships>
</file>

<file path=ppt/slides/_rels/slide37.xml.rels><?xml version="1.0" encoding="UTF-8" standalone="yes"?>
<Relationships xmlns="http://schemas.openxmlformats.org/package/2006/relationships"><Relationship Id="rId2" Type="http://schemas.openxmlformats.org/officeDocument/2006/relationships/image" Target="../media/image76.tmp"/><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poliscience.blogs.upv.es/derechos-de-autor/"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necobelac.eu/en/index.php" TargetMode="External"/><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83.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hyperlink" Target="http://riunet.upv.es/handle/10251/17458"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87.tmp"/><Relationship Id="rId2" Type="http://schemas.openxmlformats.org/officeDocument/2006/relationships/hyperlink" Target="http://www.sherpa.ac.uk/romeo/search.php" TargetMode="Externa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hyperlink" Target="http://riunet.upv.es/handle/10251/17458"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0.tmp"/><Relationship Id="rId2" Type="http://schemas.openxmlformats.org/officeDocument/2006/relationships/hyperlink" Target="http://www.accesoabierto.net/dulcinea/default.php" TargetMode="External"/><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5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es.creativecommons.org/blog/licencias/" TargetMode="Externa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57.xml.rels><?xml version="1.0" encoding="UTF-8" standalone="yes"?>
<Relationships xmlns="http://schemas.openxmlformats.org/package/2006/relationships"><Relationship Id="rId8" Type="http://schemas.openxmlformats.org/officeDocument/2006/relationships/hyperlink" Target="http://copyrighttoolbox.surf.nl/copyrighttoolbox/authors/licence/" TargetMode="External"/><Relationship Id="rId3" Type="http://schemas.openxmlformats.org/officeDocument/2006/relationships/hyperlink" Target="doaj:http://www.doaj.org/doaj?func=browse&amp;uiLanguage=en" TargetMode="External"/><Relationship Id="rId7" Type="http://schemas.openxmlformats.org/officeDocument/2006/relationships/image" Target="../media/image34.png"/><Relationship Id="rId12" Type="http://schemas.openxmlformats.org/officeDocument/2006/relationships/image" Target="../media/image10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poliscience.blogs.upv.es/derechos-de-autor/recomendaciones/" TargetMode="External"/><Relationship Id="rId11" Type="http://schemas.openxmlformats.org/officeDocument/2006/relationships/image" Target="../media/image101.png"/><Relationship Id="rId5" Type="http://schemas.openxmlformats.org/officeDocument/2006/relationships/image" Target="../media/image99.png"/><Relationship Id="rId10" Type="http://schemas.openxmlformats.org/officeDocument/2006/relationships/hyperlink" Target="http://scholars.sciencecommons.org/" TargetMode="External"/><Relationship Id="rId4" Type="http://schemas.openxmlformats.org/officeDocument/2006/relationships/hyperlink" Target="http://www.arl.org/sparc/bm~doc/Access-Reuse_Addendum.pdf" TargetMode="External"/><Relationship Id="rId9" Type="http://schemas.openxmlformats.org/officeDocument/2006/relationships/image" Target="../media/image100.png"/></Relationships>
</file>

<file path=ppt/slides/_rels/slide58.xml.rels><?xml version="1.0" encoding="UTF-8" standalone="yes"?>
<Relationships xmlns="http://schemas.openxmlformats.org/package/2006/relationships"><Relationship Id="rId3" Type="http://schemas.openxmlformats.org/officeDocument/2006/relationships/hyperlink" Target="http://www.hindawi.com/journals/aess/guideline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cholars.sciencecommons.org/"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ec.europa.eu/research/sciencesociety/document_library/pdf_06/model-cover-letter-foramendment_en.zip"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ec.europa.eu/research/sciencesociety/document_library/pdf_06/model-amendment-topublishing-agreement_en.zip"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103.tmp"/><Relationship Id="rId2" Type="http://schemas.openxmlformats.org/officeDocument/2006/relationships/hyperlink" Target="http://poliscience.blogs.upv.es/open-access/revista-acceso-abierto/"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hyperlink" Target="http://www.journalofelectronicpublishing.org/" TargetMode="External"/><Relationship Id="rId3" Type="http://schemas.openxmlformats.org/officeDocument/2006/relationships/hyperlink" Target="http://www.springeropen.com/" TargetMode="External"/><Relationship Id="rId7" Type="http://schemas.openxmlformats.org/officeDocument/2006/relationships/hyperlink" Target="http://www.biomedcentral.com/" TargetMode="External"/><Relationship Id="rId12" Type="http://schemas.openxmlformats.org/officeDocument/2006/relationships/image" Target="../media/image108.png"/><Relationship Id="rId2" Type="http://schemas.openxmlformats.org/officeDocument/2006/relationships/notesSlide" Target="../notesSlides/notesSlide24.xml"/><Relationship Id="rId16"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05.png"/><Relationship Id="rId11" Type="http://schemas.openxmlformats.org/officeDocument/2006/relationships/hyperlink" Target="http://www.elprofesionaldelainformacion.com/" TargetMode="External"/><Relationship Id="rId5" Type="http://schemas.openxmlformats.org/officeDocument/2006/relationships/hyperlink" Target="http://www.springer.com/open+access/open+choice?SGWID=0-40359-0-0-0" TargetMode="External"/><Relationship Id="rId15" Type="http://schemas.openxmlformats.org/officeDocument/2006/relationships/hyperlink" Target="http://www.cobdc.org/publica/item/sumaris.html" TargetMode="External"/><Relationship Id="rId10" Type="http://schemas.openxmlformats.org/officeDocument/2006/relationships/image" Target="../media/image107.png"/><Relationship Id="rId4" Type="http://schemas.openxmlformats.org/officeDocument/2006/relationships/image" Target="../media/image104.png"/><Relationship Id="rId9" Type="http://schemas.openxmlformats.org/officeDocument/2006/relationships/hyperlink" Target="http://firstmonday.org/htbin/cgiwrap/bin/ojs/index.php/fm/index" TargetMode="External"/><Relationship Id="rId14" Type="http://schemas.openxmlformats.org/officeDocument/2006/relationships/image" Target="../media/image109.png"/></Relationships>
</file>

<file path=ppt/slides/_rels/slide62.xml.rels><?xml version="1.0" encoding="UTF-8" standalone="yes"?>
<Relationships xmlns="http://schemas.openxmlformats.org/package/2006/relationships"><Relationship Id="rId3" Type="http://schemas.openxmlformats.org/officeDocument/2006/relationships/image" Target="../media/image111.tmp"/><Relationship Id="rId2" Type="http://schemas.openxmlformats.org/officeDocument/2006/relationships/hyperlink" Target="http://science.thomsonreuters.com/cgi-bin/linksj/opensearch.cgi"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12.tmp"/><Relationship Id="rId2" Type="http://schemas.openxmlformats.org/officeDocument/2006/relationships/hyperlink" Target="http://www.mdpi.com/about"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14.tmp"/><Relationship Id="rId2" Type="http://schemas.openxmlformats.org/officeDocument/2006/relationships/hyperlink" Target="http://bibliotecnica.upc.edu/colleccions/revistes-factor-impacte-i-acces-obert"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5.tmp"/><Relationship Id="rId2" Type="http://schemas.openxmlformats.org/officeDocument/2006/relationships/hyperlink" Target="http://cataleg.upc.edu/search~S1*cat/?searchtype=X&amp;searcharg=%22%C3%80rea+tem%C3%A0tica+UPC+arquitectura%22+(%22factor+jcr%22+or+%22indicador+MIAR%22+or+%22indicador+CARHUS%22+or+%22indicador+ERIH%22+or+%22indicador+EAAE%22)&amp;searchtype_aux=X&amp;searchscope=1&amp;SORT=D"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16.tmp"/><Relationship Id="rId2" Type="http://schemas.openxmlformats.org/officeDocument/2006/relationships/hyperlink" Target="http://labs.biblioteca.uoc.edu/test/doaj/" TargetMode="Externa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17.tmp"/><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18.tmp"/><Relationship Id="rId2" Type="http://schemas.openxmlformats.org/officeDocument/2006/relationships/hyperlink" Target="http://www.doaj.org/search?source=%7b%22query%22:%7b%22filtered%22:%7b%22query%22:%7b%22query_string%22:%7b%22query%22:%22architecture%22,%22default_operator%22:%22AND%22%7d%7d,%22filter%22:%7b%22bool%22:%7b%22must%22:%5b%7b%22term%22:%7b%22_type%22:%22journal%22%7d%7d%5d%7d%7d%7d%7d%7d" TargetMode="External"/><Relationship Id="rId1" Type="http://schemas.openxmlformats.org/officeDocument/2006/relationships/slideLayout" Target="../slideLayouts/slideLayout7.xml"/><Relationship Id="rId4" Type="http://schemas.openxmlformats.org/officeDocument/2006/relationships/hyperlink" Target="http://riunet.upv.es/handle/10251/17458" TargetMode="External"/></Relationships>
</file>

<file path=ppt/slides/_rels/slide70.xml.rels><?xml version="1.0" encoding="UTF-8" standalone="yes"?>
<Relationships xmlns="http://schemas.openxmlformats.org/package/2006/relationships"><Relationship Id="rId2" Type="http://schemas.openxmlformats.org/officeDocument/2006/relationships/hyperlink" Target="http://www.elsevier.com/about/open-access/open-access-policies/no-double-dipping-policy"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73.xml.rels><?xml version="1.0" encoding="UTF-8" standalone="yes"?>
<Relationships xmlns="http://schemas.openxmlformats.org/package/2006/relationships"><Relationship Id="rId8" Type="http://schemas.openxmlformats.org/officeDocument/2006/relationships/image" Target="../media/image126.tmp"/><Relationship Id="rId3" Type="http://schemas.openxmlformats.org/officeDocument/2006/relationships/image" Target="../media/image122.tmp"/><Relationship Id="rId7" Type="http://schemas.openxmlformats.org/officeDocument/2006/relationships/image" Target="../media/image125.tmp"/><Relationship Id="rId2" Type="http://schemas.openxmlformats.org/officeDocument/2006/relationships/image" Target="../media/image121.tmp"/><Relationship Id="rId1" Type="http://schemas.openxmlformats.org/officeDocument/2006/relationships/slideLayout" Target="../slideLayouts/slideLayout2.xml"/><Relationship Id="rId6" Type="http://schemas.openxmlformats.org/officeDocument/2006/relationships/hyperlink" Target="http://www.hindawi.com/oa/" TargetMode="External"/><Relationship Id="rId5" Type="http://schemas.openxmlformats.org/officeDocument/2006/relationships/image" Target="../media/image124.tmp"/><Relationship Id="rId4" Type="http://schemas.openxmlformats.org/officeDocument/2006/relationships/image" Target="../media/image123.tmp"/></Relationships>
</file>

<file path=ppt/slides/_rels/slide74.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hyperlink" Target="https://www.elsevier.com/about/press-releases/corporate/dutch-universities-and-elsevier-reach-agreement-in-principle-on-open-access-and-subscription"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tmp"/><Relationship Id="rId7" Type="http://schemas.openxmlformats.org/officeDocument/2006/relationships/image" Target="../media/image132.tmp"/><Relationship Id="rId2" Type="http://schemas.openxmlformats.org/officeDocument/2006/relationships/hyperlink" Target="http://www.rsc.org/publishing/librarians/goldforgold.asp" TargetMode="External"/><Relationship Id="rId1" Type="http://schemas.openxmlformats.org/officeDocument/2006/relationships/slideLayout" Target="../slideLayouts/slideLayout2.xml"/><Relationship Id="rId6" Type="http://schemas.openxmlformats.org/officeDocument/2006/relationships/hyperlink" Target="http://www.rsc.org/publishing/journals/openscience/?utm_source=shortcut&amp;utm_medium=link&amp;utm_campaign=mkt-lgr-general-use" TargetMode="External"/><Relationship Id="rId5" Type="http://schemas.openxmlformats.org/officeDocument/2006/relationships/image" Target="../media/image131.tmp"/><Relationship Id="rId4" Type="http://schemas.openxmlformats.org/officeDocument/2006/relationships/hyperlink" Target="http://www.upv.es/entidades/ABDC/noticia_909654c.html"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www.upv.es/entidades/VIIT/menu_urlc.html?/entidades/VIIT/info/U0683463.pdf"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mailto:adquisiciones@bib.upv.es?subject=Solicitud%20cupones%20accesso%20abierto%20de%20RSC"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hyperlink" Target="http://www.slideshare.net/rrepiso/publicar-en-recistas-cientficas-de-impacto-competencia-y-colaboracin?utm_source=slideshow&amp;utm_medium=ssemail&amp;utm_campaign=upload_digest" TargetMode="External"/><Relationship Id="rId1" Type="http://schemas.openxmlformats.org/officeDocument/2006/relationships/slideLayout" Target="../slideLayouts/slideLayout7.xml"/><Relationship Id="rId4" Type="http://schemas.openxmlformats.org/officeDocument/2006/relationships/hyperlink" Target="http://www.slideshare.net/rrepiso?utm_campaign=profiletracking&amp;utm_medium=sssite&amp;utm_source=ssslideview"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135.tmp"/><Relationship Id="rId2" Type="http://schemas.openxmlformats.org/officeDocument/2006/relationships/hyperlink" Target="http://poliscience.blogs.upv.es/open-access/publicar/donde-no-publicar-editores-depredadores/" TargetMode="Externa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hyperlink" Target="http://www.coar-repositories.org/files/Horizon_2020_Open_Data_Pilot_20130703_final.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38.tmp"/><Relationship Id="rId2" Type="http://schemas.openxmlformats.org/officeDocument/2006/relationships/hyperlink" Target="http://www.elsevier.com/__data/assets/pdf_file/0004/207832/openaccessbooklet.pdf" TargetMode="External"/><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8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8" Type="http://schemas.openxmlformats.org/officeDocument/2006/relationships/image" Target="../media/image143.png"/><Relationship Id="rId13" Type="http://schemas.openxmlformats.org/officeDocument/2006/relationships/hyperlink" Target="http://thedatahub.org/" TargetMode="External"/><Relationship Id="rId3" Type="http://schemas.openxmlformats.org/officeDocument/2006/relationships/hyperlink" Target="http://www.addgene.org/" TargetMode="External"/><Relationship Id="rId7" Type="http://schemas.openxmlformats.org/officeDocument/2006/relationships/hyperlink" Target="http://paleodb.org/cgi-bin/bridge.pl" TargetMode="External"/><Relationship Id="rId12" Type="http://schemas.openxmlformats.org/officeDocument/2006/relationships/image" Target="../media/image145.png"/><Relationship Id="rId2" Type="http://schemas.openxmlformats.org/officeDocument/2006/relationships/notesSlide" Target="../notesSlides/notesSlide30.xml"/><Relationship Id="rId16" Type="http://schemas.openxmlformats.org/officeDocument/2006/relationships/image" Target="../media/image147.png"/><Relationship Id="rId1" Type="http://schemas.openxmlformats.org/officeDocument/2006/relationships/slideLayout" Target="../slideLayouts/slideLayout2.xml"/><Relationship Id="rId6" Type="http://schemas.openxmlformats.org/officeDocument/2006/relationships/image" Target="../media/image142.png"/><Relationship Id="rId11" Type="http://schemas.openxmlformats.org/officeDocument/2006/relationships/hyperlink" Target="http://open.mflask.com/" TargetMode="External"/><Relationship Id="rId5" Type="http://schemas.openxmlformats.org/officeDocument/2006/relationships/hyperlink" Target="http://www.rcsb.org/pdb/home/home.do" TargetMode="External"/><Relationship Id="rId15" Type="http://schemas.openxmlformats.org/officeDocument/2006/relationships/hyperlink" Target="http://www.re3data.org/" TargetMode="External"/><Relationship Id="rId10" Type="http://schemas.openxmlformats.org/officeDocument/2006/relationships/image" Target="../media/image144.png"/><Relationship Id="rId4" Type="http://schemas.openxmlformats.org/officeDocument/2006/relationships/image" Target="../media/image141.png"/><Relationship Id="rId9" Type="http://schemas.openxmlformats.org/officeDocument/2006/relationships/hyperlink" Target="http://datadryad.org/" TargetMode="External"/><Relationship Id="rId14" Type="http://schemas.openxmlformats.org/officeDocument/2006/relationships/image" Target="../media/image146.png"/></Relationships>
</file>

<file path=ppt/slides/_rels/slide87.xml.rels><?xml version="1.0" encoding="UTF-8" standalone="yes"?>
<Relationships xmlns="http://schemas.openxmlformats.org/package/2006/relationships"><Relationship Id="rId3" Type="http://schemas.openxmlformats.org/officeDocument/2006/relationships/hyperlink" Target="http://riunet.upv.es/handle/10251/34292" TargetMode="External"/><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cdiac.ornl.gov/trends/emis/spa.html" TargetMode="External"/><Relationship Id="rId2" Type="http://schemas.openxmlformats.org/officeDocument/2006/relationships/image" Target="../media/image149.png"/><Relationship Id="rId1" Type="http://schemas.openxmlformats.org/officeDocument/2006/relationships/slideLayout" Target="../slideLayouts/slideLayout2.xml"/><Relationship Id="rId5" Type="http://schemas.openxmlformats.org/officeDocument/2006/relationships/hyperlink" Target="http://cdiac.ornl.gov/ftp/trends/emissions/spa.dat" TargetMode="External"/><Relationship Id="rId4" Type="http://schemas.openxmlformats.org/officeDocument/2006/relationships/image" Target="../media/image150.png"/></Relationships>
</file>

<file path=ppt/slides/_rels/slide89.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52.tmp"/><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8" Type="http://schemas.openxmlformats.org/officeDocument/2006/relationships/image" Target="../media/image155.jpeg"/><Relationship Id="rId13" Type="http://schemas.openxmlformats.org/officeDocument/2006/relationships/hyperlink" Target="http://www.ncbi.nlm.nih.gov/pmc/" TargetMode="External"/><Relationship Id="rId3" Type="http://schemas.openxmlformats.org/officeDocument/2006/relationships/hyperlink" Target="http://repec.org/" TargetMode="External"/><Relationship Id="rId7" Type="http://schemas.openxmlformats.org/officeDocument/2006/relationships/hyperlink" Target="http://www.ssrn.com/" TargetMode="External"/><Relationship Id="rId12" Type="http://schemas.openxmlformats.org/officeDocument/2006/relationships/image" Target="../media/image157.png"/><Relationship Id="rId2" Type="http://schemas.openxmlformats.org/officeDocument/2006/relationships/notesSlide" Target="../notesSlides/notesSlide31.xml"/><Relationship Id="rId16" Type="http://schemas.openxmlformats.org/officeDocument/2006/relationships/image" Target="../media/image159.png"/><Relationship Id="rId1" Type="http://schemas.openxmlformats.org/officeDocument/2006/relationships/slideLayout" Target="../slideLayouts/slideLayout2.xml"/><Relationship Id="rId6" Type="http://schemas.openxmlformats.org/officeDocument/2006/relationships/image" Target="../media/image154.jpeg"/><Relationship Id="rId11" Type="http://schemas.openxmlformats.org/officeDocument/2006/relationships/hyperlink" Target="http://eprints.rclis.org/" TargetMode="External"/><Relationship Id="rId5" Type="http://schemas.openxmlformats.org/officeDocument/2006/relationships/hyperlink" Target="http://cogprints.org/" TargetMode="External"/><Relationship Id="rId15" Type="http://schemas.openxmlformats.org/officeDocument/2006/relationships/hyperlink" Target="http://arxiv.org/" TargetMode="External"/><Relationship Id="rId10" Type="http://schemas.openxmlformats.org/officeDocument/2006/relationships/image" Target="../media/image156.png"/><Relationship Id="rId4" Type="http://schemas.openxmlformats.org/officeDocument/2006/relationships/image" Target="../media/image153.png"/><Relationship Id="rId9" Type="http://schemas.openxmlformats.org/officeDocument/2006/relationships/hyperlink" Target="http://citeseer.ist.psu.edu/" TargetMode="External"/><Relationship Id="rId14" Type="http://schemas.openxmlformats.org/officeDocument/2006/relationships/image" Target="../media/image158.png"/></Relationships>
</file>

<file path=ppt/slides/_rels/slide94.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61.jpeg"/><Relationship Id="rId7" Type="http://schemas.openxmlformats.org/officeDocument/2006/relationships/image" Target="../media/image165.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64.png"/><Relationship Id="rId5" Type="http://schemas.openxmlformats.org/officeDocument/2006/relationships/image" Target="../media/image163.jpg"/><Relationship Id="rId10" Type="http://schemas.openxmlformats.org/officeDocument/2006/relationships/image" Target="../media/image168.png"/><Relationship Id="rId4" Type="http://schemas.openxmlformats.org/officeDocument/2006/relationships/image" Target="../media/image162.png"/><Relationship Id="rId9" Type="http://schemas.openxmlformats.org/officeDocument/2006/relationships/image" Target="../media/image167.tiff"/></Relationships>
</file>

<file path=ppt/slides/_rels/slide97.xml.rels><?xml version="1.0" encoding="UTF-8" standalone="yes"?>
<Relationships xmlns="http://schemas.openxmlformats.org/package/2006/relationships"><Relationship Id="rId8" Type="http://schemas.openxmlformats.org/officeDocument/2006/relationships/image" Target="../media/image174.jpeg"/><Relationship Id="rId13" Type="http://schemas.openxmlformats.org/officeDocument/2006/relationships/image" Target="../media/image179.png"/><Relationship Id="rId3" Type="http://schemas.openxmlformats.org/officeDocument/2006/relationships/image" Target="../media/image169.png"/><Relationship Id="rId7" Type="http://schemas.openxmlformats.org/officeDocument/2006/relationships/image" Target="../media/image173.jpeg"/><Relationship Id="rId12" Type="http://schemas.openxmlformats.org/officeDocument/2006/relationships/image" Target="../media/image178.jpe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72.jpeg"/><Relationship Id="rId11" Type="http://schemas.openxmlformats.org/officeDocument/2006/relationships/image" Target="../media/image177.jpeg"/><Relationship Id="rId5" Type="http://schemas.openxmlformats.org/officeDocument/2006/relationships/image" Target="../media/image171.png"/><Relationship Id="rId15" Type="http://schemas.openxmlformats.org/officeDocument/2006/relationships/image" Target="../media/image181.jpeg"/><Relationship Id="rId10" Type="http://schemas.openxmlformats.org/officeDocument/2006/relationships/image" Target="../media/image176.png"/><Relationship Id="rId4" Type="http://schemas.openxmlformats.org/officeDocument/2006/relationships/image" Target="../media/image170.jpeg"/><Relationship Id="rId9" Type="http://schemas.openxmlformats.org/officeDocument/2006/relationships/image" Target="../media/image175.png"/><Relationship Id="rId14" Type="http://schemas.openxmlformats.org/officeDocument/2006/relationships/image" Target="../media/image180.jpeg"/></Relationships>
</file>

<file path=ppt/slides/_rels/slide98.xml.rels><?xml version="1.0" encoding="UTF-8" standalone="yes"?>
<Relationships xmlns="http://schemas.openxmlformats.org/package/2006/relationships"><Relationship Id="rId8" Type="http://schemas.openxmlformats.org/officeDocument/2006/relationships/image" Target="../media/image169.png"/><Relationship Id="rId13" Type="http://schemas.openxmlformats.org/officeDocument/2006/relationships/image" Target="../media/image191.png"/><Relationship Id="rId3" Type="http://schemas.openxmlformats.org/officeDocument/2006/relationships/image" Target="../media/image182.jpeg"/><Relationship Id="rId7" Type="http://schemas.openxmlformats.org/officeDocument/2006/relationships/image" Target="../media/image186.png"/><Relationship Id="rId12" Type="http://schemas.openxmlformats.org/officeDocument/2006/relationships/image" Target="../media/image190.jpe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85.png"/><Relationship Id="rId11" Type="http://schemas.openxmlformats.org/officeDocument/2006/relationships/image" Target="../media/image189.jpeg"/><Relationship Id="rId5" Type="http://schemas.openxmlformats.org/officeDocument/2006/relationships/image" Target="../media/image184.jpeg"/><Relationship Id="rId10" Type="http://schemas.openxmlformats.org/officeDocument/2006/relationships/image" Target="../media/image188.jpeg"/><Relationship Id="rId4" Type="http://schemas.openxmlformats.org/officeDocument/2006/relationships/image" Target="../media/image183.png"/><Relationship Id="rId9" Type="http://schemas.openxmlformats.org/officeDocument/2006/relationships/image" Target="../media/image187.jpeg"/></Relationships>
</file>

<file path=ppt/slides/_rels/slide99.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69.png"/><Relationship Id="rId7" Type="http://schemas.openxmlformats.org/officeDocument/2006/relationships/image" Target="../media/image193.jpe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hyperlink" Target="http://www.upv.es/bib" TargetMode="External"/><Relationship Id="rId11" Type="http://schemas.openxmlformats.org/officeDocument/2006/relationships/image" Target="../media/image196.jpeg"/><Relationship Id="rId5" Type="http://schemas.openxmlformats.org/officeDocument/2006/relationships/image" Target="../media/image192.jpeg"/><Relationship Id="rId10" Type="http://schemas.openxmlformats.org/officeDocument/2006/relationships/image" Target="../media/image195.jpeg"/><Relationship Id="rId4" Type="http://schemas.openxmlformats.org/officeDocument/2006/relationships/hyperlink" Target="http://www.upv.es/contenidos/DOCENRED/indexc.html" TargetMode="External"/><Relationship Id="rId9" Type="http://schemas.openxmlformats.org/officeDocument/2006/relationships/image" Target="../media/image194.png"/></Relationships>
</file>

<file path=ppt/slides/_rels/slide100.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86.png"/></Relationships>
</file>

<file path=ppt/slides/_rels/slide101.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186.png"/><Relationship Id="rId4" Type="http://schemas.openxmlformats.org/officeDocument/2006/relationships/image" Target="../media/image198.png"/></Relationships>
</file>

<file path=ppt/slides/_rels/slide102.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99.jpeg"/></Relationships>
</file>

<file path=ppt/slides/_rels/slide103.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86.png"/><Relationship Id="rId7" Type="http://schemas.openxmlformats.org/officeDocument/2006/relationships/chart" Target="../charts/chart4.xm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201.png"/><Relationship Id="rId5" Type="http://schemas.openxmlformats.org/officeDocument/2006/relationships/hyperlink" Target="http://riunet.upv.es/" TargetMode="External"/><Relationship Id="rId4" Type="http://schemas.openxmlformats.org/officeDocument/2006/relationships/image" Target="../media/image199.jpeg"/></Relationships>
</file>

<file path=ppt/slides/_rels/slide105.xml.rels><?xml version="1.0" encoding="UTF-8" standalone="yes"?>
<Relationships xmlns="http://schemas.openxmlformats.org/package/2006/relationships"><Relationship Id="rId3" Type="http://schemas.openxmlformats.org/officeDocument/2006/relationships/image" Target="../media/image202.tmp"/><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http://poliscience.blogs.upv.es/riunet/depositar-trabajos-en-riunet/subir-publicaciones-a-senia/" TargetMode="External"/><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image" Target="../media/image20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hyperlink" Target="http://www.upv.es/pls/soarc/sic_prensa.GetFichero?p_id=485109&amp;p_html=0&amp;p_dossier=510344"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10.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hyperlink" Target="http://www.eurocris.org/Uploads/Web%20pages/members_meetings/201211%20-%20Madrid,%20Spain/Topic%20Identifiers%20-%202.%20Consol%20Garcia%20(Launching%20ORCID%20service).pdf" TargetMode="Externa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xml"/><Relationship Id="rId5" Type="http://schemas.openxmlformats.org/officeDocument/2006/relationships/image" Target="../media/image215.png"/><Relationship Id="rId4" Type="http://schemas.openxmlformats.org/officeDocument/2006/relationships/hyperlink" Target="http://poliscience.blogs.upv.es/orcid/" TargetMode="External"/></Relationships>
</file>

<file path=ppt/slides/_rels/slide117.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18.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2.xml"/><Relationship Id="rId4" Type="http://schemas.openxmlformats.org/officeDocument/2006/relationships/image" Target="../media/image229.png"/></Relationships>
</file>

<file path=ppt/slides/_rels/slide133.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hyperlink" Target="http://poliscience.blogs.upv.es/riunet/depositar-trabajos-en-riunet/pasarela-senia-riunet/" TargetMode="External"/><Relationship Id="rId2" Type="http://schemas.openxmlformats.org/officeDocument/2006/relationships/image" Target="../media/image239.tmp"/><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poliscience.blogs.upv.es/2015/12/14/repositorios-institucionales-redes-sociales-profesionales-researchgate-academia/" TargetMode="Externa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241.tmp"/><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242.tmp"/><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45.png"/><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1.xml.rels><?xml version="1.0" encoding="UTF-8" standalone="yes"?>
<Relationships xmlns="http://schemas.openxmlformats.org/package/2006/relationships"><Relationship Id="rId2" Type="http://schemas.openxmlformats.org/officeDocument/2006/relationships/image" Target="../media/image246.tmp"/><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48.png"/></Relationships>
</file>

<file path=ppt/slides/_rels/slide153.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49.png"/></Relationships>
</file>

<file path=ppt/slides/_rels/slide154.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53.png"/></Relationships>
</file>

<file path=ppt/slides/_rels/slide156.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hyperlink" Target="http://www.universoabierto.com/21230/%c2%bfcuales-son-las-herramientas-2-0-mas-usadas-por-los-investigadores/" TargetMode="External"/><Relationship Id="rId1" Type="http://schemas.openxmlformats.org/officeDocument/2006/relationships/slideLayout" Target="../slideLayouts/slideLayout2.xml"/><Relationship Id="rId4" Type="http://schemas.openxmlformats.org/officeDocument/2006/relationships/hyperlink" Target="https://101innovations.wordpress.com/2015/06/23/first-1000-responses-most-popular-tools-per-research-activity/"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riunet.upv.es/browse?value=Universitat+Polit%C3%A8cnica+de+Val%C3%A8ncia.+Instituto+de+Investigaci%C3%B3n+para+la+Gesti%C3%B3n+Integral+de+Zonas+Costeras+-+Institut++d'Investigaci%C3%B3+per+a+la+Gesti%C3%B3+Integral+de+Zones+Costaneres&amp;type=affiliation" TargetMode="External"/><Relationship Id="rId2" Type="http://schemas.openxmlformats.org/officeDocument/2006/relationships/image" Target="../media/image256.tmp"/><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hyperlink" Target="http://poliscience.blogs.upv.es/riunet/autores-en-riunet/" TargetMode="Externa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hyperlink" Target="http://www2.lse.ac.uk/library/versions/VERSIONS_Toolkit_v1_final.pdf"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60.png"/></Relationships>
</file>

<file path=ppt/slides/_rels/slide164.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683568" y="692696"/>
            <a:ext cx="7920880" cy="4929413"/>
          </a:xfrm>
          <a:noFill/>
        </p:spPr>
        <p:txBody>
          <a:bodyPr>
            <a:noAutofit/>
          </a:bodyPr>
          <a:lstStyle/>
          <a:p>
            <a:pPr marL="0" lvl="0" indent="0" algn="ctr">
              <a:buNone/>
            </a:pPr>
            <a:r>
              <a:rPr lang="es-ES" dirty="0" smtClean="0"/>
              <a:t>Formación para investigadores </a:t>
            </a:r>
          </a:p>
          <a:p>
            <a:pPr marL="0" indent="0" algn="ctr">
              <a:buNone/>
            </a:pPr>
            <a:r>
              <a:rPr lang="es-ES" dirty="0"/>
              <a:t>IAIP-VAIP </a:t>
            </a:r>
            <a:r>
              <a:rPr lang="es-ES" dirty="0" smtClean="0"/>
              <a:t>2015</a:t>
            </a:r>
          </a:p>
          <a:p>
            <a:pPr marL="0" indent="0" algn="ctr">
              <a:buNone/>
            </a:pPr>
            <a:endParaRPr lang="es-ES" dirty="0" smtClean="0"/>
          </a:p>
          <a:p>
            <a:pPr marL="0" indent="0" algn="ctr">
              <a:buNone/>
            </a:pPr>
            <a:r>
              <a:rPr lang="es-ES" dirty="0" smtClean="0"/>
              <a:t>Material disponible en: </a:t>
            </a:r>
            <a:r>
              <a:rPr lang="es-ES" sz="2800" dirty="0" smtClean="0">
                <a:hlinkClick r:id="rId2"/>
              </a:rPr>
              <a:t>https</a:t>
            </a:r>
            <a:r>
              <a:rPr lang="es-ES" sz="2800" dirty="0">
                <a:hlinkClick r:id="rId2"/>
              </a:rPr>
              <a:t>://</a:t>
            </a:r>
            <a:r>
              <a:rPr lang="es-ES" sz="2800" dirty="0" smtClean="0">
                <a:hlinkClick r:id="rId2"/>
              </a:rPr>
              <a:t>riunet.upv.es/handle/10251/46634</a:t>
            </a:r>
            <a:r>
              <a:rPr lang="es-ES" sz="2800" dirty="0" smtClean="0"/>
              <a:t> </a:t>
            </a:r>
          </a:p>
          <a:p>
            <a:pPr marL="0" lvl="0" indent="0" algn="ctr">
              <a:buNone/>
            </a:pPr>
            <a:endParaRPr lang="es-ES" sz="2800" dirty="0" smtClean="0"/>
          </a:p>
          <a:p>
            <a:pPr marL="0" lvl="0" indent="0" algn="ctr">
              <a:buNone/>
            </a:pPr>
            <a:endParaRPr lang="es-ES" sz="2800" dirty="0" smtClean="0"/>
          </a:p>
          <a:p>
            <a:pPr marL="0" lvl="0" indent="0" algn="ctr">
              <a:buNone/>
            </a:pPr>
            <a:endParaRPr lang="es-ES" sz="28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0413" y="6279046"/>
            <a:ext cx="1123950"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1835696" y="4306810"/>
            <a:ext cx="5040312" cy="646274"/>
          </a:xfrm>
          <a:prstGeom prst="rect">
            <a:avLst/>
          </a:prstGeom>
          <a:ln>
            <a:noFill/>
          </a:ln>
        </p:spPr>
        <p:style>
          <a:lnRef idx="2">
            <a:schemeClr val="dk1"/>
          </a:lnRef>
          <a:fillRef idx="1">
            <a:schemeClr val="lt1"/>
          </a:fillRef>
          <a:effectRef idx="0">
            <a:schemeClr val="dk1"/>
          </a:effectRef>
          <a:fontRef idx="minor">
            <a:schemeClr val="dk1"/>
          </a:fontRef>
        </p:style>
        <p:txBody>
          <a:bodyPr lIns="91383" tIns="45692" rIns="91383" bIns="45692">
            <a:spAutoFit/>
          </a:bodyPr>
          <a:lstStyle/>
          <a:p>
            <a:pPr lvl="1" algn="ctr">
              <a:defRPr/>
            </a:pPr>
            <a:r>
              <a:rPr lang="es-ES" sz="1800" dirty="0" smtClean="0">
                <a:latin typeface="Arial" pitchFamily="34" charset="0"/>
                <a:cs typeface="Arial" pitchFamily="34" charset="0"/>
              </a:rPr>
              <a:t>Paco Martínez Galindo</a:t>
            </a:r>
            <a:r>
              <a:rPr lang="es-ES" sz="1800" dirty="0">
                <a:latin typeface="Arial" pitchFamily="34" charset="0"/>
                <a:cs typeface="Arial" pitchFamily="34" charset="0"/>
              </a:rPr>
              <a:t/>
            </a:r>
            <a:br>
              <a:rPr lang="es-ES" sz="1800" dirty="0">
                <a:latin typeface="Arial" pitchFamily="34" charset="0"/>
                <a:cs typeface="Arial" pitchFamily="34" charset="0"/>
              </a:rPr>
            </a:br>
            <a:r>
              <a:rPr lang="es-ES" sz="1800" dirty="0" smtClean="0">
                <a:latin typeface="Arial" pitchFamily="34" charset="0"/>
                <a:cs typeface="Arial" pitchFamily="34" charset="0"/>
                <a:hlinkClick r:id="rId4"/>
              </a:rPr>
              <a:t>riunet@bib.upv.es</a:t>
            </a:r>
            <a:r>
              <a:rPr lang="es-ES" sz="1800" dirty="0" smtClean="0">
                <a:latin typeface="Arial" pitchFamily="34" charset="0"/>
                <a:cs typeface="Arial" pitchFamily="34" charset="0"/>
              </a:rPr>
              <a:t> </a:t>
            </a:r>
            <a:endParaRPr lang="es-ES" sz="1800" dirty="0">
              <a:latin typeface="Arial" pitchFamily="34" charset="0"/>
              <a:cs typeface="Arial" pitchFamily="34" charset="0"/>
            </a:endParaRPr>
          </a:p>
        </p:txBody>
      </p:sp>
      <p:sp>
        <p:nvSpPr>
          <p:cNvPr id="2" name="1 Rectángulo"/>
          <p:cNvSpPr/>
          <p:nvPr/>
        </p:nvSpPr>
        <p:spPr>
          <a:xfrm>
            <a:off x="3635896" y="6279046"/>
            <a:ext cx="2692083" cy="369332"/>
          </a:xfrm>
          <a:prstGeom prst="rect">
            <a:avLst/>
          </a:prstGeom>
        </p:spPr>
        <p:txBody>
          <a:bodyPr wrap="none">
            <a:spAutoFit/>
          </a:bodyPr>
          <a:lstStyle/>
          <a:p>
            <a:pPr algn="ctr"/>
            <a:r>
              <a:rPr lang="es-ES" dirty="0"/>
              <a:t>Valencia 4 de febrero 2016</a:t>
            </a:r>
            <a:endParaRPr lang="es-ES" dirty="0"/>
          </a:p>
        </p:txBody>
      </p:sp>
    </p:spTree>
    <p:extLst>
      <p:ext uri="{BB962C8B-B14F-4D97-AF65-F5344CB8AC3E}">
        <p14:creationId xmlns:p14="http://schemas.microsoft.com/office/powerpoint/2010/main" val="3747381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23528" y="1594678"/>
            <a:ext cx="8604448" cy="327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457200" indent="-457200">
              <a:spcBef>
                <a:spcPts val="1200"/>
              </a:spcBef>
              <a:spcAft>
                <a:spcPts val="600"/>
              </a:spcAft>
              <a:buFont typeface="Arial" panose="020B0604020202020204" pitchFamily="34" charset="0"/>
              <a:buChar char="•"/>
            </a:pPr>
            <a:r>
              <a:rPr lang="es-ES" sz="3200" dirty="0" smtClean="0"/>
              <a:t>Cómo </a:t>
            </a:r>
            <a:r>
              <a:rPr lang="es-ES" sz="3200" dirty="0"/>
              <a:t>la UPV ayuda a cumplir con los mandatos de la Ley de la ciencia y el Programa Horizonte </a:t>
            </a:r>
            <a:r>
              <a:rPr lang="es-ES" sz="3200" dirty="0" smtClean="0"/>
              <a:t>2020…</a:t>
            </a:r>
            <a:endParaRPr lang="es-ES" sz="3200" dirty="0"/>
          </a:p>
          <a:p>
            <a:pPr marL="457200" lvl="0" indent="-457200">
              <a:spcBef>
                <a:spcPts val="1200"/>
              </a:spcBef>
              <a:spcAft>
                <a:spcPts val="600"/>
              </a:spcAft>
              <a:buFont typeface="Arial" panose="020B0604020202020204" pitchFamily="34" charset="0"/>
              <a:buChar char="•"/>
            </a:pPr>
            <a:r>
              <a:rPr lang="es-ES" sz="3200" dirty="0" smtClean="0"/>
              <a:t>IAIP-VAIP 2015. Recomendaciones </a:t>
            </a:r>
            <a:r>
              <a:rPr lang="es-ES" sz="3200" dirty="0"/>
              <a:t>para la introducción de datos en Senia </a:t>
            </a:r>
            <a:r>
              <a:rPr lang="es-ES" sz="3200" dirty="0" smtClean="0"/>
              <a:t>y </a:t>
            </a:r>
            <a:r>
              <a:rPr lang="es-ES" sz="3200" dirty="0"/>
              <a:t>su </a:t>
            </a:r>
            <a:r>
              <a:rPr lang="es-ES" sz="3200" dirty="0" smtClean="0"/>
              <a:t>óptima </a:t>
            </a:r>
            <a:r>
              <a:rPr lang="es-ES" sz="3200" dirty="0"/>
              <a:t>difusión en </a:t>
            </a:r>
            <a:r>
              <a:rPr lang="es-ES" sz="3200" dirty="0" smtClean="0"/>
              <a:t>RiuNet</a:t>
            </a:r>
          </a:p>
        </p:txBody>
      </p:sp>
    </p:spTree>
    <p:extLst>
      <p:ext uri="{BB962C8B-B14F-4D97-AF65-F5344CB8AC3E}">
        <p14:creationId xmlns:p14="http://schemas.microsoft.com/office/powerpoint/2010/main" val="1178559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340768"/>
            <a:ext cx="8280920" cy="5184576"/>
          </a:xfrm>
        </p:spPr>
        <p:txBody>
          <a:bodyPr>
            <a:noAutofit/>
          </a:bodyPr>
          <a:lstStyle/>
          <a:p>
            <a:pPr>
              <a:spcBef>
                <a:spcPts val="600"/>
              </a:spcBef>
            </a:pPr>
            <a:r>
              <a:rPr lang="es-ES" sz="2000" dirty="0" smtClean="0"/>
              <a:t>Introducir el concepto </a:t>
            </a:r>
            <a:r>
              <a:rPr lang="es-ES" sz="2000" dirty="0"/>
              <a:t>de Acceso </a:t>
            </a:r>
            <a:r>
              <a:rPr lang="es-ES" sz="2000" dirty="0" smtClean="0"/>
              <a:t>Abierto</a:t>
            </a:r>
          </a:p>
          <a:p>
            <a:pPr>
              <a:spcBef>
                <a:spcPts val="600"/>
              </a:spcBef>
            </a:pPr>
            <a:r>
              <a:rPr lang="es-ES" sz="2000" dirty="0" smtClean="0"/>
              <a:t>Cómo cumplir </a:t>
            </a:r>
            <a:r>
              <a:rPr lang="es-ES" sz="2000" dirty="0"/>
              <a:t>con los mandatos de las agencias financiadoras: Europa </a:t>
            </a:r>
            <a:r>
              <a:rPr lang="es-ES" sz="2000" dirty="0" smtClean="0"/>
              <a:t>(Horizonte </a:t>
            </a:r>
            <a:r>
              <a:rPr lang="es-ES" sz="2000" dirty="0"/>
              <a:t>2020) y España (Ley de la ciencia).</a:t>
            </a:r>
          </a:p>
          <a:p>
            <a:pPr>
              <a:spcBef>
                <a:spcPts val="600"/>
              </a:spcBef>
            </a:pPr>
            <a:r>
              <a:rPr lang="es-ES" sz="2000" dirty="0" smtClean="0"/>
              <a:t>Conocer las políticas </a:t>
            </a:r>
            <a:r>
              <a:rPr lang="es-ES" sz="2000" dirty="0"/>
              <a:t>editoriales sobre </a:t>
            </a:r>
            <a:r>
              <a:rPr lang="es-ES" sz="2000" dirty="0" smtClean="0"/>
              <a:t>derechos de autor</a:t>
            </a:r>
          </a:p>
          <a:p>
            <a:pPr lvl="1">
              <a:spcBef>
                <a:spcPts val="600"/>
              </a:spcBef>
            </a:pPr>
            <a:r>
              <a:rPr lang="es-ES" sz="2000" dirty="0" smtClean="0"/>
              <a:t>Derechos </a:t>
            </a:r>
            <a:r>
              <a:rPr lang="es-ES" sz="2000" dirty="0"/>
              <a:t>de autor: formatos de contratos y licencias</a:t>
            </a:r>
            <a:r>
              <a:rPr lang="es-ES" sz="2000" dirty="0" smtClean="0"/>
              <a:t>.</a:t>
            </a:r>
          </a:p>
          <a:p>
            <a:pPr lvl="1">
              <a:spcBef>
                <a:spcPts val="600"/>
              </a:spcBef>
            </a:pPr>
            <a:r>
              <a:rPr lang="es-ES" sz="2000" dirty="0"/>
              <a:t>Tus publicaciones en editoriales de prestigio accesibles en RiuNet. Ejemplos de políticas</a:t>
            </a:r>
          </a:p>
          <a:p>
            <a:pPr>
              <a:spcBef>
                <a:spcPts val="600"/>
              </a:spcBef>
            </a:pPr>
            <a:r>
              <a:rPr lang="es-ES" sz="2000" dirty="0" smtClean="0"/>
              <a:t>Conocer </a:t>
            </a:r>
            <a:r>
              <a:rPr lang="es-ES" sz="2000" dirty="0"/>
              <a:t>las revistas en abierto y con impacto </a:t>
            </a:r>
            <a:r>
              <a:rPr lang="es-ES" sz="2000" dirty="0" smtClean="0"/>
              <a:t>(JCR) de </a:t>
            </a:r>
            <a:r>
              <a:rPr lang="es-ES" sz="2000" dirty="0"/>
              <a:t>un tema donde </a:t>
            </a:r>
            <a:r>
              <a:rPr lang="es-ES" sz="2000" dirty="0" smtClean="0"/>
              <a:t>publicar</a:t>
            </a:r>
          </a:p>
          <a:p>
            <a:pPr>
              <a:spcBef>
                <a:spcPts val="600"/>
              </a:spcBef>
            </a:pPr>
            <a:r>
              <a:rPr lang="es-ES" sz="2000" dirty="0" smtClean="0"/>
              <a:t>Advertir sobre los editores “depredadores”</a:t>
            </a:r>
          </a:p>
          <a:p>
            <a:pPr>
              <a:spcBef>
                <a:spcPts val="600"/>
              </a:spcBef>
            </a:pPr>
            <a:r>
              <a:rPr lang="es-ES" sz="2000" dirty="0"/>
              <a:t>Explicar la pasarela Senia – RiuNet y cómo mejora la visibilidad del curriculum investigador a través de la pasarela Senia – RiuNet, que difunde en RiuNet las publicaciones depositadas en Senia. Mayor visibilidad lleva a un aumento del </a:t>
            </a:r>
            <a:r>
              <a:rPr lang="es-ES" sz="2000" dirty="0" smtClean="0"/>
              <a:t>impacto</a:t>
            </a:r>
            <a:endParaRPr lang="es-ES" sz="2000" dirty="0"/>
          </a:p>
          <a:p>
            <a:pPr lvl="1"/>
            <a:endParaRPr lang="es-ES" sz="1800" dirty="0"/>
          </a:p>
        </p:txBody>
      </p:sp>
      <p:sp>
        <p:nvSpPr>
          <p:cNvPr id="6" name="5 Rectángulo"/>
          <p:cNvSpPr/>
          <p:nvPr/>
        </p:nvSpPr>
        <p:spPr>
          <a:xfrm>
            <a:off x="3203848" y="188640"/>
            <a:ext cx="2215415" cy="707886"/>
          </a:xfrm>
          <a:prstGeom prst="rect">
            <a:avLst/>
          </a:prstGeom>
        </p:spPr>
        <p:txBody>
          <a:bodyPr wrap="none">
            <a:spAutoFit/>
          </a:bodyPr>
          <a:lstStyle/>
          <a:p>
            <a:pPr algn="ctr"/>
            <a:r>
              <a:rPr lang="es-ES" sz="4000" b="1" dirty="0" smtClean="0">
                <a:solidFill>
                  <a:srgbClr val="C00000"/>
                </a:solidFill>
              </a:rPr>
              <a:t>Objetivos</a:t>
            </a:r>
            <a:endParaRPr lang="es-ES" sz="4000" dirty="0">
              <a:solidFill>
                <a:srgbClr val="C00000"/>
              </a:solidFill>
            </a:endParaRPr>
          </a:p>
        </p:txBody>
      </p:sp>
    </p:spTree>
    <p:extLst>
      <p:ext uri="{BB962C8B-B14F-4D97-AF65-F5344CB8AC3E}">
        <p14:creationId xmlns:p14="http://schemas.microsoft.com/office/powerpoint/2010/main" val="18250004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2 Marcador de contenido"/>
          <p:cNvSpPr>
            <a:spLocks noGrp="1"/>
          </p:cNvSpPr>
          <p:nvPr>
            <p:ph idx="1"/>
          </p:nvPr>
        </p:nvSpPr>
        <p:spPr>
          <a:xfrm>
            <a:off x="611560" y="908720"/>
            <a:ext cx="8136904" cy="3168352"/>
          </a:xfrm>
        </p:spPr>
        <p:txBody>
          <a:bodyPr>
            <a:normAutofit/>
          </a:bodyPr>
          <a:lstStyle/>
          <a:p>
            <a:pPr marL="0" indent="0">
              <a:spcBef>
                <a:spcPts val="538"/>
              </a:spcBef>
              <a:buNone/>
            </a:pPr>
            <a:r>
              <a:rPr lang="es-ES" altLang="es-ES" sz="2800" dirty="0"/>
              <a:t>El </a:t>
            </a:r>
            <a:r>
              <a:rPr lang="es-ES" altLang="es-ES" sz="2800" dirty="0">
                <a:solidFill>
                  <a:srgbClr val="FF6600"/>
                </a:solidFill>
              </a:rPr>
              <a:t>movimiento Open Access </a:t>
            </a:r>
            <a:r>
              <a:rPr lang="es-ES" altLang="es-ES" sz="2800" dirty="0"/>
              <a:t>surgió expresamente aplicado al acceso a la literatura científica, pero en la actualidad forma parte de un movimiento más amplio </a:t>
            </a:r>
            <a:r>
              <a:rPr lang="es-ES" altLang="es-ES" sz="2800" dirty="0" smtClean="0"/>
              <a:t>“</a:t>
            </a:r>
            <a:r>
              <a:rPr lang="es-ES" altLang="es-ES" sz="2800" dirty="0" smtClean="0">
                <a:solidFill>
                  <a:schemeClr val="accent6">
                    <a:lumMod val="75000"/>
                  </a:schemeClr>
                </a:solidFill>
              </a:rPr>
              <a:t>e</a:t>
            </a:r>
            <a:r>
              <a:rPr lang="ca-ES" altLang="es-ES" sz="2800" dirty="0" smtClean="0">
                <a:solidFill>
                  <a:schemeClr val="accent6">
                    <a:lumMod val="75000"/>
                  </a:schemeClr>
                </a:solidFill>
              </a:rPr>
              <a:t>l </a:t>
            </a:r>
            <a:r>
              <a:rPr lang="es-ES" altLang="es-ES" sz="2800" dirty="0">
                <a:solidFill>
                  <a:schemeClr val="accent6">
                    <a:lumMod val="75000"/>
                  </a:schemeClr>
                </a:solidFill>
              </a:rPr>
              <a:t>movimiento</a:t>
            </a:r>
            <a:r>
              <a:rPr lang="ca-ES" altLang="es-ES" sz="2800" dirty="0">
                <a:solidFill>
                  <a:schemeClr val="accent6">
                    <a:lumMod val="75000"/>
                  </a:schemeClr>
                </a:solidFill>
              </a:rPr>
              <a:t> </a:t>
            </a:r>
            <a:r>
              <a:rPr lang="ca-ES" altLang="es-ES" sz="2800" dirty="0" smtClean="0">
                <a:solidFill>
                  <a:schemeClr val="accent6">
                    <a:lumMod val="75000"/>
                  </a:schemeClr>
                </a:solidFill>
              </a:rPr>
              <a:t>Open</a:t>
            </a:r>
            <a:r>
              <a:rPr lang="ca-ES" altLang="es-ES" sz="2800" dirty="0" smtClean="0"/>
              <a:t>” </a:t>
            </a:r>
            <a:r>
              <a:rPr lang="es-ES" altLang="es-ES" sz="2800" dirty="0" smtClean="0"/>
              <a:t>que </a:t>
            </a:r>
            <a:r>
              <a:rPr lang="es-ES" altLang="es-ES" sz="2800" dirty="0"/>
              <a:t>incluye el acceso a los datos de los gobiernos, del Banco Mundial, de las obras literarias, del software libre, …</a:t>
            </a:r>
          </a:p>
        </p:txBody>
      </p:sp>
      <p:sp>
        <p:nvSpPr>
          <p:cNvPr id="5" name="1 Título"/>
          <p:cNvSpPr>
            <a:spLocks noGrp="1"/>
          </p:cNvSpPr>
          <p:nvPr>
            <p:ph type="title"/>
          </p:nvPr>
        </p:nvSpPr>
        <p:spPr>
          <a:xfrm>
            <a:off x="1246909" y="160417"/>
            <a:ext cx="6442364" cy="532279"/>
          </a:xfrm>
        </p:spPr>
        <p:txBody>
          <a:bodyPr/>
          <a:lstStyle/>
          <a:p>
            <a:r>
              <a:rPr lang="es-ES" altLang="es-ES" sz="3200" b="1" dirty="0" smtClean="0">
                <a:solidFill>
                  <a:srgbClr val="C00000"/>
                </a:solidFill>
              </a:rPr>
              <a:t>Acceso Abierto</a:t>
            </a:r>
            <a:endParaRPr lang="es-ES" altLang="es-ES" sz="3200" b="1" dirty="0">
              <a:solidFill>
                <a:srgbClr val="C00000"/>
              </a:solidFill>
            </a:endParaRPr>
          </a:p>
        </p:txBody>
      </p:sp>
      <p:sp>
        <p:nvSpPr>
          <p:cNvPr id="6" name="5 Elipse"/>
          <p:cNvSpPr/>
          <p:nvPr/>
        </p:nvSpPr>
        <p:spPr bwMode="auto">
          <a:xfrm>
            <a:off x="3346641" y="3717032"/>
            <a:ext cx="3025559" cy="2809105"/>
          </a:xfrm>
          <a:prstGeom prst="ellipse">
            <a:avLst/>
          </a:prstGeom>
          <a:solidFill>
            <a:schemeClr val="bg1"/>
          </a:solidFill>
          <a:ln w="762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grpSp>
        <p:nvGrpSpPr>
          <p:cNvPr id="7" name="5 Grupo"/>
          <p:cNvGrpSpPr>
            <a:grpSpLocks/>
          </p:cNvGrpSpPr>
          <p:nvPr/>
        </p:nvGrpSpPr>
        <p:grpSpPr bwMode="auto">
          <a:xfrm>
            <a:off x="3491880" y="3823114"/>
            <a:ext cx="2758491" cy="2414198"/>
            <a:chOff x="1770406" y="769363"/>
            <a:chExt cx="5319026" cy="4491302"/>
          </a:xfrm>
          <a:solidFill>
            <a:schemeClr val="bg1"/>
          </a:solidFill>
        </p:grpSpPr>
        <p:pic>
          <p:nvPicPr>
            <p:cNvPr id="10" name="Picture 13"/>
            <p:cNvPicPr>
              <a:picLocks noChangeAspect="1" noChangeArrowheads="1"/>
            </p:cNvPicPr>
            <p:nvPr/>
          </p:nvPicPr>
          <p:blipFill>
            <a:blip r:embed="rId2" cstate="print">
              <a:lum bright="10000"/>
            </a:blip>
            <a:srcRect/>
            <a:stretch>
              <a:fillRect/>
            </a:stretch>
          </p:blipFill>
          <p:spPr bwMode="auto">
            <a:xfrm>
              <a:off x="3620521" y="769363"/>
              <a:ext cx="1482272" cy="972702"/>
            </a:xfrm>
            <a:prstGeom prst="rect">
              <a:avLst/>
            </a:prstGeom>
            <a:grpFill/>
            <a:ln w="9525">
              <a:noFill/>
              <a:miter lim="800000"/>
              <a:headEnd/>
              <a:tailEnd/>
            </a:ln>
          </p:spPr>
        </p:pic>
        <p:pic>
          <p:nvPicPr>
            <p:cNvPr id="11" name="Picture 4"/>
            <p:cNvPicPr>
              <a:picLocks noChangeAspect="1" noChangeArrowheads="1"/>
            </p:cNvPicPr>
            <p:nvPr/>
          </p:nvPicPr>
          <p:blipFill>
            <a:blip r:embed="rId3" cstate="print">
              <a:lum bright="10000"/>
            </a:blip>
            <a:srcRect/>
            <a:stretch>
              <a:fillRect/>
            </a:stretch>
          </p:blipFill>
          <p:spPr bwMode="auto">
            <a:xfrm>
              <a:off x="2149024" y="1708613"/>
              <a:ext cx="1959542" cy="379755"/>
            </a:xfrm>
            <a:prstGeom prst="rect">
              <a:avLst/>
            </a:prstGeom>
            <a:grpFill/>
            <a:ln w="9525">
              <a:noFill/>
              <a:miter lim="800000"/>
              <a:headEnd/>
              <a:tailEnd/>
            </a:ln>
          </p:spPr>
        </p:pic>
        <p:pic>
          <p:nvPicPr>
            <p:cNvPr id="12" name="Picture 11"/>
            <p:cNvPicPr>
              <a:picLocks noChangeAspect="1" noChangeArrowheads="1"/>
            </p:cNvPicPr>
            <p:nvPr/>
          </p:nvPicPr>
          <p:blipFill>
            <a:blip r:embed="rId4" cstate="print">
              <a:lum bright="10000"/>
            </a:blip>
            <a:srcRect/>
            <a:stretch>
              <a:fillRect/>
            </a:stretch>
          </p:blipFill>
          <p:spPr bwMode="auto">
            <a:xfrm>
              <a:off x="1785544" y="2308203"/>
              <a:ext cx="1966118" cy="541395"/>
            </a:xfrm>
            <a:prstGeom prst="rect">
              <a:avLst/>
            </a:prstGeom>
            <a:grpFill/>
            <a:ln w="9525">
              <a:noFill/>
              <a:miter lim="800000"/>
              <a:headEnd/>
              <a:tailEnd/>
            </a:ln>
          </p:spPr>
        </p:pic>
        <p:pic>
          <p:nvPicPr>
            <p:cNvPr id="13" name="Picture 8"/>
            <p:cNvPicPr>
              <a:picLocks noChangeAspect="1" noChangeArrowheads="1"/>
            </p:cNvPicPr>
            <p:nvPr/>
          </p:nvPicPr>
          <p:blipFill>
            <a:blip r:embed="rId5" cstate="print">
              <a:lum bright="10000"/>
            </a:blip>
            <a:srcRect/>
            <a:stretch>
              <a:fillRect/>
            </a:stretch>
          </p:blipFill>
          <p:spPr bwMode="auto">
            <a:xfrm>
              <a:off x="1770406" y="3480654"/>
              <a:ext cx="2052638" cy="649288"/>
            </a:xfrm>
            <a:prstGeom prst="rect">
              <a:avLst/>
            </a:prstGeom>
            <a:grpFill/>
            <a:ln w="9525">
              <a:noFill/>
              <a:miter lim="800000"/>
              <a:headEnd/>
              <a:tailEnd/>
            </a:ln>
          </p:spPr>
        </p:pic>
        <p:pic>
          <p:nvPicPr>
            <p:cNvPr id="15" name="Picture 10"/>
            <p:cNvPicPr>
              <a:picLocks noChangeAspect="1" noChangeArrowheads="1"/>
            </p:cNvPicPr>
            <p:nvPr/>
          </p:nvPicPr>
          <p:blipFill>
            <a:blip r:embed="rId6" cstate="print">
              <a:lum bright="10000"/>
            </a:blip>
            <a:srcRect/>
            <a:stretch>
              <a:fillRect/>
            </a:stretch>
          </p:blipFill>
          <p:spPr bwMode="auto">
            <a:xfrm>
              <a:off x="2966474" y="4872938"/>
              <a:ext cx="2922019" cy="387727"/>
            </a:xfrm>
            <a:prstGeom prst="rect">
              <a:avLst/>
            </a:prstGeom>
            <a:grpFill/>
            <a:ln w="9525">
              <a:noFill/>
              <a:miter lim="800000"/>
              <a:headEnd/>
              <a:tailEnd/>
            </a:ln>
          </p:spPr>
        </p:pic>
        <p:pic>
          <p:nvPicPr>
            <p:cNvPr id="16" name="Picture 3"/>
            <p:cNvPicPr>
              <a:picLocks noChangeAspect="1" noChangeArrowheads="1"/>
            </p:cNvPicPr>
            <p:nvPr/>
          </p:nvPicPr>
          <p:blipFill>
            <a:blip r:embed="rId7" cstate="print">
              <a:lum bright="10000"/>
            </a:blip>
            <a:srcRect/>
            <a:stretch>
              <a:fillRect/>
            </a:stretch>
          </p:blipFill>
          <p:spPr bwMode="auto">
            <a:xfrm>
              <a:off x="5393417" y="3773766"/>
              <a:ext cx="1310369" cy="713628"/>
            </a:xfrm>
            <a:prstGeom prst="rect">
              <a:avLst/>
            </a:prstGeom>
            <a:grpFill/>
            <a:ln w="9525">
              <a:noFill/>
              <a:miter lim="800000"/>
              <a:headEnd/>
              <a:tailEnd/>
            </a:ln>
          </p:spPr>
        </p:pic>
        <p:pic>
          <p:nvPicPr>
            <p:cNvPr id="17" name="Picture 15"/>
            <p:cNvPicPr>
              <a:picLocks noChangeAspect="1" noChangeArrowheads="1"/>
            </p:cNvPicPr>
            <p:nvPr/>
          </p:nvPicPr>
          <p:blipFill>
            <a:blip r:embed="rId8" cstate="print">
              <a:lum bright="10000"/>
            </a:blip>
            <a:srcRect/>
            <a:stretch>
              <a:fillRect/>
            </a:stretch>
          </p:blipFill>
          <p:spPr bwMode="auto">
            <a:xfrm>
              <a:off x="6249986" y="2674594"/>
              <a:ext cx="839446" cy="839446"/>
            </a:xfrm>
            <a:prstGeom prst="rect">
              <a:avLst/>
            </a:prstGeom>
            <a:grpFill/>
            <a:ln w="9525">
              <a:noFill/>
              <a:miter lim="800000"/>
              <a:headEnd/>
              <a:tailEnd/>
            </a:ln>
          </p:spPr>
        </p:pic>
        <p:pic>
          <p:nvPicPr>
            <p:cNvPr id="8" name="3 Imagen"/>
            <p:cNvPicPr>
              <a:picLocks noChangeAspect="1"/>
            </p:cNvPicPr>
            <p:nvPr/>
          </p:nvPicPr>
          <p:blipFill>
            <a:blip r:embed="rId9" cstate="print">
              <a:lum bright="10000"/>
            </a:blip>
            <a:srcRect/>
            <a:stretch>
              <a:fillRect/>
            </a:stretch>
          </p:blipFill>
          <p:spPr bwMode="auto">
            <a:xfrm>
              <a:off x="2836327" y="2472388"/>
              <a:ext cx="3287220" cy="1314448"/>
            </a:xfrm>
            <a:prstGeom prst="rect">
              <a:avLst/>
            </a:prstGeom>
            <a:grpFill/>
            <a:ln w="9525">
              <a:noFill/>
              <a:miter lim="800000"/>
              <a:headEnd/>
              <a:tailEnd/>
            </a:ln>
          </p:spPr>
        </p:pic>
        <p:pic>
          <p:nvPicPr>
            <p:cNvPr id="9" name="Picture 14"/>
            <p:cNvPicPr>
              <a:picLocks noChangeAspect="1" noChangeArrowheads="1"/>
            </p:cNvPicPr>
            <p:nvPr/>
          </p:nvPicPr>
          <p:blipFill>
            <a:blip r:embed="rId10" cstate="print">
              <a:lum bright="10000"/>
            </a:blip>
            <a:srcRect/>
            <a:stretch>
              <a:fillRect/>
            </a:stretch>
          </p:blipFill>
          <p:spPr bwMode="auto">
            <a:xfrm>
              <a:off x="5107895" y="1446044"/>
              <a:ext cx="1399781" cy="1081994"/>
            </a:xfrm>
            <a:prstGeom prst="rect">
              <a:avLst/>
            </a:prstGeom>
            <a:grpFill/>
            <a:ln w="9525">
              <a:noFill/>
              <a:miter lim="800000"/>
              <a:headEnd/>
              <a:tailEnd/>
            </a:ln>
          </p:spPr>
        </p:pic>
        <p:pic>
          <p:nvPicPr>
            <p:cNvPr id="14" name="Picture 9"/>
            <p:cNvPicPr>
              <a:picLocks noChangeAspect="1" noChangeArrowheads="1"/>
            </p:cNvPicPr>
            <p:nvPr/>
          </p:nvPicPr>
          <p:blipFill>
            <a:blip r:embed="rId11" cstate="print">
              <a:lum bright="10000"/>
            </a:blip>
            <a:srcRect/>
            <a:stretch>
              <a:fillRect/>
            </a:stretch>
          </p:blipFill>
          <p:spPr bwMode="auto">
            <a:xfrm>
              <a:off x="2317412" y="4213435"/>
              <a:ext cx="2362199" cy="517161"/>
            </a:xfrm>
            <a:prstGeom prst="rect">
              <a:avLst/>
            </a:prstGeom>
            <a:grpFill/>
            <a:ln w="9525">
              <a:noFill/>
              <a:miter lim="800000"/>
              <a:headEnd/>
              <a:tailEnd/>
            </a:ln>
          </p:spPr>
        </p:pic>
      </p:grpSp>
    </p:spTree>
    <p:extLst>
      <p:ext uri="{BB962C8B-B14F-4D97-AF65-F5344CB8AC3E}">
        <p14:creationId xmlns:p14="http://schemas.microsoft.com/office/powerpoint/2010/main" val="228232896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69" t="8355" r="20924" b="30399"/>
          <a:stretch/>
        </p:blipFill>
        <p:spPr bwMode="auto">
          <a:xfrm>
            <a:off x="-36512" y="-27384"/>
            <a:ext cx="9180512" cy="6268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1924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2294945009"/>
              </p:ext>
            </p:extLst>
          </p:nvPr>
        </p:nvGraphicFramePr>
        <p:xfrm>
          <a:off x="323528" y="1302090"/>
          <a:ext cx="7932737"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4 CuadroTexto"/>
          <p:cNvSpPr txBox="1"/>
          <p:nvPr/>
        </p:nvSpPr>
        <p:spPr>
          <a:xfrm>
            <a:off x="5869676" y="3969650"/>
            <a:ext cx="2766579" cy="2123646"/>
          </a:xfrm>
          <a:prstGeom prst="rect">
            <a:avLst/>
          </a:prstGeom>
          <a:ln/>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La tradicional publicación científica en revistas con revisión por pares llega a un punto de inflexión.</a:t>
            </a:r>
          </a:p>
        </p:txBody>
      </p:sp>
      <p:sp>
        <p:nvSpPr>
          <p:cNvPr id="28" name="27 CuadroTexto"/>
          <p:cNvSpPr txBox="1"/>
          <p:nvPr/>
        </p:nvSpPr>
        <p:spPr>
          <a:xfrm>
            <a:off x="462073" y="1445526"/>
            <a:ext cx="2654012" cy="1446538"/>
          </a:xfrm>
          <a:prstGeom prst="rect">
            <a:avLst/>
          </a:prstGeom>
          <a:ln/>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Las instituciones no pueden hacer frente a la subida de precios.</a:t>
            </a:r>
          </a:p>
        </p:txBody>
      </p:sp>
      <p:sp>
        <p:nvSpPr>
          <p:cNvPr id="29" name="28 CuadroTexto"/>
          <p:cNvSpPr txBox="1"/>
          <p:nvPr/>
        </p:nvSpPr>
        <p:spPr>
          <a:xfrm>
            <a:off x="532789" y="3969650"/>
            <a:ext cx="2133023" cy="1785092"/>
          </a:xfrm>
          <a:prstGeom prst="rect">
            <a:avLst/>
          </a:prstGeom>
          <a:ln/>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Internet y otras tecnologías revolucionan la comunicación científica.</a:t>
            </a:r>
          </a:p>
        </p:txBody>
      </p:sp>
      <p:sp>
        <p:nvSpPr>
          <p:cNvPr id="30" name="29 CuadroTexto"/>
          <p:cNvSpPr txBox="1"/>
          <p:nvPr/>
        </p:nvSpPr>
        <p:spPr>
          <a:xfrm>
            <a:off x="5869675" y="1512761"/>
            <a:ext cx="2925329" cy="1446538"/>
          </a:xfrm>
          <a:prstGeom prst="rect">
            <a:avLst/>
          </a:prstGeom>
        </p:spPr>
        <p:style>
          <a:lnRef idx="1">
            <a:schemeClr val="accent2"/>
          </a:lnRef>
          <a:fillRef idx="2">
            <a:schemeClr val="accent2"/>
          </a:fillRef>
          <a:effectRef idx="1">
            <a:schemeClr val="accent2"/>
          </a:effectRef>
          <a:fontRef idx="minor">
            <a:schemeClr val="dk1"/>
          </a:fontRef>
        </p:style>
        <p:txBody>
          <a:bodyPr lIns="91429" tIns="45714" rIns="91429" bIns="45714">
            <a:spAutoFit/>
          </a:bodyPr>
          <a:lstStyle/>
          <a:p>
            <a:pPr>
              <a:defRPr/>
            </a:pPr>
            <a:r>
              <a:rPr lang="es-ES" sz="2200" dirty="0"/>
              <a:t>Con el sistema tradicional los artículos tardan mucho en publicarse.</a:t>
            </a:r>
          </a:p>
        </p:txBody>
      </p:sp>
      <p:sp>
        <p:nvSpPr>
          <p:cNvPr id="17415" name="1 Título"/>
          <p:cNvSpPr>
            <a:spLocks noGrp="1"/>
          </p:cNvSpPr>
          <p:nvPr>
            <p:ph type="title"/>
          </p:nvPr>
        </p:nvSpPr>
        <p:spPr>
          <a:xfrm>
            <a:off x="1246909" y="67236"/>
            <a:ext cx="6442364" cy="532279"/>
          </a:xfrm>
        </p:spPr>
        <p:txBody>
          <a:bodyPr/>
          <a:lstStyle/>
          <a:p>
            <a:pPr algn="l"/>
            <a:r>
              <a:rPr lang="es-ES" altLang="es-ES" sz="3200" dirty="0"/>
              <a:t>Origen</a:t>
            </a:r>
          </a:p>
        </p:txBody>
      </p:sp>
    </p:spTree>
    <p:extLst>
      <p:ext uri="{BB962C8B-B14F-4D97-AF65-F5344CB8AC3E}">
        <p14:creationId xmlns:p14="http://schemas.microsoft.com/office/powerpoint/2010/main" val="3744887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p:cNvPicPr>
            <a:picLocks noChangeAspect="1" noChangeArrowheads="1"/>
          </p:cNvPicPr>
          <p:nvPr/>
        </p:nvPicPr>
        <p:blipFill>
          <a:blip r:embed="rId3" cstate="print"/>
          <a:srcRect l="2856" t="23517" r="45714" b="24335"/>
          <a:stretch>
            <a:fillRect/>
          </a:stretch>
        </p:blipFill>
        <p:spPr bwMode="auto">
          <a:xfrm>
            <a:off x="590550" y="1196975"/>
            <a:ext cx="8229600" cy="5216525"/>
          </a:xfrm>
          <a:prstGeom prst="rect">
            <a:avLst/>
          </a:prstGeom>
          <a:noFill/>
          <a:ln w="9525">
            <a:noFill/>
            <a:miter lim="800000"/>
            <a:headEnd/>
            <a:tailEnd/>
          </a:ln>
        </p:spPr>
      </p:pic>
    </p:spTree>
    <p:extLst>
      <p:ext uri="{BB962C8B-B14F-4D97-AF65-F5344CB8AC3E}">
        <p14:creationId xmlns:p14="http://schemas.microsoft.com/office/powerpoint/2010/main" val="210184060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4989" y="4727483"/>
            <a:ext cx="1049193" cy="78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978" y="2204758"/>
            <a:ext cx="1181966" cy="71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3649" y="3877236"/>
            <a:ext cx="1300306" cy="575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1 Título"/>
          <p:cNvSpPr>
            <a:spLocks noGrp="1"/>
          </p:cNvSpPr>
          <p:nvPr>
            <p:ph type="title"/>
          </p:nvPr>
        </p:nvSpPr>
        <p:spPr>
          <a:xfrm>
            <a:off x="1524000" y="100853"/>
            <a:ext cx="7162512" cy="345982"/>
          </a:xfrm>
        </p:spPr>
        <p:txBody>
          <a:bodyPr/>
          <a:lstStyle/>
          <a:p>
            <a:pPr algn="l"/>
            <a:r>
              <a:rPr lang="es-ES" altLang="es-ES" sz="3200" dirty="0">
                <a:solidFill>
                  <a:schemeClr val="bg1"/>
                </a:solidFill>
              </a:rPr>
              <a:t>Iniciativas</a:t>
            </a:r>
          </a:p>
        </p:txBody>
      </p:sp>
      <p:pic>
        <p:nvPicPr>
          <p:cNvPr id="23558" name="Picture 2"/>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a:xfrm>
            <a:off x="613353" y="3246904"/>
            <a:ext cx="7985125" cy="493059"/>
          </a:xfrm>
        </p:spPr>
      </p:pic>
      <p:grpSp>
        <p:nvGrpSpPr>
          <p:cNvPr id="2" name="1 Grupo"/>
          <p:cNvGrpSpPr/>
          <p:nvPr/>
        </p:nvGrpSpPr>
        <p:grpSpPr>
          <a:xfrm>
            <a:off x="539552" y="1761005"/>
            <a:ext cx="1153103" cy="578504"/>
            <a:chOff x="539552" y="1761005"/>
            <a:chExt cx="1153103" cy="578504"/>
          </a:xfrm>
        </p:grpSpPr>
        <p:sp>
          <p:nvSpPr>
            <p:cNvPr id="23559" name="AutoShape 27"/>
            <p:cNvSpPr>
              <a:spLocks noChangeArrowheads="1"/>
            </p:cNvSpPr>
            <p:nvPr/>
          </p:nvSpPr>
          <p:spPr bwMode="auto">
            <a:xfrm rot="10800000">
              <a:off x="539552" y="1761005"/>
              <a:ext cx="1153103" cy="578504"/>
            </a:xfrm>
            <a:prstGeom prst="wedgeRectCallout">
              <a:avLst>
                <a:gd name="adj1" fmla="val -115981"/>
                <a:gd name="adj2" fmla="val -199454"/>
              </a:avLst>
            </a:prstGeom>
            <a:solidFill>
              <a:srgbClr val="FF9900"/>
            </a:solidFill>
            <a:ln w="9525">
              <a:solidFill>
                <a:srgbClr val="FF9900"/>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dirty="0">
                <a:solidFill>
                  <a:schemeClr val="bg1"/>
                </a:solidFill>
              </a:endParaRPr>
            </a:p>
          </p:txBody>
        </p:sp>
        <p:pic>
          <p:nvPicPr>
            <p:cNvPr id="23560" name="Picture 2">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r="49963" b="48706"/>
            <a:stretch>
              <a:fillRect/>
            </a:stretch>
          </p:blipFill>
          <p:spPr bwMode="auto">
            <a:xfrm>
              <a:off x="575631" y="1813953"/>
              <a:ext cx="1080943" cy="50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61" name="AutoShape 25"/>
          <p:cNvSpPr>
            <a:spLocks noChangeArrowheads="1"/>
          </p:cNvSpPr>
          <p:nvPr/>
        </p:nvSpPr>
        <p:spPr bwMode="auto">
          <a:xfrm rot="10800000">
            <a:off x="756228" y="4254034"/>
            <a:ext cx="1151659" cy="505665"/>
          </a:xfrm>
          <a:prstGeom prst="wedgeRectCallout">
            <a:avLst>
              <a:gd name="adj1" fmla="val 28509"/>
              <a:gd name="adj2" fmla="val 179241"/>
            </a:avLst>
          </a:prstGeom>
          <a:solidFill>
            <a:srgbClr val="CC0000"/>
          </a:solidFill>
          <a:ln w="9525">
            <a:solidFill>
              <a:srgbClr val="CC0000"/>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dirty="0"/>
          </a:p>
        </p:txBody>
      </p:sp>
      <p:pic>
        <p:nvPicPr>
          <p:cNvPr id="23562" name="Picture 2">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52921" y="4283449"/>
            <a:ext cx="910647" cy="46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3" name="AutoShape 26"/>
          <p:cNvSpPr>
            <a:spLocks noChangeArrowheads="1"/>
          </p:cNvSpPr>
          <p:nvPr/>
        </p:nvSpPr>
        <p:spPr bwMode="auto">
          <a:xfrm rot="10800000">
            <a:off x="2485160" y="4543986"/>
            <a:ext cx="1151659" cy="719978"/>
          </a:xfrm>
          <a:prstGeom prst="wedgeRectCallout">
            <a:avLst>
              <a:gd name="adj1" fmla="val 17491"/>
              <a:gd name="adj2" fmla="val 181056"/>
            </a:avLst>
          </a:prstGeom>
          <a:solidFill>
            <a:schemeClr val="tx2"/>
          </a:solidFill>
          <a:ln w="9525">
            <a:solidFill>
              <a:schemeClr val="tx1"/>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dirty="0"/>
          </a:p>
        </p:txBody>
      </p:sp>
      <p:pic>
        <p:nvPicPr>
          <p:cNvPr id="23564" name="Picture 2">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55875" y="4543985"/>
            <a:ext cx="9525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5" name="AutoShape 28"/>
          <p:cNvSpPr>
            <a:spLocks noChangeArrowheads="1"/>
          </p:cNvSpPr>
          <p:nvPr/>
        </p:nvSpPr>
        <p:spPr bwMode="auto">
          <a:xfrm rot="10800000">
            <a:off x="2555876" y="1374122"/>
            <a:ext cx="2808432" cy="649941"/>
          </a:xfrm>
          <a:prstGeom prst="wedgeRectCallout">
            <a:avLst>
              <a:gd name="adj1" fmla="val 11782"/>
              <a:gd name="adj2" fmla="val -250736"/>
            </a:avLst>
          </a:prstGeom>
          <a:solidFill>
            <a:srgbClr val="003366"/>
          </a:solidFill>
          <a:ln w="9525">
            <a:solidFill>
              <a:srgbClr val="003366"/>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1600" dirty="0"/>
          </a:p>
        </p:txBody>
      </p:sp>
      <p:pic>
        <p:nvPicPr>
          <p:cNvPr id="23566" name="Picture 3">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55876" y="1374122"/>
            <a:ext cx="2808432" cy="598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7" name="AutoShape 30"/>
          <p:cNvSpPr>
            <a:spLocks noChangeArrowheads="1"/>
          </p:cNvSpPr>
          <p:nvPr/>
        </p:nvSpPr>
        <p:spPr bwMode="auto">
          <a:xfrm rot="10800000">
            <a:off x="3276023" y="3822608"/>
            <a:ext cx="1420091" cy="684959"/>
          </a:xfrm>
          <a:prstGeom prst="wedgeRectCallout">
            <a:avLst>
              <a:gd name="adj1" fmla="val -17491"/>
              <a:gd name="adj2" fmla="val 84759"/>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dirty="0"/>
              <a:t>Declaración </a:t>
            </a:r>
            <a:r>
              <a:rPr lang="es-ES" altLang="es-ES" sz="1600" b="1" dirty="0">
                <a:solidFill>
                  <a:srgbClr val="FF0000"/>
                </a:solidFill>
              </a:rPr>
              <a:t>B</a:t>
            </a:r>
            <a:r>
              <a:rPr lang="es-ES" altLang="es-ES" sz="1600" b="1" dirty="0"/>
              <a:t>udapest</a:t>
            </a:r>
          </a:p>
        </p:txBody>
      </p:sp>
      <p:sp>
        <p:nvSpPr>
          <p:cNvPr id="23568" name="AutoShape 29"/>
          <p:cNvSpPr>
            <a:spLocks noChangeArrowheads="1"/>
          </p:cNvSpPr>
          <p:nvPr/>
        </p:nvSpPr>
        <p:spPr bwMode="auto">
          <a:xfrm rot="10800000">
            <a:off x="3924012" y="2166938"/>
            <a:ext cx="1513897" cy="790015"/>
          </a:xfrm>
          <a:prstGeom prst="wedgeRectCallout">
            <a:avLst>
              <a:gd name="adj1" fmla="val -12333"/>
              <a:gd name="adj2" fmla="val -97296"/>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dirty="0"/>
              <a:t>Declaración de </a:t>
            </a:r>
            <a:r>
              <a:rPr lang="es-ES" altLang="es-ES" sz="1600" b="1" dirty="0">
                <a:solidFill>
                  <a:srgbClr val="FF0000"/>
                </a:solidFill>
              </a:rPr>
              <a:t>B</a:t>
            </a:r>
            <a:r>
              <a:rPr lang="es-ES" altLang="es-ES" sz="1600" b="1" dirty="0"/>
              <a:t>erlín</a:t>
            </a:r>
          </a:p>
        </p:txBody>
      </p:sp>
      <p:sp>
        <p:nvSpPr>
          <p:cNvPr id="23569" name="AutoShape 45"/>
          <p:cNvSpPr>
            <a:spLocks noChangeArrowheads="1"/>
          </p:cNvSpPr>
          <p:nvPr/>
        </p:nvSpPr>
        <p:spPr bwMode="auto">
          <a:xfrm rot="10800000">
            <a:off x="4284808" y="4929188"/>
            <a:ext cx="1943965" cy="718577"/>
          </a:xfrm>
          <a:prstGeom prst="wedgeRectCallout">
            <a:avLst>
              <a:gd name="adj1" fmla="val 13181"/>
              <a:gd name="adj2" fmla="val 22196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dirty="0"/>
              <a:t>Declaración de </a:t>
            </a:r>
            <a:r>
              <a:rPr lang="es-ES" altLang="es-ES" sz="1600" b="1" dirty="0" err="1">
                <a:solidFill>
                  <a:srgbClr val="FF0000"/>
                </a:solidFill>
              </a:rPr>
              <a:t>B</a:t>
            </a:r>
            <a:r>
              <a:rPr lang="es-ES" altLang="es-ES" sz="1600" b="1" dirty="0" err="1"/>
              <a:t>ethesda</a:t>
            </a:r>
            <a:endParaRPr lang="es-ES" altLang="es-ES" sz="1600" b="1"/>
          </a:p>
        </p:txBody>
      </p:sp>
      <p:sp>
        <p:nvSpPr>
          <p:cNvPr id="23570" name="AutoShape 49"/>
          <p:cNvSpPr>
            <a:spLocks noChangeArrowheads="1"/>
          </p:cNvSpPr>
          <p:nvPr/>
        </p:nvSpPr>
        <p:spPr bwMode="auto">
          <a:xfrm rot="10800000">
            <a:off x="5869421" y="1158409"/>
            <a:ext cx="2304761" cy="935691"/>
          </a:xfrm>
          <a:prstGeom prst="wedgeRectCallout">
            <a:avLst>
              <a:gd name="adj1" fmla="val 57435"/>
              <a:gd name="adj2" fmla="val -180736"/>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Mandato </a:t>
            </a:r>
            <a:r>
              <a:rPr lang="es-ES" altLang="es-ES" sz="1600" b="1"/>
              <a:t>Universidade do Minho</a:t>
            </a:r>
          </a:p>
        </p:txBody>
      </p:sp>
      <p:sp>
        <p:nvSpPr>
          <p:cNvPr id="23571" name="AutoShape 51"/>
          <p:cNvSpPr>
            <a:spLocks noChangeArrowheads="1"/>
          </p:cNvSpPr>
          <p:nvPr/>
        </p:nvSpPr>
        <p:spPr bwMode="auto">
          <a:xfrm rot="10800000">
            <a:off x="6661728" y="2318218"/>
            <a:ext cx="1799648" cy="647140"/>
          </a:xfrm>
          <a:prstGeom prst="wedgeRectCallout">
            <a:avLst>
              <a:gd name="adj1" fmla="val 52648"/>
              <a:gd name="adj2" fmla="val -107292"/>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t>Mandato </a:t>
            </a:r>
          </a:p>
        </p:txBody>
      </p:sp>
      <p:pic>
        <p:nvPicPr>
          <p:cNvPr id="23572"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41227" y="2391056"/>
            <a:ext cx="578716" cy="542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3" name="AutoShape 50"/>
          <p:cNvSpPr>
            <a:spLocks noChangeArrowheads="1"/>
          </p:cNvSpPr>
          <p:nvPr/>
        </p:nvSpPr>
        <p:spPr bwMode="auto">
          <a:xfrm rot="10800000">
            <a:off x="5221433" y="3822608"/>
            <a:ext cx="1440295" cy="864253"/>
          </a:xfrm>
          <a:prstGeom prst="wedgeRectCallout">
            <a:avLst>
              <a:gd name="adj1" fmla="val 48565"/>
              <a:gd name="adj2" fmla="val 76491"/>
            </a:avLst>
          </a:prstGeom>
          <a:solidFill>
            <a:srgbClr val="339933"/>
          </a:solidFill>
          <a:ln w="9525">
            <a:solidFill>
              <a:schemeClr val="tx1"/>
            </a:solidFill>
            <a:miter lim="800000"/>
            <a:headEnd/>
            <a:tailEnd/>
          </a:ln>
        </p:spPr>
        <p:txBody>
          <a:bodyPr rot="10800000" lIns="91429" tIns="45714" rIns="91429" bIns="4571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Declaración</a:t>
            </a:r>
          </a:p>
        </p:txBody>
      </p:sp>
      <p:pic>
        <p:nvPicPr>
          <p:cNvPr id="23574"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08626" y="4165787"/>
            <a:ext cx="865909" cy="45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5" name="AutoShape 52"/>
          <p:cNvSpPr>
            <a:spLocks noChangeArrowheads="1"/>
          </p:cNvSpPr>
          <p:nvPr/>
        </p:nvSpPr>
        <p:spPr bwMode="auto">
          <a:xfrm rot="10800000">
            <a:off x="6806046" y="4686860"/>
            <a:ext cx="1943966" cy="862853"/>
          </a:xfrm>
          <a:prstGeom prst="wedgeRectCallout">
            <a:avLst>
              <a:gd name="adj1" fmla="val 29264"/>
              <a:gd name="adj2" fmla="val 18091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s-ES" sz="1600"/>
              <a:t>Declaración</a:t>
            </a:r>
          </a:p>
          <a:p>
            <a:pPr algn="ctr" eaLnBrk="1" hangingPunct="1">
              <a:spcBef>
                <a:spcPct val="0"/>
              </a:spcBef>
              <a:buFontTx/>
              <a:buNone/>
            </a:pPr>
            <a:r>
              <a:rPr lang="es-ES" altLang="es-ES" sz="1600"/>
              <a:t> de la </a:t>
            </a:r>
            <a:r>
              <a:rPr lang="es-ES" altLang="es-ES" sz="1600" b="1"/>
              <a:t>Alhambra</a:t>
            </a:r>
          </a:p>
        </p:txBody>
      </p:sp>
      <p:sp>
        <p:nvSpPr>
          <p:cNvPr id="24" name="1 Título"/>
          <p:cNvSpPr txBox="1">
            <a:spLocks/>
          </p:cNvSpPr>
          <p:nvPr/>
        </p:nvSpPr>
        <p:spPr>
          <a:xfrm>
            <a:off x="1246909" y="160417"/>
            <a:ext cx="2029113" cy="5322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pPr algn="l"/>
            <a:r>
              <a:rPr lang="es-ES" altLang="es-ES" sz="3200" dirty="0" smtClean="0"/>
              <a:t>Evolución</a:t>
            </a:r>
            <a:endParaRPr lang="es-ES" altLang="es-ES" sz="3200" dirty="0"/>
          </a:p>
        </p:txBody>
      </p:sp>
    </p:spTree>
    <p:extLst>
      <p:ext uri="{BB962C8B-B14F-4D97-AF65-F5344CB8AC3E}">
        <p14:creationId xmlns:p14="http://schemas.microsoft.com/office/powerpoint/2010/main" val="342934264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1201978" y="188640"/>
            <a:ext cx="6573693" cy="508467"/>
          </a:xfrm>
        </p:spPr>
        <p:txBody>
          <a:bodyPr/>
          <a:lstStyle/>
          <a:p>
            <a:pPr algn="l"/>
            <a:r>
              <a:rPr lang="es-ES" altLang="es-ES" sz="2900" dirty="0">
                <a:solidFill>
                  <a:srgbClr val="339933"/>
                </a:solidFill>
              </a:rPr>
              <a:t>Declaración de Budapest (2002)</a:t>
            </a:r>
          </a:p>
        </p:txBody>
      </p:sp>
      <p:sp>
        <p:nvSpPr>
          <p:cNvPr id="19459" name="2 Marcador de contenido"/>
          <p:cNvSpPr>
            <a:spLocks noGrp="1"/>
          </p:cNvSpPr>
          <p:nvPr>
            <p:ph idx="1"/>
          </p:nvPr>
        </p:nvSpPr>
        <p:spPr>
          <a:xfrm>
            <a:off x="554182" y="836712"/>
            <a:ext cx="8435398" cy="5240151"/>
          </a:xfrm>
        </p:spPr>
        <p:txBody>
          <a:bodyPr/>
          <a:lstStyle/>
          <a:p>
            <a:pPr marL="0" indent="0">
              <a:spcAft>
                <a:spcPts val="538"/>
              </a:spcAft>
              <a:buNone/>
            </a:pPr>
            <a:r>
              <a:rPr lang="es-ES" altLang="es-ES" sz="2500" dirty="0"/>
              <a:t>“Por </a:t>
            </a:r>
            <a:r>
              <a:rPr lang="es-ES" altLang="es-ES" sz="2500" b="1" dirty="0"/>
              <a:t>acceso abierto </a:t>
            </a:r>
            <a:r>
              <a:rPr lang="es-ES" altLang="es-ES" sz="2500" dirty="0"/>
              <a:t>nos referimos a su disponibilidad </a:t>
            </a:r>
            <a:r>
              <a:rPr lang="es-ES" altLang="es-ES" sz="2500" b="1" dirty="0">
                <a:solidFill>
                  <a:srgbClr val="FF6600"/>
                </a:solidFill>
              </a:rPr>
              <a:t>gratuita</a:t>
            </a:r>
            <a:r>
              <a:rPr lang="es-ES" altLang="es-ES" sz="2500" dirty="0"/>
              <a:t> en </a:t>
            </a:r>
            <a:r>
              <a:rPr lang="es-ES" altLang="es-ES" sz="2500" b="1" dirty="0">
                <a:solidFill>
                  <a:srgbClr val="FF6600"/>
                </a:solidFill>
              </a:rPr>
              <a:t>Internet</a:t>
            </a:r>
            <a:r>
              <a:rPr lang="es-ES" altLang="es-ES" sz="2500" dirty="0"/>
              <a:t>, permitiendo a </a:t>
            </a:r>
            <a:r>
              <a:rPr lang="es-ES" altLang="es-ES" sz="2500" b="1" dirty="0">
                <a:solidFill>
                  <a:srgbClr val="FF6600"/>
                </a:solidFill>
              </a:rPr>
              <a:t>cualquier usuario </a:t>
            </a:r>
            <a:r>
              <a:rPr lang="es-ES" altLang="es-ES" sz="2500" dirty="0">
                <a:solidFill>
                  <a:srgbClr val="FF6600"/>
                </a:solidFill>
              </a:rPr>
              <a:t>leer, descargar, copiar, distribuir, imprimir, buscar o usarla </a:t>
            </a:r>
            <a:r>
              <a:rPr lang="es-ES" altLang="es-ES" sz="2500" dirty="0"/>
              <a:t>con cualquier propósito legal, sin </a:t>
            </a:r>
            <a:r>
              <a:rPr lang="es-ES" altLang="es-ES" sz="2500" dirty="0">
                <a:solidFill>
                  <a:srgbClr val="FF6600"/>
                </a:solidFill>
              </a:rPr>
              <a:t>ninguna barrera financiera, legal o técnica</a:t>
            </a:r>
            <a:r>
              <a:rPr lang="es-ES" altLang="es-ES" sz="2500" dirty="0"/>
              <a:t>, fuera de las que implica acceder a Internet mismo. </a:t>
            </a:r>
          </a:p>
          <a:p>
            <a:pPr marL="0" indent="0">
              <a:spcBef>
                <a:spcPts val="1077"/>
              </a:spcBef>
              <a:buNone/>
            </a:pPr>
            <a:r>
              <a:rPr lang="es-ES" altLang="es-ES" sz="2500" dirty="0"/>
              <a:t>La única limitación en cuanto a reproducción y distribución y el único rol del copyright en este dominio, deberá ser dar a los </a:t>
            </a:r>
            <a:r>
              <a:rPr lang="es-ES" altLang="es-ES" sz="2500" dirty="0">
                <a:solidFill>
                  <a:srgbClr val="FF6600"/>
                </a:solidFill>
              </a:rPr>
              <a:t>autores</a:t>
            </a:r>
            <a:r>
              <a:rPr lang="es-ES" altLang="es-ES" sz="2500" dirty="0"/>
              <a:t> el control sobre la </a:t>
            </a:r>
            <a:r>
              <a:rPr lang="es-ES" altLang="es-ES" sz="2500" dirty="0">
                <a:solidFill>
                  <a:srgbClr val="FF6600"/>
                </a:solidFill>
              </a:rPr>
              <a:t>integridad</a:t>
            </a:r>
            <a:r>
              <a:rPr lang="es-ES" altLang="es-ES" sz="2500" dirty="0"/>
              <a:t> </a:t>
            </a:r>
            <a:r>
              <a:rPr lang="es-ES" altLang="es-ES" sz="2500" dirty="0">
                <a:solidFill>
                  <a:srgbClr val="FF6600"/>
                </a:solidFill>
              </a:rPr>
              <a:t>de sus trabajos </a:t>
            </a:r>
            <a:r>
              <a:rPr lang="es-ES" altLang="es-ES" sz="2500" dirty="0"/>
              <a:t>y el derecho de ser adecuadamente </a:t>
            </a:r>
            <a:r>
              <a:rPr lang="es-ES" altLang="es-ES" sz="2500" dirty="0">
                <a:solidFill>
                  <a:srgbClr val="FF6600"/>
                </a:solidFill>
              </a:rPr>
              <a:t>reconocidos y citados</a:t>
            </a:r>
            <a:r>
              <a:rPr lang="es-ES" altLang="es-ES" sz="2500" dirty="0"/>
              <a:t>”</a:t>
            </a:r>
          </a:p>
        </p:txBody>
      </p:sp>
      <p:pic>
        <p:nvPicPr>
          <p:cNvPr id="1026" name="Picture 2">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633" t="13085" r="38508" b="40098"/>
          <a:stretch/>
        </p:blipFill>
        <p:spPr bwMode="auto">
          <a:xfrm>
            <a:off x="2843808" y="4966215"/>
            <a:ext cx="3024336" cy="1775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23552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Marcador de contenido"/>
          <p:cNvGraphicFramePr>
            <a:graphicFrameLocks/>
          </p:cNvGraphicFramePr>
          <p:nvPr/>
        </p:nvGraphicFramePr>
        <p:xfrm>
          <a:off x="457200" y="1256273"/>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483" name="2 CuadroTexto"/>
          <p:cNvSpPr txBox="1">
            <a:spLocks noChangeArrowheads="1"/>
          </p:cNvSpPr>
          <p:nvPr/>
        </p:nvSpPr>
        <p:spPr bwMode="auto">
          <a:xfrm>
            <a:off x="1905000" y="1829361"/>
            <a:ext cx="1447512" cy="33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t>vs. Gratis</a:t>
            </a:r>
          </a:p>
        </p:txBody>
      </p:sp>
      <p:sp>
        <p:nvSpPr>
          <p:cNvPr id="20484" name="1 Título"/>
          <p:cNvSpPr txBox="1">
            <a:spLocks/>
          </p:cNvSpPr>
          <p:nvPr/>
        </p:nvSpPr>
        <p:spPr bwMode="auto">
          <a:xfrm>
            <a:off x="1246910" y="0"/>
            <a:ext cx="6481330"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chemeClr val="bg1"/>
                </a:solidFill>
                <a:latin typeface="+mj-lt"/>
                <a:cs typeface="Arial" pitchFamily="34" charset="0"/>
              </a:rPr>
              <a:t>Características</a:t>
            </a:r>
          </a:p>
        </p:txBody>
      </p:sp>
    </p:spTree>
    <p:extLst>
      <p:ext uri="{BB962C8B-B14F-4D97-AF65-F5344CB8AC3E}">
        <p14:creationId xmlns:p14="http://schemas.microsoft.com/office/powerpoint/2010/main" val="325081865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ext Box 6"/>
          <p:cNvSpPr txBox="1">
            <a:spLocks noChangeArrowheads="1"/>
          </p:cNvSpPr>
          <p:nvPr/>
        </p:nvSpPr>
        <p:spPr bwMode="auto">
          <a:xfrm>
            <a:off x="604694" y="1713100"/>
            <a:ext cx="3596409" cy="1557618"/>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Todo trabajo de investigación se fundamenta en trabajos previos</a:t>
            </a:r>
          </a:p>
        </p:txBody>
      </p:sp>
      <p:sp>
        <p:nvSpPr>
          <p:cNvPr id="21507" name="Text Box 8"/>
          <p:cNvSpPr txBox="1">
            <a:spLocks noChangeArrowheads="1"/>
          </p:cNvSpPr>
          <p:nvPr/>
        </p:nvSpPr>
        <p:spPr bwMode="auto">
          <a:xfrm>
            <a:off x="4918363" y="1637460"/>
            <a:ext cx="3671455" cy="3940268"/>
          </a:xfrm>
          <a:prstGeom prst="rect">
            <a:avLst/>
          </a:prstGeom>
          <a:noFill/>
          <a:ln w="76200">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s-ES" altLang="es-ES" sz="2400" b="1">
                <a:solidFill>
                  <a:srgbClr val="008000"/>
                </a:solidFill>
              </a:rPr>
              <a:t>Acceso Abierto</a:t>
            </a:r>
          </a:p>
          <a:p>
            <a:pPr algn="ctr" eaLnBrk="1" hangingPunct="1">
              <a:spcBef>
                <a:spcPct val="50000"/>
              </a:spcBef>
              <a:buFontTx/>
              <a:buNone/>
            </a:pPr>
            <a:r>
              <a:rPr lang="es-ES" altLang="es-ES" sz="2400"/>
              <a:t>No trabajos duplicados</a:t>
            </a:r>
            <a:br>
              <a:rPr lang="es-ES" altLang="es-ES" sz="2400"/>
            </a:br>
            <a:r>
              <a:rPr lang="es-ES" altLang="es-ES" sz="2400"/>
              <a:t>Rentabilidad de las inversiones</a:t>
            </a:r>
          </a:p>
          <a:p>
            <a:pPr algn="ctr" eaLnBrk="1" hangingPunct="1">
              <a:spcBef>
                <a:spcPct val="50000"/>
              </a:spcBef>
              <a:buFontTx/>
              <a:buNone/>
            </a:pPr>
            <a:r>
              <a:rPr lang="es-ES" altLang="es-ES" sz="2400"/>
              <a:t>Derecho a utilizar y compartir los trabajos</a:t>
            </a:r>
          </a:p>
          <a:p>
            <a:pPr algn="ctr" eaLnBrk="1" hangingPunct="1">
              <a:spcBef>
                <a:spcPct val="50000"/>
              </a:spcBef>
              <a:buFontTx/>
              <a:buNone/>
            </a:pPr>
            <a:r>
              <a:rPr lang="es-ES" altLang="es-ES" sz="2400"/>
              <a:t>Todo el mundo debe poder tener acceso al conocimiento</a:t>
            </a:r>
          </a:p>
        </p:txBody>
      </p:sp>
      <p:sp>
        <p:nvSpPr>
          <p:cNvPr id="21508" name="Text Box 10"/>
          <p:cNvSpPr txBox="1">
            <a:spLocks noChangeArrowheads="1"/>
          </p:cNvSpPr>
          <p:nvPr/>
        </p:nvSpPr>
        <p:spPr bwMode="auto">
          <a:xfrm>
            <a:off x="604694" y="3525651"/>
            <a:ext cx="3596409" cy="823632"/>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Los autores crean el contenido y lo revisan</a:t>
            </a:r>
          </a:p>
        </p:txBody>
      </p:sp>
      <p:sp>
        <p:nvSpPr>
          <p:cNvPr id="21509" name="Text Box 12"/>
          <p:cNvSpPr txBox="1">
            <a:spLocks noChangeArrowheads="1"/>
          </p:cNvSpPr>
          <p:nvPr/>
        </p:nvSpPr>
        <p:spPr bwMode="auto">
          <a:xfrm>
            <a:off x="604694" y="4749894"/>
            <a:ext cx="3596409" cy="823632"/>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 altLang="es-ES" sz="2400"/>
              <a:t>El conocimiento es un bien público</a:t>
            </a:r>
          </a:p>
        </p:txBody>
      </p:sp>
      <p:sp>
        <p:nvSpPr>
          <p:cNvPr id="21510" name="AutoShape 13"/>
          <p:cNvSpPr>
            <a:spLocks noChangeArrowheads="1"/>
          </p:cNvSpPr>
          <p:nvPr/>
        </p:nvSpPr>
        <p:spPr bwMode="auto">
          <a:xfrm>
            <a:off x="4255943" y="2496110"/>
            <a:ext cx="523875" cy="229721"/>
          </a:xfrm>
          <a:prstGeom prst="rightArrow">
            <a:avLst>
              <a:gd name="adj1" fmla="val 50000"/>
              <a:gd name="adj2" fmla="val 58512"/>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1" name="AutoShape 14"/>
          <p:cNvSpPr>
            <a:spLocks noChangeArrowheads="1"/>
          </p:cNvSpPr>
          <p:nvPr/>
        </p:nvSpPr>
        <p:spPr bwMode="auto">
          <a:xfrm>
            <a:off x="4255943" y="3646115"/>
            <a:ext cx="523875" cy="232522"/>
          </a:xfrm>
          <a:prstGeom prst="rightArrow">
            <a:avLst>
              <a:gd name="adj1" fmla="val 50000"/>
              <a:gd name="adj2" fmla="val 57807"/>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2" name="AutoShape 14"/>
          <p:cNvSpPr>
            <a:spLocks noChangeArrowheads="1"/>
          </p:cNvSpPr>
          <p:nvPr/>
        </p:nvSpPr>
        <p:spPr bwMode="auto">
          <a:xfrm>
            <a:off x="4255943" y="5046850"/>
            <a:ext cx="523875" cy="229721"/>
          </a:xfrm>
          <a:prstGeom prst="rightArrow">
            <a:avLst>
              <a:gd name="adj1" fmla="val 50000"/>
              <a:gd name="adj2" fmla="val 58512"/>
            </a:avLst>
          </a:prstGeom>
          <a:solidFill>
            <a:srgbClr val="FF6600"/>
          </a:solidFill>
          <a:ln w="9525">
            <a:solidFill>
              <a:srgbClr val="FF6600"/>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21513" name="1 Título"/>
          <p:cNvSpPr>
            <a:spLocks noGrp="1"/>
          </p:cNvSpPr>
          <p:nvPr>
            <p:ph type="title"/>
          </p:nvPr>
        </p:nvSpPr>
        <p:spPr>
          <a:xfrm>
            <a:off x="1219489" y="68227"/>
            <a:ext cx="7162511" cy="480453"/>
          </a:xfrm>
        </p:spPr>
        <p:txBody>
          <a:bodyPr/>
          <a:lstStyle/>
          <a:p>
            <a:pPr algn="l"/>
            <a:r>
              <a:rPr lang="es-ES" altLang="es-ES" sz="3200" dirty="0"/>
              <a:t>Razones</a:t>
            </a:r>
          </a:p>
        </p:txBody>
      </p:sp>
    </p:spTree>
    <p:extLst>
      <p:ext uri="{BB962C8B-B14F-4D97-AF65-F5344CB8AC3E}">
        <p14:creationId xmlns:p14="http://schemas.microsoft.com/office/powerpoint/2010/main" val="3471645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168" t="15385" r="16473" b="5576"/>
          <a:stretch/>
        </p:blipFill>
        <p:spPr bwMode="auto">
          <a:xfrm>
            <a:off x="611560" y="476672"/>
            <a:ext cx="8333703" cy="6264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2300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p:cNvSpPr txBox="1"/>
          <p:nvPr/>
        </p:nvSpPr>
        <p:spPr>
          <a:xfrm>
            <a:off x="1041978" y="6589059"/>
            <a:ext cx="8102023" cy="169277"/>
          </a:xfrm>
          <a:prstGeom prst="rect">
            <a:avLst/>
          </a:prstGeom>
        </p:spPr>
        <p:txBody>
          <a:bodyPr lIns="0" tIns="0" rIns="0" bIns="0">
            <a:spAutoFit/>
          </a:bodyPr>
          <a:lstStyle/>
          <a:p>
            <a:pPr marL="11397">
              <a:defRPr/>
            </a:pPr>
            <a:r>
              <a:rPr sz="1100" spc="-4" dirty="0">
                <a:latin typeface="Arial"/>
                <a:cs typeface="Arial"/>
              </a:rPr>
              <a:t>F</a:t>
            </a:r>
            <a:r>
              <a:rPr sz="1100" dirty="0">
                <a:latin typeface="Arial"/>
                <a:cs typeface="Arial"/>
              </a:rPr>
              <a:t>uente:</a:t>
            </a:r>
            <a:r>
              <a:rPr lang="es-ES" sz="1100" dirty="0">
                <a:latin typeface="Arial"/>
                <a:cs typeface="Arial"/>
              </a:rPr>
              <a:t> </a:t>
            </a:r>
            <a:r>
              <a:rPr sz="1100" spc="-4" dirty="0">
                <a:latin typeface="Arial"/>
                <a:cs typeface="Arial"/>
              </a:rPr>
              <a:t>N</a:t>
            </a:r>
            <a:r>
              <a:rPr sz="1100" dirty="0">
                <a:latin typeface="Arial"/>
                <a:cs typeface="Arial"/>
              </a:rPr>
              <a:t>E</a:t>
            </a:r>
            <a:r>
              <a:rPr sz="1100" spc="-4" dirty="0">
                <a:latin typeface="Arial"/>
                <a:cs typeface="Arial"/>
              </a:rPr>
              <a:t>C</a:t>
            </a:r>
            <a:r>
              <a:rPr sz="1100" dirty="0">
                <a:latin typeface="Arial"/>
                <a:cs typeface="Arial"/>
              </a:rPr>
              <a:t>OBELAC</a:t>
            </a:r>
            <a:r>
              <a:rPr sz="1100" spc="-22" dirty="0">
                <a:latin typeface="Arial"/>
                <a:cs typeface="Arial"/>
              </a:rPr>
              <a:t> </a:t>
            </a:r>
            <a:r>
              <a:rPr sz="1100" dirty="0">
                <a:latin typeface="Arial"/>
                <a:cs typeface="Arial"/>
              </a:rPr>
              <a:t>P</a:t>
            </a:r>
            <a:r>
              <a:rPr sz="1100" spc="-4" dirty="0">
                <a:latin typeface="Arial"/>
                <a:cs typeface="Arial"/>
              </a:rPr>
              <a:t>r</a:t>
            </a:r>
            <a:r>
              <a:rPr sz="1100" dirty="0">
                <a:latin typeface="Arial"/>
                <a:cs typeface="Arial"/>
              </a:rPr>
              <a:t>o</a:t>
            </a:r>
            <a:r>
              <a:rPr sz="1100" spc="-4" dirty="0">
                <a:latin typeface="Arial"/>
                <a:cs typeface="Arial"/>
              </a:rPr>
              <a:t>j</a:t>
            </a:r>
            <a:r>
              <a:rPr sz="1100" dirty="0">
                <a:latin typeface="Arial"/>
                <a:cs typeface="Arial"/>
              </a:rPr>
              <a:t>ect</a:t>
            </a:r>
            <a:r>
              <a:rPr sz="1100" spc="-18" dirty="0">
                <a:latin typeface="Arial"/>
                <a:cs typeface="Arial"/>
              </a:rPr>
              <a:t> </a:t>
            </a:r>
            <a:r>
              <a:rPr sz="1100" spc="-4" dirty="0">
                <a:latin typeface="Arial"/>
                <a:cs typeface="Arial"/>
              </a:rPr>
              <a:t>H</a:t>
            </a:r>
            <a:r>
              <a:rPr sz="1100" dirty="0">
                <a:latin typeface="Arial"/>
                <a:cs typeface="Arial"/>
              </a:rPr>
              <a:t>o</a:t>
            </a:r>
            <a:r>
              <a:rPr sz="1100" spc="4" dirty="0">
                <a:latin typeface="Arial"/>
                <a:cs typeface="Arial"/>
              </a:rPr>
              <a:t>m</a:t>
            </a:r>
            <a:r>
              <a:rPr sz="1100" dirty="0">
                <a:latin typeface="Arial"/>
                <a:cs typeface="Arial"/>
              </a:rPr>
              <a:t>e</a:t>
            </a:r>
            <a:r>
              <a:rPr sz="1100" spc="-18" dirty="0">
                <a:latin typeface="Arial"/>
                <a:cs typeface="Arial"/>
              </a:rPr>
              <a:t> </a:t>
            </a:r>
            <a:r>
              <a:rPr sz="1100" dirty="0">
                <a:latin typeface="Arial"/>
                <a:cs typeface="Arial"/>
              </a:rPr>
              <a:t>Pa</a:t>
            </a:r>
            <a:r>
              <a:rPr sz="1100" spc="-9" dirty="0">
                <a:latin typeface="Arial"/>
                <a:cs typeface="Arial"/>
              </a:rPr>
              <a:t>g</a:t>
            </a:r>
            <a:r>
              <a:rPr sz="1100" dirty="0">
                <a:latin typeface="Arial"/>
                <a:cs typeface="Arial"/>
              </a:rPr>
              <a:t>e.</a:t>
            </a:r>
            <a:r>
              <a:rPr sz="1100" spc="-9" dirty="0">
                <a:latin typeface="Arial"/>
                <a:cs typeface="Arial"/>
              </a:rPr>
              <a:t> </a:t>
            </a:r>
            <a:r>
              <a:rPr sz="1100" spc="-4" dirty="0">
                <a:latin typeface="Arial"/>
                <a:cs typeface="Arial"/>
              </a:rPr>
              <a:t>R</a:t>
            </a:r>
            <a:r>
              <a:rPr sz="1100" dirty="0">
                <a:latin typeface="Arial"/>
                <a:cs typeface="Arial"/>
              </a:rPr>
              <a:t>ecup</a:t>
            </a:r>
            <a:r>
              <a:rPr sz="1100" spc="-9" dirty="0">
                <a:latin typeface="Arial"/>
                <a:cs typeface="Arial"/>
              </a:rPr>
              <a:t>e</a:t>
            </a:r>
            <a:r>
              <a:rPr sz="1100" spc="-4" dirty="0">
                <a:latin typeface="Arial"/>
                <a:cs typeface="Arial"/>
              </a:rPr>
              <a:t>r</a:t>
            </a:r>
            <a:r>
              <a:rPr sz="1100" dirty="0">
                <a:latin typeface="Arial"/>
                <a:cs typeface="Arial"/>
              </a:rPr>
              <a:t>a</a:t>
            </a:r>
            <a:r>
              <a:rPr sz="1100" spc="-9" dirty="0">
                <a:latin typeface="Arial"/>
                <a:cs typeface="Arial"/>
              </a:rPr>
              <a:t>d</a:t>
            </a:r>
            <a:r>
              <a:rPr sz="1100" dirty="0">
                <a:latin typeface="Arial"/>
                <a:cs typeface="Arial"/>
              </a:rPr>
              <a:t>o</a:t>
            </a:r>
            <a:r>
              <a:rPr sz="1100" spc="-40" dirty="0">
                <a:latin typeface="Arial"/>
                <a:cs typeface="Arial"/>
              </a:rPr>
              <a:t> </a:t>
            </a:r>
            <a:r>
              <a:rPr sz="1100" dirty="0">
                <a:latin typeface="Arial"/>
                <a:cs typeface="Arial"/>
              </a:rPr>
              <a:t>a</a:t>
            </a:r>
            <a:r>
              <a:rPr sz="1100" spc="4" dirty="0">
                <a:latin typeface="Arial"/>
                <a:cs typeface="Arial"/>
              </a:rPr>
              <a:t> </a:t>
            </a:r>
            <a:r>
              <a:rPr sz="1100" dirty="0">
                <a:latin typeface="Arial"/>
                <a:cs typeface="Arial"/>
              </a:rPr>
              <a:t>pa</a:t>
            </a:r>
            <a:r>
              <a:rPr sz="1100" spc="-4" dirty="0">
                <a:latin typeface="Arial"/>
                <a:cs typeface="Arial"/>
              </a:rPr>
              <a:t>r</a:t>
            </a:r>
            <a:r>
              <a:rPr sz="1100" dirty="0">
                <a:latin typeface="Arial"/>
                <a:cs typeface="Arial"/>
              </a:rPr>
              <a:t>t</a:t>
            </a:r>
            <a:r>
              <a:rPr sz="1100" spc="-4" dirty="0">
                <a:latin typeface="Arial"/>
                <a:cs typeface="Arial"/>
              </a:rPr>
              <a:t>i</a:t>
            </a:r>
            <a:r>
              <a:rPr sz="1100" dirty="0">
                <a:latin typeface="Arial"/>
                <a:cs typeface="Arial"/>
              </a:rPr>
              <a:t>r</a:t>
            </a:r>
            <a:r>
              <a:rPr sz="1100" spc="-13" dirty="0">
                <a:latin typeface="Arial"/>
                <a:cs typeface="Arial"/>
              </a:rPr>
              <a:t> </a:t>
            </a:r>
            <a:r>
              <a:rPr sz="1100" dirty="0">
                <a:latin typeface="Arial"/>
                <a:cs typeface="Arial"/>
              </a:rPr>
              <a:t>de</a:t>
            </a:r>
            <a:r>
              <a:rPr sz="1100" spc="-18" dirty="0">
                <a:latin typeface="Arial"/>
                <a:cs typeface="Arial"/>
              </a:rPr>
              <a:t> </a:t>
            </a:r>
            <a:r>
              <a:rPr sz="1100" u="sng" dirty="0">
                <a:solidFill>
                  <a:srgbClr val="009999"/>
                </a:solidFill>
                <a:latin typeface="Arial"/>
                <a:cs typeface="Arial"/>
                <a:hlinkClick r:id="rId3"/>
              </a:rPr>
              <a:t>http://</a:t>
            </a:r>
            <a:r>
              <a:rPr sz="1100" u="sng" spc="-13" dirty="0">
                <a:solidFill>
                  <a:srgbClr val="009999"/>
                </a:solidFill>
                <a:latin typeface="Arial"/>
                <a:cs typeface="Arial"/>
                <a:hlinkClick r:id="rId3"/>
              </a:rPr>
              <a:t>ww</a:t>
            </a:r>
            <a:r>
              <a:rPr sz="1100" u="sng" spc="-67" dirty="0">
                <a:solidFill>
                  <a:srgbClr val="009999"/>
                </a:solidFill>
                <a:latin typeface="Arial"/>
                <a:cs typeface="Arial"/>
                <a:hlinkClick r:id="rId3"/>
              </a:rPr>
              <a:t>w</a:t>
            </a:r>
            <a:r>
              <a:rPr sz="1100" u="sng" dirty="0">
                <a:solidFill>
                  <a:srgbClr val="009999"/>
                </a:solidFill>
                <a:latin typeface="Arial"/>
                <a:cs typeface="Arial"/>
                <a:hlinkClick r:id="rId3"/>
              </a:rPr>
              <a:t>.necobe</a:t>
            </a:r>
            <a:r>
              <a:rPr sz="1100" u="sng" spc="-4" dirty="0">
                <a:solidFill>
                  <a:srgbClr val="009999"/>
                </a:solidFill>
                <a:latin typeface="Arial"/>
                <a:cs typeface="Arial"/>
                <a:hlinkClick r:id="rId3"/>
              </a:rPr>
              <a:t>l</a:t>
            </a:r>
            <a:r>
              <a:rPr sz="1100" u="sng" dirty="0">
                <a:solidFill>
                  <a:srgbClr val="009999"/>
                </a:solidFill>
                <a:latin typeface="Arial"/>
                <a:cs typeface="Arial"/>
                <a:hlinkClick r:id="rId3"/>
              </a:rPr>
              <a:t>ac.</a:t>
            </a:r>
            <a:r>
              <a:rPr sz="1100" u="sng" spc="-9" dirty="0">
                <a:solidFill>
                  <a:srgbClr val="009999"/>
                </a:solidFill>
                <a:latin typeface="Arial"/>
                <a:cs typeface="Arial"/>
                <a:hlinkClick r:id="rId3"/>
              </a:rPr>
              <a:t>eu</a:t>
            </a:r>
            <a:r>
              <a:rPr sz="1100" u="sng" dirty="0">
                <a:solidFill>
                  <a:srgbClr val="009999"/>
                </a:solidFill>
                <a:latin typeface="Arial"/>
                <a:cs typeface="Arial"/>
                <a:hlinkClick r:id="rId3"/>
              </a:rPr>
              <a:t>/e</a:t>
            </a:r>
            <a:r>
              <a:rPr sz="1100" u="sng" spc="-9" dirty="0">
                <a:solidFill>
                  <a:srgbClr val="009999"/>
                </a:solidFill>
                <a:latin typeface="Arial"/>
                <a:cs typeface="Arial"/>
                <a:hlinkClick r:id="rId3"/>
              </a:rPr>
              <a:t>n</a:t>
            </a:r>
            <a:r>
              <a:rPr sz="1100" u="sng" dirty="0">
                <a:solidFill>
                  <a:srgbClr val="009999"/>
                </a:solidFill>
                <a:latin typeface="Arial"/>
                <a:cs typeface="Arial"/>
                <a:hlinkClick r:id="rId3"/>
              </a:rPr>
              <a:t>/</a:t>
            </a:r>
            <a:r>
              <a:rPr sz="1100" u="sng" spc="-4" dirty="0">
                <a:solidFill>
                  <a:srgbClr val="009999"/>
                </a:solidFill>
                <a:latin typeface="Arial"/>
                <a:cs typeface="Arial"/>
                <a:hlinkClick r:id="rId3"/>
              </a:rPr>
              <a:t>i</a:t>
            </a:r>
            <a:r>
              <a:rPr sz="1100" u="sng" spc="-9" dirty="0">
                <a:solidFill>
                  <a:srgbClr val="009999"/>
                </a:solidFill>
                <a:latin typeface="Arial"/>
                <a:cs typeface="Arial"/>
                <a:hlinkClick r:id="rId3"/>
              </a:rPr>
              <a:t>nd</a:t>
            </a:r>
            <a:r>
              <a:rPr sz="1100" u="sng" dirty="0">
                <a:solidFill>
                  <a:srgbClr val="009999"/>
                </a:solidFill>
                <a:latin typeface="Arial"/>
                <a:cs typeface="Arial"/>
                <a:hlinkClick r:id="rId3"/>
              </a:rPr>
              <a:t>e</a:t>
            </a:r>
            <a:r>
              <a:rPr sz="1100" u="sng" spc="-13" dirty="0">
                <a:solidFill>
                  <a:srgbClr val="009999"/>
                </a:solidFill>
                <a:latin typeface="Arial"/>
                <a:cs typeface="Arial"/>
                <a:hlinkClick r:id="rId3"/>
              </a:rPr>
              <a:t>x</a:t>
            </a:r>
            <a:r>
              <a:rPr sz="1100" u="sng" dirty="0">
                <a:solidFill>
                  <a:srgbClr val="009999"/>
                </a:solidFill>
                <a:latin typeface="Arial"/>
                <a:cs typeface="Arial"/>
                <a:hlinkClick r:id="rId3"/>
              </a:rPr>
              <a:t>.p</a:t>
            </a:r>
            <a:r>
              <a:rPr sz="1100" u="sng" spc="-9" dirty="0">
                <a:solidFill>
                  <a:srgbClr val="009999"/>
                </a:solidFill>
                <a:latin typeface="Arial"/>
                <a:cs typeface="Arial"/>
                <a:hlinkClick r:id="rId3"/>
              </a:rPr>
              <a:t>h</a:t>
            </a:r>
            <a:r>
              <a:rPr sz="1100" u="sng" dirty="0">
                <a:solidFill>
                  <a:srgbClr val="009999"/>
                </a:solidFill>
                <a:latin typeface="Arial"/>
                <a:cs typeface="Arial"/>
                <a:hlinkClick r:id="rId3"/>
              </a:rPr>
              <a:t>p</a:t>
            </a:r>
            <a:endParaRPr sz="1100" dirty="0">
              <a:latin typeface="Arial"/>
              <a:cs typeface="Arial"/>
            </a:endParaRPr>
          </a:p>
        </p:txBody>
      </p:sp>
      <p:pic>
        <p:nvPicPr>
          <p:cNvPr id="2253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7454" y="833438"/>
            <a:ext cx="4918364" cy="5553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6 Título"/>
          <p:cNvSpPr>
            <a:spLocks noGrp="1"/>
          </p:cNvSpPr>
          <p:nvPr>
            <p:ph type="title"/>
          </p:nvPr>
        </p:nvSpPr>
        <p:spPr>
          <a:xfrm>
            <a:off x="1524000" y="100853"/>
            <a:ext cx="7162512" cy="345982"/>
          </a:xfrm>
        </p:spPr>
        <p:txBody>
          <a:bodyPr/>
          <a:lstStyle/>
          <a:p>
            <a:pPr algn="l"/>
            <a:r>
              <a:rPr lang="es-ES" altLang="es-ES" sz="3200">
                <a:solidFill>
                  <a:schemeClr val="bg1"/>
                </a:solidFill>
              </a:rPr>
              <a:t>Ventajas</a:t>
            </a:r>
          </a:p>
        </p:txBody>
      </p:sp>
      <p:sp>
        <p:nvSpPr>
          <p:cNvPr id="5" name="4 CuadroTexto"/>
          <p:cNvSpPr txBox="1"/>
          <p:nvPr/>
        </p:nvSpPr>
        <p:spPr>
          <a:xfrm>
            <a:off x="1547664" y="260648"/>
            <a:ext cx="5400601"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latin typeface="Arial" pitchFamily="34" charset="0"/>
                <a:cs typeface="Arial" pitchFamily="34" charset="0"/>
              </a:rPr>
              <a:t>Ventajas del Acceso Abierto</a:t>
            </a:r>
            <a:endParaRPr lang="es-ES" b="1" dirty="0">
              <a:latin typeface="Arial" pitchFamily="34" charset="0"/>
              <a:cs typeface="Arial" pitchFamily="34" charset="0"/>
            </a:endParaRPr>
          </a:p>
        </p:txBody>
      </p:sp>
    </p:spTree>
    <p:extLst>
      <p:ext uri="{BB962C8B-B14F-4D97-AF65-F5344CB8AC3E}">
        <p14:creationId xmlns:p14="http://schemas.microsoft.com/office/powerpoint/2010/main" val="3956225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78955" y="885265"/>
          <a:ext cx="8928966" cy="4896970"/>
        </p:xfrm>
        <a:graphic>
          <a:graphicData uri="http://schemas.openxmlformats.org/drawingml/2006/table">
            <a:tbl>
              <a:tblPr firstRow="1" firstCol="1" bandRow="1" bandCol="1">
                <a:tableStyleId>{5C22544A-7EE6-4342-B048-85BDC9FD1C3A}</a:tableStyleId>
              </a:tblPr>
              <a:tblGrid>
                <a:gridCol w="7630890"/>
                <a:gridCol w="1298076"/>
              </a:tblGrid>
              <a:tr h="1399130">
                <a:tc>
                  <a:txBody>
                    <a:bodyPr/>
                    <a:lstStyle/>
                    <a:p>
                      <a:pPr>
                        <a:spcAft>
                          <a:spcPts val="0"/>
                        </a:spcAft>
                      </a:pPr>
                      <a:r>
                        <a:rPr lang="en-GB" sz="1600" dirty="0">
                          <a:effectLst/>
                        </a:rPr>
                        <a:t>Size of OA citation advantage when found (and where explicitly stated by discipline)</a:t>
                      </a:r>
                      <a:endParaRPr lang="es-ES" sz="1600" dirty="0">
                        <a:effectLst/>
                        <a:latin typeface="Calibri"/>
                        <a:ea typeface="Cambria"/>
                        <a:cs typeface="Times New Roman"/>
                      </a:endParaRPr>
                    </a:p>
                  </a:txBody>
                  <a:tcPr marL="68580" marR="68580" marT="0" marB="0">
                    <a:solidFill>
                      <a:srgbClr val="002060"/>
                    </a:solidFill>
                  </a:tcPr>
                </a:tc>
                <a:tc>
                  <a:txBody>
                    <a:bodyPr/>
                    <a:lstStyle/>
                    <a:p>
                      <a:pPr algn="ctr">
                        <a:spcAft>
                          <a:spcPts val="0"/>
                        </a:spcAft>
                      </a:pPr>
                      <a:r>
                        <a:rPr lang="en-GB" sz="1600" dirty="0">
                          <a:solidFill>
                            <a:schemeClr val="tx1"/>
                          </a:solidFill>
                          <a:effectLst/>
                        </a:rPr>
                        <a:t>% increase in citations with Open Access</a:t>
                      </a:r>
                      <a:endParaRPr lang="es-ES" sz="1600" dirty="0">
                        <a:solidFill>
                          <a:schemeClr val="tx1"/>
                        </a:solidFill>
                        <a:effectLst/>
                        <a:latin typeface="Calibri"/>
                        <a:ea typeface="Cambria"/>
                        <a:cs typeface="Times New Roman"/>
                      </a:endParaRPr>
                    </a:p>
                  </a:txBody>
                  <a:tcPr marL="68580" marR="68580" marT="0" marB="0"/>
                </a:tc>
              </a:tr>
              <a:tr h="349784">
                <a:tc>
                  <a:txBody>
                    <a:bodyPr/>
                    <a:lstStyle/>
                    <a:p>
                      <a:pPr algn="l" rtl="0" fontAlgn="ctr"/>
                      <a:r>
                        <a:rPr lang="es-ES" sz="1600" b="1" i="0" u="none" strike="noStrike">
                          <a:solidFill>
                            <a:srgbClr val="FFFFFF"/>
                          </a:solidFill>
                          <a:effectLst/>
                          <a:latin typeface="Arial"/>
                        </a:rPr>
                        <a:t>Medicine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300 to 450</a:t>
                      </a:r>
                    </a:p>
                  </a:txBody>
                  <a:tcPr marL="8659" marR="8659" marT="8404" marB="0" anchor="ctr"/>
                </a:tc>
              </a:tr>
              <a:tr h="349784">
                <a:tc>
                  <a:txBody>
                    <a:bodyPr/>
                    <a:lstStyle/>
                    <a:p>
                      <a:pPr algn="l" rtl="0" fontAlgn="ctr"/>
                      <a:r>
                        <a:rPr lang="es-ES" sz="1600" b="1" i="0" u="none" strike="noStrike">
                          <a:solidFill>
                            <a:srgbClr val="FFFFFF"/>
                          </a:solidFill>
                          <a:effectLst/>
                          <a:latin typeface="Arial"/>
                        </a:rPr>
                        <a:t>Agricultural sciences</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200 to 600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Communications studies (IT)</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200,00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Physics/astronomy</a:t>
                      </a:r>
                    </a:p>
                  </a:txBody>
                  <a:tcPr marL="8659" marR="8659" marT="8404" marB="0" anchor="ctr">
                    <a:solidFill>
                      <a:srgbClr val="002060"/>
                    </a:solidFill>
                  </a:tcPr>
                </a:tc>
                <a:tc>
                  <a:txBody>
                    <a:bodyPr/>
                    <a:lstStyle/>
                    <a:p>
                      <a:pPr algn="ctr" rtl="0" fontAlgn="ctr"/>
                      <a:r>
                        <a:rPr lang="es-ES" sz="1600" b="1" i="0" u="none" strike="noStrike" dirty="0">
                          <a:solidFill>
                            <a:schemeClr val="tx1"/>
                          </a:solidFill>
                          <a:effectLst/>
                          <a:latin typeface="Arial"/>
                        </a:rPr>
                        <a:t>170 to 580</a:t>
                      </a:r>
                    </a:p>
                  </a:txBody>
                  <a:tcPr marL="8659" marR="8659" marT="8404" marB="0" anchor="ctr"/>
                </a:tc>
              </a:tr>
              <a:tr h="349784">
                <a:tc>
                  <a:txBody>
                    <a:bodyPr/>
                    <a:lstStyle/>
                    <a:p>
                      <a:pPr algn="l" rtl="0" fontAlgn="ctr"/>
                      <a:r>
                        <a:rPr lang="es-ES" sz="1600" b="1" i="0" u="none" strike="noStrike">
                          <a:solidFill>
                            <a:srgbClr val="FFFFFF"/>
                          </a:solidFill>
                          <a:effectLst/>
                          <a:latin typeface="Arial"/>
                        </a:rPr>
                        <a:t>Computer science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157,00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Political science</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86,00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Electrical engineering</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51,00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Philosophy</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45,00</a:t>
                      </a:r>
                    </a:p>
                  </a:txBody>
                  <a:tcPr marL="8659" marR="8659" marT="8404" marB="0" anchor="ctr"/>
                </a:tc>
              </a:tr>
              <a:tr h="349784">
                <a:tc>
                  <a:txBody>
                    <a:bodyPr/>
                    <a:lstStyle/>
                    <a:p>
                      <a:pPr algn="l" rtl="0" fontAlgn="ctr"/>
                      <a:r>
                        <a:rPr lang="es-ES" sz="1600" b="1" i="0" u="none" strike="noStrike">
                          <a:solidFill>
                            <a:srgbClr val="FFFFFF"/>
                          </a:solidFill>
                          <a:effectLst/>
                          <a:latin typeface="Arial"/>
                        </a:rPr>
                        <a:t>Mathematics</a:t>
                      </a:r>
                    </a:p>
                  </a:txBody>
                  <a:tcPr marL="8659" marR="8659" marT="8404" marB="0" anchor="ctr">
                    <a:solidFill>
                      <a:srgbClr val="002060"/>
                    </a:solidFill>
                  </a:tcPr>
                </a:tc>
                <a:tc>
                  <a:txBody>
                    <a:bodyPr/>
                    <a:lstStyle/>
                    <a:p>
                      <a:pPr algn="ctr" rtl="0" fontAlgn="ctr"/>
                      <a:r>
                        <a:rPr lang="es-ES" sz="1600" b="1" i="0" u="none" strike="noStrike">
                          <a:solidFill>
                            <a:srgbClr val="000000"/>
                          </a:solidFill>
                          <a:effectLst/>
                          <a:latin typeface="Arial"/>
                        </a:rPr>
                        <a:t>35 to 91</a:t>
                      </a:r>
                    </a:p>
                  </a:txBody>
                  <a:tcPr marL="8659" marR="8659" marT="8404" marB="0" anchor="ctr"/>
                </a:tc>
              </a:tr>
              <a:tr h="349784">
                <a:tc>
                  <a:txBody>
                    <a:bodyPr/>
                    <a:lstStyle/>
                    <a:p>
                      <a:pPr algn="l" rtl="0" fontAlgn="ctr"/>
                      <a:r>
                        <a:rPr lang="es-ES" sz="1600" b="1" i="0" u="none" strike="noStrike">
                          <a:solidFill>
                            <a:srgbClr val="FFFFFF"/>
                          </a:solidFill>
                          <a:effectLst/>
                          <a:latin typeface="Arial"/>
                        </a:rPr>
                        <a:t>Biology</a:t>
                      </a:r>
                    </a:p>
                  </a:txBody>
                  <a:tcPr marL="8659" marR="8659" marT="8404" marB="0" anchor="ctr">
                    <a:solidFill>
                      <a:srgbClr val="002060"/>
                    </a:solidFill>
                  </a:tcPr>
                </a:tc>
                <a:tc>
                  <a:txBody>
                    <a:bodyPr/>
                    <a:lstStyle/>
                    <a:p>
                      <a:pPr algn="ctr" rtl="0" fontAlgn="ctr"/>
                      <a:r>
                        <a:rPr lang="es-ES" sz="1600" b="1" i="0" u="none" strike="noStrike" dirty="0">
                          <a:solidFill>
                            <a:srgbClr val="000000"/>
                          </a:solidFill>
                          <a:effectLst/>
                          <a:latin typeface="Arial"/>
                        </a:rPr>
                        <a:t>-5 to 36</a:t>
                      </a:r>
                    </a:p>
                  </a:txBody>
                  <a:tcPr marL="8659" marR="8659" marT="8404" marB="0" anchor="ctr"/>
                </a:tc>
              </a:tr>
            </a:tbl>
          </a:graphicData>
        </a:graphic>
      </p:graphicFrame>
      <p:sp>
        <p:nvSpPr>
          <p:cNvPr id="42025" name="4 Rectángulo"/>
          <p:cNvSpPr>
            <a:spLocks noChangeArrowheads="1"/>
          </p:cNvSpPr>
          <p:nvPr/>
        </p:nvSpPr>
        <p:spPr bwMode="auto">
          <a:xfrm>
            <a:off x="0" y="6185647"/>
            <a:ext cx="9144000" cy="46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s-ES" sz="1200"/>
              <a:t>Swan, A. (2010). The Open Access citation advantage: Studies and results to date. </a:t>
            </a:r>
            <a:r>
              <a:rPr lang="es-ES" altLang="es-ES" sz="1200">
                <a:solidFill>
                  <a:srgbClr val="000000"/>
                </a:solidFill>
                <a:cs typeface="Arial" pitchFamily="34" charset="0"/>
              </a:rPr>
              <a:t>Recuperado mayo 28, 2014, a partir de </a:t>
            </a:r>
            <a:r>
              <a:rPr lang="es-ES" altLang="es-ES" sz="1200">
                <a:solidFill>
                  <a:srgbClr val="000000"/>
                </a:solidFill>
                <a:cs typeface="Arial" pitchFamily="34" charset="0"/>
                <a:hlinkClick r:id="rId2"/>
              </a:rPr>
              <a:t>http://eprints.soton.ac.uk/268516/2/Citation_advantage_paper.pdf</a:t>
            </a:r>
            <a:r>
              <a:rPr lang="es-ES" altLang="es-ES" sz="1200">
                <a:solidFill>
                  <a:srgbClr val="000000"/>
                </a:solidFill>
                <a:cs typeface="Arial" pitchFamily="34" charset="0"/>
              </a:rPr>
              <a:t> </a:t>
            </a:r>
            <a:endParaRPr lang="en-US" altLang="es-ES" sz="1200"/>
          </a:p>
        </p:txBody>
      </p:sp>
    </p:spTree>
    <p:extLst>
      <p:ext uri="{BB962C8B-B14F-4D97-AF65-F5344CB8AC3E}">
        <p14:creationId xmlns:p14="http://schemas.microsoft.com/office/powerpoint/2010/main" val="16266665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842818" y="1375523"/>
            <a:ext cx="7331364" cy="4525776"/>
          </a:xfrm>
          <a:prstGeom prst="rect">
            <a:avLst/>
          </a:prstGeom>
          <a:noFill/>
          <a:ln w="9525">
            <a:noFill/>
            <a:miter lim="800000"/>
            <a:headEnd/>
            <a:tailEnd/>
          </a:ln>
          <a:effectLst/>
        </p:spPr>
        <p:txBody>
          <a:bodyPr lIns="91429" tIns="45714" rIns="91429" bIns="45714"/>
          <a:lstStyle>
            <a:defPPr>
              <a:defRPr lang="en-US"/>
            </a:defPPr>
            <a:lvl1pPr algn="l"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lgn="just">
              <a:spcBef>
                <a:spcPct val="20000"/>
              </a:spcBef>
              <a:buClr>
                <a:schemeClr val="hlink"/>
              </a:buClr>
              <a:buSzPct val="70000"/>
              <a:defRPr/>
            </a:pPr>
            <a:r>
              <a:rPr lang="es-ES_tradnl" sz="2800" b="1" dirty="0">
                <a:solidFill>
                  <a:srgbClr val="FFCC00"/>
                </a:solidFill>
                <a:latin typeface="Arial Rounded MT Bold" pitchFamily="34" charset="0"/>
              </a:rPr>
              <a:t>Publicación en una revista de acceso abierto</a:t>
            </a:r>
            <a:endParaRPr lang="es-ES_tradnl" sz="2000" b="1" dirty="0">
              <a:solidFill>
                <a:srgbClr val="FFCC00"/>
              </a:solidFill>
              <a:latin typeface="Arial Rounded MT Bold" pitchFamily="34" charset="0"/>
            </a:endParaRPr>
          </a:p>
          <a:p>
            <a:pPr>
              <a:spcBef>
                <a:spcPct val="20000"/>
              </a:spcBef>
              <a:buClr>
                <a:schemeClr val="hlink"/>
              </a:buClr>
              <a:buSzPct val="70000"/>
              <a:defRPr/>
            </a:pPr>
            <a:endParaRPr lang="es-ES_tradnl" sz="2800" b="1" dirty="0">
              <a:solidFill>
                <a:srgbClr val="FFCC00"/>
              </a:solidFill>
              <a:effectLst>
                <a:outerShdw blurRad="38100" dist="38100" dir="2700000" algn="tl">
                  <a:srgbClr val="000000">
                    <a:alpha val="43137"/>
                  </a:srgbClr>
                </a:outerShdw>
              </a:effectLst>
              <a:latin typeface="Garamond" pitchFamily="18" charset="0"/>
            </a:endParaRPr>
          </a:p>
          <a:p>
            <a:pPr>
              <a:spcBef>
                <a:spcPct val="20000"/>
              </a:spcBef>
              <a:buClr>
                <a:schemeClr val="hlink"/>
              </a:buClr>
              <a:buSzPct val="70000"/>
              <a:buFont typeface="Wingdings" pitchFamily="2" charset="2"/>
              <a:buNone/>
              <a:defRPr/>
            </a:pPr>
            <a:endParaRPr lang="es-ES_tradnl" sz="2800" b="1" dirty="0">
              <a:effectLst>
                <a:outerShdw blurRad="38100" dist="38100" dir="2700000" algn="tl">
                  <a:srgbClr val="000000">
                    <a:alpha val="43137"/>
                  </a:srgbClr>
                </a:outerShdw>
              </a:effectLst>
              <a:latin typeface="Garamond" pitchFamily="18" charset="0"/>
            </a:endParaRPr>
          </a:p>
          <a:p>
            <a:pPr>
              <a:spcBef>
                <a:spcPts val="1200"/>
              </a:spcBef>
              <a:buClr>
                <a:schemeClr val="hlink"/>
              </a:buClr>
              <a:buSzPct val="70000"/>
              <a:defRPr/>
            </a:pPr>
            <a:endParaRPr lang="es-ES_tradnl" sz="2800" b="1" dirty="0">
              <a:solidFill>
                <a:srgbClr val="33CC33"/>
              </a:solidFill>
              <a:effectLst>
                <a:outerShdw blurRad="38100" dist="38100" dir="2700000" algn="tl">
                  <a:srgbClr val="C0C0C0"/>
                </a:outerShdw>
              </a:effectLst>
              <a:latin typeface="Arial Rounded MT Bold" pitchFamily="34" charset="0"/>
            </a:endParaRPr>
          </a:p>
          <a:p>
            <a:pPr>
              <a:spcBef>
                <a:spcPts val="1200"/>
              </a:spcBef>
              <a:buClr>
                <a:schemeClr val="hlink"/>
              </a:buClr>
              <a:buSzPct val="70000"/>
              <a:defRPr/>
            </a:pPr>
            <a:r>
              <a:rPr lang="es-ES_tradnl" sz="2800" b="1" dirty="0">
                <a:solidFill>
                  <a:srgbClr val="33CC33"/>
                </a:solidFill>
                <a:effectLst>
                  <a:outerShdw blurRad="38100" dist="38100" dir="2700000" algn="tl">
                    <a:srgbClr val="C0C0C0"/>
                  </a:outerShdw>
                </a:effectLst>
                <a:latin typeface="Arial Rounded MT Bold" pitchFamily="34" charset="0"/>
              </a:rPr>
              <a:t>Publicación en una revista convencional y depósito en un repositorio institucional</a:t>
            </a:r>
            <a:endParaRPr lang="es-ES" sz="3200" b="1" dirty="0">
              <a:solidFill>
                <a:srgbClr val="33CC33"/>
              </a:solidFill>
              <a:effectLst>
                <a:outerShdw blurRad="38100" dist="38100" dir="2700000" algn="tl">
                  <a:srgbClr val="C0C0C0"/>
                </a:outerShdw>
              </a:effectLst>
              <a:latin typeface="Arial Rounded MT Bold" pitchFamily="34" charset="0"/>
            </a:endParaRPr>
          </a:p>
        </p:txBody>
      </p:sp>
      <p:sp>
        <p:nvSpPr>
          <p:cNvPr id="24579" name="AutoShape 14"/>
          <p:cNvSpPr>
            <a:spLocks noChangeArrowheads="1"/>
          </p:cNvSpPr>
          <p:nvPr/>
        </p:nvSpPr>
        <p:spPr bwMode="auto">
          <a:xfrm>
            <a:off x="3922569" y="2470897"/>
            <a:ext cx="575830" cy="505666"/>
          </a:xfrm>
          <a:prstGeom prst="downArrow">
            <a:avLst>
              <a:gd name="adj1" fmla="val 50000"/>
              <a:gd name="adj2" fmla="val 25000"/>
            </a:avLst>
          </a:prstGeom>
          <a:solidFill>
            <a:srgbClr val="FFCC00"/>
          </a:solidFill>
          <a:ln w="9525">
            <a:solidFill>
              <a:schemeClr val="tx1"/>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ea typeface="MS PGothic" pitchFamily="34" charset="-128"/>
            </a:endParaRPr>
          </a:p>
        </p:txBody>
      </p:sp>
      <p:sp>
        <p:nvSpPr>
          <p:cNvPr id="24580" name="Text Box 9"/>
          <p:cNvSpPr txBox="1">
            <a:spLocks noChangeArrowheads="1"/>
          </p:cNvSpPr>
          <p:nvPr/>
        </p:nvSpPr>
        <p:spPr bwMode="auto">
          <a:xfrm>
            <a:off x="1834285" y="3026990"/>
            <a:ext cx="4752397" cy="462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s-ES_tradnl" altLang="es-ES" sz="2400" b="1">
                <a:solidFill>
                  <a:srgbClr val="FFCC00"/>
                </a:solidFill>
                <a:latin typeface="Arial Rounded MT Bold" pitchFamily="34" charset="0"/>
                <a:ea typeface="MS PGothic" pitchFamily="34" charset="-128"/>
              </a:rPr>
              <a:t>Gold Open Access</a:t>
            </a:r>
            <a:endParaRPr lang="es-ES" altLang="es-ES" sz="2400" b="1">
              <a:solidFill>
                <a:srgbClr val="FFCC00"/>
              </a:solidFill>
              <a:latin typeface="Arial Rounded MT Bold" pitchFamily="34" charset="0"/>
              <a:ea typeface="MS PGothic" pitchFamily="34" charset="-128"/>
            </a:endParaRPr>
          </a:p>
        </p:txBody>
      </p:sp>
      <p:sp>
        <p:nvSpPr>
          <p:cNvPr id="24581" name="AutoShape 6"/>
          <p:cNvSpPr>
            <a:spLocks noChangeArrowheads="1"/>
          </p:cNvSpPr>
          <p:nvPr/>
        </p:nvSpPr>
        <p:spPr bwMode="auto">
          <a:xfrm>
            <a:off x="3921125" y="4866154"/>
            <a:ext cx="577273" cy="505666"/>
          </a:xfrm>
          <a:prstGeom prst="downArrow">
            <a:avLst>
              <a:gd name="adj1" fmla="val 50000"/>
              <a:gd name="adj2" fmla="val 25000"/>
            </a:avLst>
          </a:prstGeom>
          <a:solidFill>
            <a:srgbClr val="33CC33"/>
          </a:solidFill>
          <a:ln w="9525">
            <a:solidFill>
              <a:schemeClr val="tx1"/>
            </a:solidFill>
            <a:miter lim="800000"/>
            <a:headEnd/>
            <a:tailEnd/>
          </a:ln>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ea typeface="MS PGothic" pitchFamily="34" charset="-128"/>
            </a:endParaRPr>
          </a:p>
        </p:txBody>
      </p:sp>
      <p:sp>
        <p:nvSpPr>
          <p:cNvPr id="24582" name="Text Box 5"/>
          <p:cNvSpPr txBox="1">
            <a:spLocks noChangeArrowheads="1"/>
          </p:cNvSpPr>
          <p:nvPr/>
        </p:nvSpPr>
        <p:spPr bwMode="auto">
          <a:xfrm>
            <a:off x="2488046" y="5443258"/>
            <a:ext cx="4143375" cy="458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s-ES_tradnl" altLang="es-ES" sz="2400" b="1">
                <a:solidFill>
                  <a:srgbClr val="33CC33"/>
                </a:solidFill>
                <a:latin typeface="Arial Rounded MT Bold" pitchFamily="34" charset="0"/>
                <a:ea typeface="MS PGothic" pitchFamily="34" charset="-128"/>
              </a:rPr>
              <a:t>Green Open Access</a:t>
            </a:r>
            <a:endParaRPr lang="es-ES" altLang="es-ES" sz="2400" b="1">
              <a:solidFill>
                <a:srgbClr val="33CC33"/>
              </a:solidFill>
              <a:latin typeface="Arial Rounded MT Bold" pitchFamily="34" charset="0"/>
              <a:ea typeface="MS PGothic" pitchFamily="34" charset="-128"/>
            </a:endParaRPr>
          </a:p>
        </p:txBody>
      </p:sp>
      <p:sp>
        <p:nvSpPr>
          <p:cNvPr id="24583" name="2 Título"/>
          <p:cNvSpPr>
            <a:spLocks noGrp="1"/>
          </p:cNvSpPr>
          <p:nvPr>
            <p:ph type="title"/>
          </p:nvPr>
        </p:nvSpPr>
        <p:spPr>
          <a:xfrm>
            <a:off x="1547664" y="93181"/>
            <a:ext cx="7249973" cy="599515"/>
          </a:xfrm>
        </p:spPr>
        <p:txBody>
          <a:bodyPr/>
          <a:lstStyle/>
          <a:p>
            <a:pPr algn="l"/>
            <a:r>
              <a:rPr lang="es-ES" altLang="es-ES" sz="2800" b="1" dirty="0">
                <a:solidFill>
                  <a:srgbClr val="C00000"/>
                </a:solidFill>
              </a:rPr>
              <a:t>Vías para llegar al acceso abierto</a:t>
            </a:r>
          </a:p>
        </p:txBody>
      </p:sp>
    </p:spTree>
    <p:extLst>
      <p:ext uri="{BB962C8B-B14F-4D97-AF65-F5344CB8AC3E}">
        <p14:creationId xmlns:p14="http://schemas.microsoft.com/office/powerpoint/2010/main" val="1840027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20586" y="3212508"/>
            <a:ext cx="1399886" cy="64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1 Título"/>
          <p:cNvSpPr>
            <a:spLocks noGrp="1"/>
          </p:cNvSpPr>
          <p:nvPr>
            <p:ph type="title"/>
          </p:nvPr>
        </p:nvSpPr>
        <p:spPr>
          <a:xfrm>
            <a:off x="1187624" y="67235"/>
            <a:ext cx="7498888" cy="801221"/>
          </a:xfrm>
        </p:spPr>
        <p:txBody>
          <a:bodyPr/>
          <a:lstStyle/>
          <a:p>
            <a:pPr algn="l"/>
            <a:r>
              <a:rPr lang="es-ES" altLang="es-ES" sz="3200" dirty="0"/>
              <a:t>Acceso abierto en la UPV</a:t>
            </a:r>
          </a:p>
        </p:txBody>
      </p:sp>
      <p:pic>
        <p:nvPicPr>
          <p:cNvPr id="16392" name="Picture 9">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1292332"/>
            <a:ext cx="6120680" cy="43512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 name="1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6186" y="4149080"/>
            <a:ext cx="1714286" cy="457143"/>
          </a:xfrm>
          <a:prstGeom prst="rect">
            <a:avLst/>
          </a:prstGeom>
        </p:spPr>
      </p:pic>
      <p:pic>
        <p:nvPicPr>
          <p:cNvPr id="5" name="4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3386" y="1412776"/>
            <a:ext cx="2349500" cy="762000"/>
          </a:xfrm>
          <a:prstGeom prst="rect">
            <a:avLst/>
          </a:prstGeom>
        </p:spPr>
      </p:pic>
      <p:pic>
        <p:nvPicPr>
          <p:cNvPr id="3" name="2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85646" y="2420888"/>
            <a:ext cx="1806834" cy="636835"/>
          </a:xfrm>
          <a:prstGeom prst="rect">
            <a:avLst/>
          </a:prstGeom>
        </p:spPr>
      </p:pic>
      <p:pic>
        <p:nvPicPr>
          <p:cNvPr id="16389" name="Picture 4">
            <a:hlinkClick r:id="rId9"/>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5375" y="4909578"/>
            <a:ext cx="2717511" cy="733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43070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6 Rectángulo"/>
          <p:cNvSpPr>
            <a:spLocks noChangeArrowheads="1"/>
          </p:cNvSpPr>
          <p:nvPr/>
        </p:nvSpPr>
        <p:spPr bwMode="auto">
          <a:xfrm>
            <a:off x="6579202" y="1484784"/>
            <a:ext cx="2486503" cy="341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buFontTx/>
              <a:buNone/>
            </a:pPr>
            <a:r>
              <a:rPr lang="es-ES" altLang="es-ES" sz="1800" dirty="0">
                <a:solidFill>
                  <a:srgbClr val="000000"/>
                </a:solidFill>
                <a:cs typeface="Arial" pitchFamily="34" charset="0"/>
              </a:rPr>
              <a:t>Servicio desarrollado entre la Editorial y la Biblioteca de la UPV para impulsar la edición en abierto de revistas digitales en la institución que se enmarca dentro del </a:t>
            </a:r>
            <a:r>
              <a:rPr lang="es-ES" altLang="es-ES" sz="1800" dirty="0">
                <a:solidFill>
                  <a:srgbClr val="000000"/>
                </a:solidFill>
                <a:cs typeface="Arial" pitchFamily="34" charset="0"/>
                <a:hlinkClick r:id="rId2"/>
              </a:rPr>
              <a:t>compromiso de la Universitat Politècnica de València</a:t>
            </a:r>
            <a:r>
              <a:rPr lang="es-ES" altLang="es-ES" sz="1800" dirty="0">
                <a:solidFill>
                  <a:srgbClr val="000000"/>
                </a:solidFill>
                <a:cs typeface="Arial" pitchFamily="34" charset="0"/>
              </a:rPr>
              <a:t> con el acceso abierto.</a:t>
            </a:r>
          </a:p>
        </p:txBody>
      </p:sp>
      <p:sp>
        <p:nvSpPr>
          <p:cNvPr id="29699" name="1 Título"/>
          <p:cNvSpPr>
            <a:spLocks noGrp="1"/>
          </p:cNvSpPr>
          <p:nvPr>
            <p:ph type="title"/>
          </p:nvPr>
        </p:nvSpPr>
        <p:spPr>
          <a:xfrm>
            <a:off x="1267114" y="-67235"/>
            <a:ext cx="6768523" cy="652743"/>
          </a:xfrm>
        </p:spPr>
        <p:txBody>
          <a:bodyPr/>
          <a:lstStyle/>
          <a:p>
            <a:pPr algn="l">
              <a:spcBef>
                <a:spcPct val="20000"/>
              </a:spcBef>
            </a:pPr>
            <a:r>
              <a:rPr lang="es-ES" altLang="es-ES" sz="3200">
                <a:solidFill>
                  <a:schemeClr val="bg1"/>
                </a:solidFill>
              </a:rPr>
              <a:t>PoliPapers</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370" t="8511" r="24300" b="5577"/>
          <a:stretch/>
        </p:blipFill>
        <p:spPr bwMode="auto">
          <a:xfrm>
            <a:off x="611560" y="548680"/>
            <a:ext cx="5579305" cy="6180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466066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marg2\Google Drive\Formación\Curso_Arquitectura 2015\Materiales anexos\screen-shot-2014-01-28-at-2-42-56-p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78592" y="3645024"/>
            <a:ext cx="2222257" cy="308669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492" t="13904" r="28545" b="52953"/>
          <a:stretch/>
        </p:blipFill>
        <p:spPr bwMode="auto">
          <a:xfrm>
            <a:off x="476424" y="4365104"/>
            <a:ext cx="4158703"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8594" r="42656" b="36132"/>
          <a:stretch/>
        </p:blipFill>
        <p:spPr bwMode="auto">
          <a:xfrm>
            <a:off x="4323407" y="574579"/>
            <a:ext cx="3888432" cy="2998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926" t="16396" r="28566" b="4000"/>
          <a:stretch/>
        </p:blipFill>
        <p:spPr bwMode="auto">
          <a:xfrm>
            <a:off x="755576" y="963520"/>
            <a:ext cx="2654465" cy="3309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1 Título"/>
          <p:cNvSpPr>
            <a:spLocks noGrp="1"/>
          </p:cNvSpPr>
          <p:nvPr>
            <p:ph type="title"/>
          </p:nvPr>
        </p:nvSpPr>
        <p:spPr>
          <a:xfrm>
            <a:off x="611560" y="67236"/>
            <a:ext cx="7357675" cy="508467"/>
          </a:xfrm>
          <a:extLst>
            <a:ext uri="{91240B29-F687-4F45-9708-019B960494DF}">
              <a14:hiddenLine xmlns:a14="http://schemas.microsoft.com/office/drawing/2010/main" w="12700">
                <a:solidFill>
                  <a:schemeClr val="tx1"/>
                </a:solidFill>
                <a:miter lim="800000"/>
                <a:headEnd/>
                <a:tailEnd/>
              </a14:hiddenLine>
            </a:ext>
          </a:extLst>
        </p:spPr>
        <p:txBody>
          <a:bodyPr wrap="none" lIns="91429" tIns="45714" rIns="91429" bIns="45714"/>
          <a:lstStyle/>
          <a:p>
            <a:pPr>
              <a:defRPr/>
            </a:pPr>
            <a:r>
              <a:rPr lang="es-ES" altLang="es-ES" sz="2800" dirty="0" smtClean="0">
                <a:solidFill>
                  <a:srgbClr val="C00000"/>
                </a:solidFill>
              </a:rPr>
              <a:t>Editoriales clásicas y acceso abierto</a:t>
            </a:r>
            <a:endParaRPr lang="es-ES" altLang="es-ES" sz="2800" dirty="0">
              <a:solidFill>
                <a:srgbClr val="C00000"/>
              </a:solidFill>
            </a:endParaRPr>
          </a:p>
        </p:txBody>
      </p:sp>
    </p:spTree>
    <p:extLst>
      <p:ext uri="{BB962C8B-B14F-4D97-AF65-F5344CB8AC3E}">
        <p14:creationId xmlns:p14="http://schemas.microsoft.com/office/powerpoint/2010/main" val="14855964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674" t="16709" r="15400" b="8888"/>
          <a:stretch/>
        </p:blipFill>
        <p:spPr bwMode="auto">
          <a:xfrm>
            <a:off x="323528" y="630231"/>
            <a:ext cx="8610099" cy="6120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57072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idx="1"/>
          </p:nvPr>
        </p:nvSpPr>
        <p:spPr>
          <a:xfrm>
            <a:off x="479900" y="692696"/>
            <a:ext cx="8229023" cy="1008112"/>
          </a:xfrm>
        </p:spPr>
        <p:txBody>
          <a:bodyPr>
            <a:normAutofit/>
          </a:bodyPr>
          <a:lstStyle/>
          <a:p>
            <a:pPr marL="0" indent="0">
              <a:buNone/>
            </a:pPr>
            <a:r>
              <a:rPr lang="es-ES" altLang="es-ES" sz="2400" dirty="0"/>
              <a:t>de depósito a los investigadores que realizan sus trabajos </a:t>
            </a:r>
            <a:r>
              <a:rPr lang="es-ES" altLang="es-ES" sz="2400" u="sng" dirty="0"/>
              <a:t>con fondos </a:t>
            </a:r>
            <a:r>
              <a:rPr lang="es-ES" altLang="es-ES" sz="2400" u="sng" dirty="0" smtClean="0"/>
              <a:t>públicos</a:t>
            </a:r>
            <a:endParaRPr lang="es-ES" altLang="es-ES" sz="2800" dirty="0" smtClean="0"/>
          </a:p>
        </p:txBody>
      </p:sp>
      <p:sp>
        <p:nvSpPr>
          <p:cNvPr id="9" name="1 CuadroTexto"/>
          <p:cNvSpPr txBox="1">
            <a:spLocks noChangeArrowheads="1"/>
          </p:cNvSpPr>
          <p:nvPr/>
        </p:nvSpPr>
        <p:spPr bwMode="auto">
          <a:xfrm>
            <a:off x="2555776" y="87027"/>
            <a:ext cx="3672408" cy="584763"/>
          </a:xfrm>
          <a:prstGeom prst="rect">
            <a:avLst/>
          </a:prstGeom>
          <a:noFill/>
          <a:ln>
            <a:noFill/>
          </a:ln>
          <a:extLst/>
        </p:spPr>
        <p:txBody>
          <a:bodyPr wrap="square" lIns="91429" tIns="45714" rIns="91429" bIns="4571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s-ES" sz="3200" b="1" dirty="0" smtClean="0">
                <a:solidFill>
                  <a:srgbClr val="C00000"/>
                </a:solidFill>
                <a:latin typeface="+mj-lt"/>
              </a:rPr>
              <a:t>Mandatos y Políticas</a:t>
            </a:r>
            <a:endParaRPr lang="es-ES" sz="3200" b="1" dirty="0">
              <a:solidFill>
                <a:srgbClr val="C00000"/>
              </a:solidFill>
              <a:latin typeface="+mj-lt"/>
            </a:endParaRPr>
          </a:p>
        </p:txBody>
      </p:sp>
      <p:pic>
        <p:nvPicPr>
          <p:cNvPr id="2" name="1 Imagen" descr="Recorte de pantalla">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b="4315"/>
          <a:stretch/>
        </p:blipFill>
        <p:spPr>
          <a:xfrm>
            <a:off x="1547664" y="3439822"/>
            <a:ext cx="6683000" cy="3373554"/>
          </a:xfrm>
          <a:prstGeom prst="rect">
            <a:avLst/>
          </a:prstGeom>
        </p:spPr>
      </p:pic>
      <p:pic>
        <p:nvPicPr>
          <p:cNvPr id="3" name="2 Imagen" descr="Recorte de pantall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20" y="2503987"/>
            <a:ext cx="3312368" cy="1069029"/>
          </a:xfrm>
          <a:prstGeom prst="rect">
            <a:avLst/>
          </a:prstGeom>
        </p:spPr>
      </p:pic>
      <p:pic>
        <p:nvPicPr>
          <p:cNvPr id="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5796136" y="1268760"/>
            <a:ext cx="2932197" cy="1858725"/>
          </a:xfrm>
          <a:prstGeom prst="rect">
            <a:avLst/>
          </a:prstGeom>
          <a:ln w="28575">
            <a:solidFill>
              <a:srgbClr val="FF6600"/>
            </a:solidFill>
            <a:miter lim="800000"/>
            <a:headEnd/>
            <a:tailEnd/>
          </a:ln>
        </p:spPr>
      </p:pic>
      <p:sp>
        <p:nvSpPr>
          <p:cNvPr id="7" name="3 CuadroTexto"/>
          <p:cNvSpPr txBox="1">
            <a:spLocks noChangeArrowheads="1"/>
          </p:cNvSpPr>
          <p:nvPr/>
        </p:nvSpPr>
        <p:spPr bwMode="auto">
          <a:xfrm>
            <a:off x="5687580" y="3138398"/>
            <a:ext cx="3456420" cy="24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000" dirty="0"/>
              <a:t>Stevan Harnad (2012) in </a:t>
            </a:r>
            <a:r>
              <a:rPr lang="es-ES" altLang="es-ES" sz="1000" dirty="0">
                <a:hlinkClick r:id="rId7"/>
              </a:rPr>
              <a:t>Open Access </a:t>
            </a:r>
            <a:r>
              <a:rPr lang="es-ES" altLang="es-ES" sz="1000" dirty="0" err="1">
                <a:hlinkClick r:id="rId7"/>
              </a:rPr>
              <a:t>Archivangelism</a:t>
            </a:r>
            <a:endParaRPr lang="es-ES" altLang="es-ES" sz="1000" dirty="0"/>
          </a:p>
        </p:txBody>
      </p:sp>
    </p:spTree>
    <p:extLst>
      <p:ext uri="{BB962C8B-B14F-4D97-AF65-F5344CB8AC3E}">
        <p14:creationId xmlns:p14="http://schemas.microsoft.com/office/powerpoint/2010/main" val="7249294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249" y="2060848"/>
            <a:ext cx="8807078"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1 Título"/>
          <p:cNvSpPr>
            <a:spLocks noGrp="1"/>
          </p:cNvSpPr>
          <p:nvPr>
            <p:ph type="title"/>
          </p:nvPr>
        </p:nvSpPr>
        <p:spPr>
          <a:xfrm>
            <a:off x="741003" y="404664"/>
            <a:ext cx="7647421" cy="1143000"/>
          </a:xfrm>
        </p:spPr>
        <p:txBody>
          <a:bodyPr/>
          <a:lstStyle/>
          <a:p>
            <a:r>
              <a:rPr lang="es-ES" altLang="es-ES" sz="3200" b="1" dirty="0">
                <a:solidFill>
                  <a:srgbClr val="FF9900"/>
                </a:solidFill>
                <a:latin typeface="Calibri" pitchFamily="34" charset="0"/>
                <a:cs typeface="Arial" charset="0"/>
                <a:hlinkClick r:id="rId4"/>
              </a:rPr>
              <a:t>Política institucional de la UPV sobre acceso abierto</a:t>
            </a:r>
            <a:endParaRPr lang="es-ES" altLang="es-ES" sz="3200" dirty="0">
              <a:solidFill>
                <a:srgbClr val="FF9900"/>
              </a:solidFill>
            </a:endParaRPr>
          </a:p>
        </p:txBody>
      </p:sp>
    </p:spTree>
    <p:extLst>
      <p:ext uri="{BB962C8B-B14F-4D97-AF65-F5344CB8AC3E}">
        <p14:creationId xmlns:p14="http://schemas.microsoft.com/office/powerpoint/2010/main" val="4168828984"/>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Tabla"/>
          <p:cNvGraphicFramePr>
            <a:graphicFrameLocks noGrp="1"/>
          </p:cNvGraphicFramePr>
          <p:nvPr/>
        </p:nvGraphicFramePr>
        <p:xfrm>
          <a:off x="685512" y="1005728"/>
          <a:ext cx="8112125" cy="5355013"/>
        </p:xfrm>
        <a:graphic>
          <a:graphicData uri="http://schemas.openxmlformats.org/drawingml/2006/table">
            <a:tbl>
              <a:tblPr/>
              <a:tblGrid>
                <a:gridCol w="2331235"/>
                <a:gridCol w="5780890"/>
              </a:tblGrid>
              <a:tr h="352721">
                <a:tc>
                  <a:txBody>
                    <a:bodyPr/>
                    <a:lstStyle/>
                    <a:p>
                      <a:pPr algn="ctr">
                        <a:spcAft>
                          <a:spcPts val="0"/>
                        </a:spcAft>
                      </a:pPr>
                      <a:r>
                        <a:rPr lang="es-ES" sz="1400" b="1" dirty="0">
                          <a:latin typeface="Calibri"/>
                          <a:ea typeface="Times New Roman"/>
                          <a:cs typeface="Calibri"/>
                        </a:rPr>
                        <a:t>Colección</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a:txBody>
                    <a:bodyPr/>
                    <a:lstStyle/>
                    <a:p>
                      <a:pPr algn="ctr">
                        <a:spcAft>
                          <a:spcPts val="0"/>
                        </a:spcAft>
                      </a:pPr>
                      <a:r>
                        <a:rPr lang="es-ES" sz="1400" b="1" dirty="0">
                          <a:latin typeface="Calibri"/>
                          <a:ea typeface="Times New Roman"/>
                          <a:cs typeface="Calibri"/>
                        </a:rPr>
                        <a:t>Política, tipo de obligación</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r>
              <a:tr h="932314">
                <a:tc>
                  <a:txBody>
                    <a:bodyPr/>
                    <a:lstStyle/>
                    <a:p>
                      <a:pPr>
                        <a:spcAft>
                          <a:spcPts val="0"/>
                        </a:spcAft>
                      </a:pPr>
                      <a:r>
                        <a:rPr lang="es-ES" sz="1400">
                          <a:latin typeface="Calibri"/>
                          <a:ea typeface="Times New Roman"/>
                          <a:cs typeface="Calibri"/>
                        </a:rPr>
                        <a:t>Objetos de aprendizaje: Polimedias, laboratorios virtuales y artículos docentes</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Recomendación incentivada.</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Se gratifican económicamente los objetos depositados en abierto.</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466157">
                <a:tc>
                  <a:txBody>
                    <a:bodyPr/>
                    <a:lstStyle/>
                    <a:p>
                      <a:pPr>
                        <a:spcAft>
                          <a:spcPts val="0"/>
                        </a:spcAft>
                      </a:pPr>
                      <a:r>
                        <a:rPr lang="es-ES" sz="1400" dirty="0">
                          <a:latin typeface="Calibri"/>
                          <a:ea typeface="Times New Roman"/>
                          <a:cs typeface="Calibri"/>
                        </a:rPr>
                        <a:t>Trabajos académicos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Recomendación.</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La decisión es del alumno.</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466157">
                <a:tc>
                  <a:txBody>
                    <a:bodyPr/>
                    <a:lstStyle/>
                    <a:p>
                      <a:pPr>
                        <a:spcAft>
                          <a:spcPts val="0"/>
                        </a:spcAft>
                      </a:pPr>
                      <a:r>
                        <a:rPr lang="es-ES" sz="1400" dirty="0">
                          <a:latin typeface="Calibri"/>
                          <a:ea typeface="Times New Roman"/>
                          <a:cs typeface="Calibri"/>
                        </a:rPr>
                        <a:t>Revistas UPV, Editorial UPV</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Mandato.</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Transitoriamente algunas revistas tienen periodos de embargo.</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699236">
                <a:tc>
                  <a:txBody>
                    <a:bodyPr/>
                    <a:lstStyle/>
                    <a:p>
                      <a:pPr>
                        <a:spcAft>
                          <a:spcPts val="0"/>
                        </a:spcAft>
                      </a:pPr>
                      <a:r>
                        <a:rPr lang="es-ES" sz="1400" dirty="0">
                          <a:latin typeface="Calibri"/>
                          <a:ea typeface="Times New Roman"/>
                          <a:cs typeface="Calibri"/>
                        </a:rPr>
                        <a:t>Tesis doctorales: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spcAft>
                          <a:spcPts val="0"/>
                        </a:spcAft>
                      </a:pPr>
                      <a:r>
                        <a:rPr lang="es-ES" sz="1400" b="1" dirty="0">
                          <a:solidFill>
                            <a:srgbClr val="000000"/>
                          </a:solidFill>
                          <a:latin typeface="Calibri"/>
                          <a:ea typeface="Times New Roman"/>
                          <a:cs typeface="Calibri"/>
                        </a:rPr>
                        <a:t>Mandato.</a:t>
                      </a:r>
                      <a:endParaRPr lang="es-ES" sz="1400" b="1" dirty="0">
                        <a:solidFill>
                          <a:srgbClr val="000000"/>
                        </a:solidFill>
                        <a:latin typeface="Arial"/>
                        <a:ea typeface="Arial Narrow"/>
                      </a:endParaRPr>
                    </a:p>
                    <a:p>
                      <a:pPr>
                        <a:spcAft>
                          <a:spcPts val="0"/>
                        </a:spcAft>
                      </a:pPr>
                      <a:r>
                        <a:rPr lang="es-ES" sz="1400" dirty="0" smtClean="0">
                          <a:solidFill>
                            <a:srgbClr val="000000"/>
                          </a:solidFill>
                          <a:latin typeface="Calibri"/>
                          <a:ea typeface="Times New Roman"/>
                          <a:cs typeface="Calibri"/>
                        </a:rPr>
                        <a:t>(</a:t>
                      </a:r>
                      <a:r>
                        <a:rPr lang="es-ES" sz="1400" b="1" dirty="0" smtClean="0">
                          <a:hlinkClick r:id="rId3"/>
                        </a:rPr>
                        <a:t>Real Decreto 99/2011, de 28 de enero</a:t>
                      </a:r>
                      <a:r>
                        <a:rPr lang="es-ES" sz="1400" b="1" dirty="0" smtClean="0">
                          <a:solidFill>
                            <a:schemeClr val="tx1"/>
                          </a:solidFill>
                          <a:hlinkClick r:id="rId3"/>
                        </a:rPr>
                        <a:t>, por el que se regulan las enseñanzas oficiales de doctorado</a:t>
                      </a:r>
                      <a:r>
                        <a:rPr lang="es-ES" sz="1400" dirty="0" smtClean="0">
                          <a:solidFill>
                            <a:srgbClr val="000000"/>
                          </a:solidFill>
                          <a:latin typeface="Calibri"/>
                          <a:ea typeface="Times New Roman"/>
                          <a:cs typeface="Calibri"/>
                        </a:rPr>
                        <a:t>)</a:t>
                      </a:r>
                      <a:endParaRPr lang="es-ES" sz="1400" dirty="0">
                        <a:solidFill>
                          <a:srgbClr val="000000"/>
                        </a:solidFill>
                        <a:latin typeface="Arial"/>
                        <a:ea typeface="Arial Narrow"/>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1506114">
                <a:tc>
                  <a:txBody>
                    <a:bodyPr/>
                    <a:lstStyle/>
                    <a:p>
                      <a:pPr>
                        <a:spcAft>
                          <a:spcPts val="0"/>
                        </a:spcAft>
                      </a:pPr>
                      <a:r>
                        <a:rPr lang="es-ES" sz="1400">
                          <a:latin typeface="Calibri"/>
                          <a:ea typeface="Times New Roman"/>
                          <a:cs typeface="Calibri"/>
                        </a:rPr>
                        <a:t>Otras colecciones de investigación</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smtClean="0">
                          <a:latin typeface="Calibri"/>
                          <a:ea typeface="Times New Roman"/>
                          <a:cs typeface="Calibri"/>
                        </a:rPr>
                        <a:t>Política </a:t>
                      </a:r>
                      <a:r>
                        <a:rPr lang="es-ES" sz="1400" b="1" dirty="0">
                          <a:latin typeface="Calibri"/>
                          <a:ea typeface="Times New Roman"/>
                          <a:cs typeface="Calibri"/>
                        </a:rPr>
                        <a:t>de la editorial</a:t>
                      </a:r>
                      <a:r>
                        <a:rPr lang="es-ES" sz="1400" b="1" dirty="0" smtClean="0">
                          <a:latin typeface="Calibri"/>
                          <a:ea typeface="Times New Roman"/>
                          <a:cs typeface="Calibri"/>
                        </a:rPr>
                        <a:t>. Ley de la</a:t>
                      </a:r>
                      <a:r>
                        <a:rPr lang="es-ES" sz="1400" b="1" baseline="0" dirty="0" smtClean="0">
                          <a:latin typeface="Calibri"/>
                          <a:ea typeface="Times New Roman"/>
                          <a:cs typeface="Calibri"/>
                        </a:rPr>
                        <a:t> ciencia y Política de acceso abierto de la UPV</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Generalmente los registros incluidos en estas colecciones corresponden a publicaciones, se sigue la política de la editorial.</a:t>
                      </a:r>
                      <a:endParaRPr lang="es-ES" sz="1400" dirty="0">
                        <a:latin typeface="Arial Narrow"/>
                        <a:ea typeface="Arial Narrow"/>
                        <a:cs typeface="Times New Roman"/>
                      </a:endParaRPr>
                    </a:p>
                    <a:p>
                      <a:pPr algn="just">
                        <a:spcAft>
                          <a:spcPts val="0"/>
                        </a:spcAft>
                      </a:pPr>
                      <a:r>
                        <a:rPr lang="es-ES" sz="1400" dirty="0">
                          <a:latin typeface="Calibri"/>
                          <a:ea typeface="Times New Roman"/>
                          <a:cs typeface="Calibri"/>
                        </a:rPr>
                        <a:t>La </a:t>
                      </a:r>
                      <a:r>
                        <a:rPr lang="es-ES" sz="1400" dirty="0" err="1" smtClean="0">
                          <a:latin typeface="Calibri"/>
                          <a:ea typeface="Times New Roman"/>
                          <a:cs typeface="Calibri"/>
                        </a:rPr>
                        <a:t>Universitat</a:t>
                      </a:r>
                      <a:r>
                        <a:rPr lang="es-ES" sz="1400" dirty="0" smtClean="0">
                          <a:latin typeface="Calibri"/>
                          <a:ea typeface="Times New Roman"/>
                          <a:cs typeface="Calibri"/>
                        </a:rPr>
                        <a:t> </a:t>
                      </a:r>
                      <a:r>
                        <a:rPr lang="es-ES" sz="1400" dirty="0">
                          <a:latin typeface="Calibri"/>
                          <a:ea typeface="Times New Roman"/>
                          <a:cs typeface="Calibri"/>
                        </a:rPr>
                        <a:t>recomienda a los autores UPV que firmen con las editoriales acuerdos “sin exclusividad” reservando parte de sus derechos de explotación.</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466157">
                <a:tc>
                  <a:txBody>
                    <a:bodyPr/>
                    <a:lstStyle/>
                    <a:p>
                      <a:pPr>
                        <a:spcAft>
                          <a:spcPts val="0"/>
                        </a:spcAft>
                      </a:pPr>
                      <a:r>
                        <a:rPr lang="es-ES" sz="1400">
                          <a:latin typeface="Calibri"/>
                          <a:ea typeface="Times New Roman"/>
                          <a:cs typeface="Calibri"/>
                        </a:rPr>
                        <a:t>Ámbito institucional</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Por defecto mandato.</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Puede haber situaciones especiales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466157">
                <a:tc>
                  <a:txBody>
                    <a:bodyPr/>
                    <a:lstStyle/>
                    <a:p>
                      <a:pPr>
                        <a:spcAft>
                          <a:spcPts val="0"/>
                        </a:spcAft>
                      </a:pPr>
                      <a:r>
                        <a:rPr lang="es-ES" sz="1400">
                          <a:latin typeface="Calibri"/>
                          <a:ea typeface="Times New Roman"/>
                          <a:cs typeface="Calibri"/>
                        </a:rPr>
                        <a:t>Ámbito patrimonial</a:t>
                      </a:r>
                      <a:endParaRPr lang="es-ES" sz="140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0"/>
                        </a:spcAft>
                      </a:pPr>
                      <a:r>
                        <a:rPr lang="es-ES" sz="1400" b="1" dirty="0">
                          <a:latin typeface="Calibri"/>
                          <a:ea typeface="Times New Roman"/>
                          <a:cs typeface="Calibri"/>
                        </a:rPr>
                        <a:t>Por defecto mandato.</a:t>
                      </a:r>
                      <a:endParaRPr lang="es-ES" sz="1400" b="1" dirty="0">
                        <a:latin typeface="Arial Narrow"/>
                        <a:ea typeface="Arial Narrow"/>
                        <a:cs typeface="Times New Roman"/>
                      </a:endParaRPr>
                    </a:p>
                    <a:p>
                      <a:pPr algn="just">
                        <a:spcAft>
                          <a:spcPts val="0"/>
                        </a:spcAft>
                      </a:pPr>
                      <a:r>
                        <a:rPr lang="es-ES" sz="1400" dirty="0">
                          <a:latin typeface="Calibri"/>
                          <a:ea typeface="Times New Roman"/>
                          <a:cs typeface="Calibri"/>
                        </a:rPr>
                        <a:t>Puede haber situaciones especiales</a:t>
                      </a:r>
                      <a:endParaRPr lang="es-ES" sz="1400" dirty="0">
                        <a:latin typeface="Arial Narrow"/>
                        <a:ea typeface="Arial Narrow"/>
                        <a:cs typeface="Times New Roman"/>
                      </a:endParaRPr>
                    </a:p>
                  </a:txBody>
                  <a:tcPr marL="65633" marR="65633" marT="0"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bl>
          </a:graphicData>
        </a:graphic>
      </p:graphicFrame>
      <p:sp>
        <p:nvSpPr>
          <p:cNvPr id="44063" name="1 CuadroTexto"/>
          <p:cNvSpPr txBox="1">
            <a:spLocks noChangeArrowheads="1"/>
          </p:cNvSpPr>
          <p:nvPr/>
        </p:nvSpPr>
        <p:spPr bwMode="auto">
          <a:xfrm>
            <a:off x="1476376" y="1"/>
            <a:ext cx="5609647"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marL="342900" indent="-342900" eaLnBrk="0" hangingPunct="0">
              <a:spcBef>
                <a:spcPct val="20000"/>
              </a:spcBef>
              <a:buChar char="•"/>
              <a:defRPr sz="3200">
                <a:solidFill>
                  <a:schemeClr val="tx1"/>
                </a:solidFill>
                <a:latin typeface="Arial" pitchFamily="34" charset="0"/>
              </a:defRPr>
            </a:lvl1pPr>
            <a:lvl2pPr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lvl="1" eaLnBrk="1" hangingPunct="1">
              <a:spcBef>
                <a:spcPct val="0"/>
              </a:spcBef>
              <a:buNone/>
              <a:defRPr/>
            </a:pPr>
            <a:r>
              <a:rPr lang="es-ES" altLang="es-ES" sz="3200" b="1" dirty="0" smtClean="0">
                <a:solidFill>
                  <a:srgbClr val="C00000"/>
                </a:solidFill>
                <a:latin typeface="+mj-lt"/>
              </a:rPr>
              <a:t>Políticas en </a:t>
            </a:r>
            <a:r>
              <a:rPr lang="es-ES" altLang="es-ES" sz="3200" b="1" dirty="0">
                <a:solidFill>
                  <a:srgbClr val="C00000"/>
                </a:solidFill>
                <a:latin typeface="+mj-lt"/>
              </a:rPr>
              <a:t>RiuNet</a:t>
            </a:r>
          </a:p>
        </p:txBody>
      </p:sp>
    </p:spTree>
    <p:extLst>
      <p:ext uri="{BB962C8B-B14F-4D97-AF65-F5344CB8AC3E}">
        <p14:creationId xmlns:p14="http://schemas.microsoft.com/office/powerpoint/2010/main" val="1957871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238985" y="59823"/>
            <a:ext cx="1892855" cy="488857"/>
          </a:xfrm>
          <a:prstGeom prst="rect">
            <a:avLst/>
          </a:prstGeom>
          <a:noFill/>
        </p:spPr>
        <p:txBody>
          <a:bodyPr wrap="square" lIns="0" tIns="0" rIns="0" bIns="0">
            <a:spAutoFit/>
          </a:bodyPr>
          <a:lstStyle/>
          <a:p>
            <a:pPr marL="0" lvl="1">
              <a:defRPr/>
            </a:pPr>
            <a:r>
              <a:rPr lang="es-ES" sz="3200" b="1" dirty="0" smtClean="0">
                <a:latin typeface="+mj-lt"/>
              </a:rPr>
              <a:t>en </a:t>
            </a:r>
            <a:r>
              <a:rPr lang="es-ES" sz="3200" b="1" dirty="0">
                <a:latin typeface="+mj-lt"/>
              </a:rPr>
              <a:t>España</a:t>
            </a:r>
          </a:p>
        </p:txBody>
      </p:sp>
      <p:sp>
        <p:nvSpPr>
          <p:cNvPr id="10" name="3 Marcador de contenido"/>
          <p:cNvSpPr txBox="1">
            <a:spLocks/>
          </p:cNvSpPr>
          <p:nvPr/>
        </p:nvSpPr>
        <p:spPr>
          <a:xfrm>
            <a:off x="287194" y="672353"/>
            <a:ext cx="8713932" cy="1143000"/>
          </a:xfrm>
          <a:prstGeom prst="roundRect">
            <a:avLst/>
          </a:prstGeom>
          <a:noFill/>
          <a:ln w="28575" cap="flat" cmpd="sng" algn="ctr">
            <a:solidFill>
              <a:srgbClr val="FF6600"/>
            </a:solidFill>
            <a:prstDash val="solid"/>
          </a:ln>
          <a:extLst/>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lvl1pPr marL="514350" indent="-514350" algn="l" defTabSz="914400" rtl="0" eaLnBrk="1" latinLnBrk="0" hangingPunct="1">
              <a:spcBef>
                <a:spcPct val="20000"/>
              </a:spcBef>
              <a:buFont typeface="+mj-lt"/>
              <a:buAutoNum type="arabicPeriod"/>
              <a:defRPr sz="3200" kern="1200">
                <a:solidFill>
                  <a:schemeClr val="lt1"/>
                </a:solidFill>
                <a:latin typeface="+mn-lt"/>
                <a:ea typeface="+mn-ea"/>
                <a:cs typeface="+mn-cs"/>
              </a:defRPr>
            </a:lvl1pPr>
            <a:lvl2pPr marL="971550" indent="-514350" algn="l" defTabSz="914400" rtl="0" eaLnBrk="1" latinLnBrk="0" hangingPunct="1">
              <a:spcBef>
                <a:spcPct val="20000"/>
              </a:spcBef>
              <a:buFont typeface="+mj-lt"/>
              <a:buAutoNum type="alphaLcPeriod"/>
              <a:defRPr sz="2800" kern="1200">
                <a:solidFill>
                  <a:schemeClr val="lt1"/>
                </a:solidFill>
                <a:latin typeface="+mn-lt"/>
                <a:ea typeface="+mn-ea"/>
                <a:cs typeface="+mn-cs"/>
              </a:defRPr>
            </a:lvl2pPr>
            <a:lvl3pPr marL="1371600" indent="-457200" algn="l" defTabSz="914400" rtl="0" eaLnBrk="1" latinLnBrk="0" hangingPunct="1">
              <a:spcBef>
                <a:spcPct val="20000"/>
              </a:spcBef>
              <a:buFont typeface="+mj-lt"/>
              <a:buAutoNum type="romanLcPeriod"/>
              <a:defRPr sz="2400" kern="1200">
                <a:solidFill>
                  <a:schemeClr val="lt1"/>
                </a:solidFill>
                <a:latin typeface="+mn-lt"/>
                <a:ea typeface="+mn-ea"/>
                <a:cs typeface="+mn-cs"/>
              </a:defRPr>
            </a:lvl3pPr>
            <a:lvl4pPr marL="18288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4pPr>
            <a:lvl5pPr marL="22860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buNone/>
              <a:defRPr/>
            </a:pPr>
            <a:r>
              <a:rPr lang="es-ES" sz="2200" b="1" dirty="0">
                <a:hlinkClick r:id="rId3"/>
              </a:rPr>
              <a:t>Real Decreto 99/2011, </a:t>
            </a:r>
            <a:r>
              <a:rPr lang="es-ES" sz="2200" b="1" dirty="0">
                <a:solidFill>
                  <a:schemeClr val="tx1"/>
                </a:solidFill>
                <a:hlinkClick r:id="rId3"/>
              </a:rPr>
              <a:t>de 28 de enero, por el que se regulan las enseñanzas oficiales de doctorado</a:t>
            </a:r>
            <a:r>
              <a:rPr lang="es-ES" sz="2200" b="1" dirty="0">
                <a:solidFill>
                  <a:schemeClr val="tx1"/>
                </a:solidFill>
              </a:rPr>
              <a:t>. </a:t>
            </a:r>
            <a:r>
              <a:rPr lang="es-ES" sz="1800" dirty="0">
                <a:solidFill>
                  <a:schemeClr val="tx1"/>
                </a:solidFill>
              </a:rPr>
              <a:t>Artículo 14.5. Archivo de las </a:t>
            </a:r>
            <a:r>
              <a:rPr lang="es-ES" sz="1800" b="1" dirty="0">
                <a:solidFill>
                  <a:schemeClr val="tx1"/>
                </a:solidFill>
              </a:rPr>
              <a:t>tesis</a:t>
            </a:r>
            <a:r>
              <a:rPr lang="es-ES" sz="1800" dirty="0">
                <a:solidFill>
                  <a:schemeClr val="tx1"/>
                </a:solidFill>
              </a:rPr>
              <a:t> en formato electrónico en un </a:t>
            </a:r>
            <a:r>
              <a:rPr lang="es-ES" sz="1800" b="1" dirty="0" smtClean="0">
                <a:solidFill>
                  <a:schemeClr val="tx1"/>
                </a:solidFill>
              </a:rPr>
              <a:t>repositorio. </a:t>
            </a:r>
            <a:r>
              <a:rPr lang="es-ES" sz="1800" b="1" dirty="0" smtClean="0">
                <a:solidFill>
                  <a:srgbClr val="C00000"/>
                </a:solidFill>
                <a:hlinkClick r:id="rId4"/>
              </a:rPr>
              <a:t>Y las tesis por compendio?</a:t>
            </a:r>
            <a:endParaRPr lang="es-ES" sz="1800" b="1" dirty="0">
              <a:solidFill>
                <a:srgbClr val="C00000"/>
              </a:solidFill>
            </a:endParaRPr>
          </a:p>
        </p:txBody>
      </p:sp>
      <p:sp>
        <p:nvSpPr>
          <p:cNvPr id="11" name="3 Marcador de contenido"/>
          <p:cNvSpPr txBox="1">
            <a:spLocks/>
          </p:cNvSpPr>
          <p:nvPr/>
        </p:nvSpPr>
        <p:spPr>
          <a:xfrm>
            <a:off x="277091" y="1949824"/>
            <a:ext cx="8713932" cy="4639235"/>
          </a:xfrm>
          <a:prstGeom prst="roundRect">
            <a:avLst/>
          </a:prstGeom>
          <a:noFill/>
          <a:ln w="28575" cap="flat" cmpd="sng" algn="ctr">
            <a:solidFill>
              <a:srgbClr val="FF6600"/>
            </a:solidFill>
            <a:prstDash val="solid"/>
          </a:ln>
          <a:extLst/>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lvl1pPr marL="514350" indent="-514350" algn="l" defTabSz="914400" rtl="0" eaLnBrk="1" latinLnBrk="0" hangingPunct="1">
              <a:spcBef>
                <a:spcPct val="20000"/>
              </a:spcBef>
              <a:buFont typeface="+mj-lt"/>
              <a:buAutoNum type="arabicPeriod"/>
              <a:defRPr sz="3200" kern="1200">
                <a:solidFill>
                  <a:schemeClr val="lt1"/>
                </a:solidFill>
                <a:latin typeface="+mn-lt"/>
                <a:ea typeface="+mn-ea"/>
                <a:cs typeface="+mn-cs"/>
              </a:defRPr>
            </a:lvl1pPr>
            <a:lvl2pPr marL="971550" indent="-514350" algn="l" defTabSz="914400" rtl="0" eaLnBrk="1" latinLnBrk="0" hangingPunct="1">
              <a:spcBef>
                <a:spcPct val="20000"/>
              </a:spcBef>
              <a:buFont typeface="+mj-lt"/>
              <a:buAutoNum type="alphaLcPeriod"/>
              <a:defRPr sz="2800" kern="1200">
                <a:solidFill>
                  <a:schemeClr val="lt1"/>
                </a:solidFill>
                <a:latin typeface="+mn-lt"/>
                <a:ea typeface="+mn-ea"/>
                <a:cs typeface="+mn-cs"/>
              </a:defRPr>
            </a:lvl2pPr>
            <a:lvl3pPr marL="1371600" indent="-457200" algn="l" defTabSz="914400" rtl="0" eaLnBrk="1" latinLnBrk="0" hangingPunct="1">
              <a:spcBef>
                <a:spcPct val="20000"/>
              </a:spcBef>
              <a:buFont typeface="+mj-lt"/>
              <a:buAutoNum type="romanLcPeriod"/>
              <a:defRPr sz="2400" kern="1200">
                <a:solidFill>
                  <a:schemeClr val="lt1"/>
                </a:solidFill>
                <a:latin typeface="+mn-lt"/>
                <a:ea typeface="+mn-ea"/>
                <a:cs typeface="+mn-cs"/>
              </a:defRPr>
            </a:lvl3pPr>
            <a:lvl4pPr marL="18288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4pPr>
            <a:lvl5pPr marL="2286000" indent="-457200" algn="l" defTabSz="914400" rtl="0" eaLnBrk="1" latinLnBrk="0" hangingPunct="1">
              <a:spcBef>
                <a:spcPct val="20000"/>
              </a:spcBef>
              <a:buFont typeface="+mj-lt"/>
              <a:buAutoNum type="alphaLcPeriod"/>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11397">
              <a:spcBef>
                <a:spcPts val="0"/>
              </a:spcBef>
              <a:buNone/>
              <a:defRPr/>
            </a:pPr>
            <a:r>
              <a:rPr lang="es-ES" sz="2200" b="1" spc="-49" dirty="0">
                <a:solidFill>
                  <a:schemeClr val="tx1"/>
                </a:solidFill>
                <a:cs typeface="Arial"/>
              </a:rPr>
              <a:t>Le</a:t>
            </a:r>
            <a:r>
              <a:rPr lang="es-ES" sz="2200" b="1" spc="-22" dirty="0">
                <a:solidFill>
                  <a:schemeClr val="tx1"/>
                </a:solidFill>
                <a:cs typeface="Arial"/>
              </a:rPr>
              <a:t>y</a:t>
            </a:r>
            <a:r>
              <a:rPr lang="es-ES" sz="2200" b="1" spc="-31" dirty="0">
                <a:solidFill>
                  <a:schemeClr val="tx1"/>
                </a:solidFill>
                <a:cs typeface="Arial"/>
              </a:rPr>
              <a:t> </a:t>
            </a:r>
            <a:r>
              <a:rPr lang="es-ES" sz="2200" b="1" spc="-49" dirty="0">
                <a:solidFill>
                  <a:schemeClr val="tx1"/>
                </a:solidFill>
                <a:cs typeface="Arial"/>
              </a:rPr>
              <a:t>d</a:t>
            </a:r>
            <a:r>
              <a:rPr lang="es-ES" sz="2200" b="1" spc="-22" dirty="0">
                <a:solidFill>
                  <a:schemeClr val="tx1"/>
                </a:solidFill>
                <a:cs typeface="Arial"/>
              </a:rPr>
              <a:t>e</a:t>
            </a:r>
            <a:r>
              <a:rPr lang="es-ES" sz="2200" b="1" spc="-31" dirty="0">
                <a:solidFill>
                  <a:schemeClr val="tx1"/>
                </a:solidFill>
                <a:cs typeface="Arial"/>
              </a:rPr>
              <a:t> </a:t>
            </a:r>
            <a:r>
              <a:rPr lang="es-ES" sz="2200" b="1" spc="-27" dirty="0">
                <a:solidFill>
                  <a:schemeClr val="tx1"/>
                </a:solidFill>
                <a:cs typeface="Arial"/>
              </a:rPr>
              <a:t>l</a:t>
            </a:r>
            <a:r>
              <a:rPr lang="es-ES" sz="2200" b="1" spc="-22" dirty="0">
                <a:solidFill>
                  <a:schemeClr val="tx1"/>
                </a:solidFill>
                <a:cs typeface="Arial"/>
              </a:rPr>
              <a:t>a</a:t>
            </a:r>
            <a:r>
              <a:rPr lang="es-ES" sz="2200" b="1" spc="-45" dirty="0">
                <a:solidFill>
                  <a:schemeClr val="tx1"/>
                </a:solidFill>
                <a:cs typeface="Arial"/>
              </a:rPr>
              <a:t> </a:t>
            </a:r>
            <a:r>
              <a:rPr lang="es-ES" sz="2200" b="1" spc="-40" dirty="0">
                <a:solidFill>
                  <a:schemeClr val="tx1"/>
                </a:solidFill>
                <a:cs typeface="Arial"/>
              </a:rPr>
              <a:t>Ci</a:t>
            </a:r>
            <a:r>
              <a:rPr lang="es-ES" sz="2200" b="1" spc="-49" dirty="0">
                <a:solidFill>
                  <a:schemeClr val="tx1"/>
                </a:solidFill>
                <a:cs typeface="Arial"/>
              </a:rPr>
              <a:t>enc</a:t>
            </a:r>
            <a:r>
              <a:rPr lang="es-ES" sz="2200" b="1" spc="-27" dirty="0">
                <a:solidFill>
                  <a:schemeClr val="tx1"/>
                </a:solidFill>
                <a:cs typeface="Arial"/>
              </a:rPr>
              <a:t>i</a:t>
            </a:r>
            <a:r>
              <a:rPr lang="es-ES" sz="2200" b="1" spc="-22" dirty="0">
                <a:solidFill>
                  <a:schemeClr val="tx1"/>
                </a:solidFill>
                <a:cs typeface="Arial"/>
              </a:rPr>
              <a:t>a</a:t>
            </a:r>
            <a:r>
              <a:rPr lang="es-ES" sz="1600" spc="-22" dirty="0">
                <a:solidFill>
                  <a:schemeClr val="tx1"/>
                </a:solidFill>
                <a:cs typeface="Arial"/>
              </a:rPr>
              <a:t>: e</a:t>
            </a:r>
            <a:r>
              <a:rPr lang="es-ES" altLang="es-ES" sz="1600" dirty="0">
                <a:solidFill>
                  <a:schemeClr val="tx1"/>
                </a:solidFill>
                <a:cs typeface="Arial" pitchFamily="34" charset="0"/>
              </a:rPr>
              <a:t>n vigor desde 3 diciembre 2011 Artículo </a:t>
            </a:r>
            <a:r>
              <a:rPr lang="es-ES" altLang="es-ES" sz="1600" b="1" u="sng" dirty="0">
                <a:solidFill>
                  <a:schemeClr val="tx1"/>
                </a:solidFill>
                <a:cs typeface="Arial" pitchFamily="34" charset="0"/>
                <a:hlinkClick r:id="rId5"/>
              </a:rPr>
              <a:t>37. Difusión en acceso abierto.</a:t>
            </a:r>
            <a:endParaRPr lang="es-ES" altLang="es-ES" sz="1600" dirty="0">
              <a:solidFill>
                <a:schemeClr val="tx1"/>
              </a:solidFill>
              <a:cs typeface="Arial" pitchFamily="34" charset="0"/>
            </a:endParaRPr>
          </a:p>
          <a:p>
            <a:pPr marL="11397">
              <a:spcBef>
                <a:spcPts val="538"/>
              </a:spcBef>
              <a:buClr>
                <a:srgbClr val="CC9A00"/>
              </a:buClr>
              <a:buSzPct val="65000"/>
              <a:buNone/>
              <a:defRPr/>
            </a:pPr>
            <a:r>
              <a:rPr lang="es-ES" altLang="es-ES" sz="1600" dirty="0">
                <a:solidFill>
                  <a:schemeClr val="tx1"/>
                </a:solidFill>
                <a:cs typeface="Arial" pitchFamily="34" charset="0"/>
              </a:rPr>
              <a:t>1. Los agentes públicos del Sistema Español de Ciencia, Tecnología e Innovación impulsarán el desarrollo de repositorios, propios o compartidos, de acceso abierto a las publicaciones de su personal de investigación, y establecerán sistemas que permitan conectarlos con iniciativas similares de ámbito nacional e internacional.</a:t>
            </a:r>
          </a:p>
          <a:p>
            <a:pPr marL="11397">
              <a:spcBef>
                <a:spcPts val="538"/>
              </a:spcBef>
              <a:buClr>
                <a:srgbClr val="CC9A00"/>
              </a:buClr>
              <a:buSzPct val="65000"/>
              <a:buNone/>
              <a:defRPr/>
            </a:pPr>
            <a:r>
              <a:rPr lang="es-ES" altLang="es-ES" sz="1600" dirty="0">
                <a:solidFill>
                  <a:schemeClr val="tx1"/>
                </a:solidFill>
                <a:cs typeface="Arial" pitchFamily="34" charset="0"/>
              </a:rPr>
              <a:t>2. El personal de investigación cuya actividad investigadora esté financiada mayoritariamente con fondos de los Presupuestos Generales del Estado </a:t>
            </a:r>
            <a:r>
              <a:rPr lang="es-ES" altLang="es-ES" sz="1600" b="1" dirty="0">
                <a:solidFill>
                  <a:srgbClr val="FF6600"/>
                </a:solidFill>
              </a:rPr>
              <a:t>hará pública una versión digital de la versión final de los contenidos que le hayan sido aceptados para publicación en publicaciones de investigación seriadas o periódicas, tan pronto como resulte posible, pero no más tarde de doce meses después de la fecha oficial de publicación. </a:t>
            </a:r>
            <a:r>
              <a:rPr lang="es-ES" altLang="es-ES" sz="1600" b="1" dirty="0" smtClean="0">
                <a:solidFill>
                  <a:srgbClr val="FF6600"/>
                </a:solidFill>
              </a:rPr>
              <a:t>(…)</a:t>
            </a:r>
          </a:p>
          <a:p>
            <a:pPr marL="11397">
              <a:spcBef>
                <a:spcPts val="538"/>
              </a:spcBef>
              <a:buClr>
                <a:srgbClr val="CC9A00"/>
              </a:buClr>
              <a:buSzPct val="65000"/>
              <a:buNone/>
              <a:defRPr/>
            </a:pPr>
            <a:r>
              <a:rPr lang="es-ES" sz="1600" b="1" dirty="0">
                <a:solidFill>
                  <a:srgbClr val="C00000"/>
                </a:solidFill>
              </a:rPr>
              <a:t>4. La versión electrónica pública podrá ser empleada por las Administraciones Públicas en sus procesos de evaluación.</a:t>
            </a:r>
            <a:endParaRPr lang="es-ES" altLang="es-ES" sz="1600" b="1" dirty="0">
              <a:solidFill>
                <a:srgbClr val="C00000"/>
              </a:solidFill>
            </a:endParaRPr>
          </a:p>
          <a:p>
            <a:pPr marL="11397">
              <a:spcBef>
                <a:spcPts val="538"/>
              </a:spcBef>
              <a:buClr>
                <a:srgbClr val="CC9A00"/>
              </a:buClr>
              <a:buSzPct val="65000"/>
              <a:buNone/>
              <a:defRPr/>
            </a:pPr>
            <a:r>
              <a:rPr lang="es-ES" altLang="es-ES" sz="1600" dirty="0">
                <a:solidFill>
                  <a:schemeClr val="tx1"/>
                </a:solidFill>
                <a:cs typeface="Arial" pitchFamily="34" charset="0"/>
              </a:rPr>
              <a:t>6. Lo anterior se entiende sin perjuicio de los </a:t>
            </a:r>
            <a:r>
              <a:rPr lang="es-ES" altLang="es-ES" sz="1600" b="1" dirty="0">
                <a:solidFill>
                  <a:schemeClr val="tx1"/>
                </a:solidFill>
                <a:cs typeface="Arial" pitchFamily="34" charset="0"/>
              </a:rPr>
              <a:t>acuerdos </a:t>
            </a:r>
            <a:r>
              <a:rPr lang="es-ES" altLang="es-ES" sz="1600" dirty="0">
                <a:solidFill>
                  <a:schemeClr val="tx1"/>
                </a:solidFill>
                <a:cs typeface="Arial" pitchFamily="34" charset="0"/>
              </a:rPr>
              <a:t>en virtud de los cuales se hayan podido atribuir o transferir a terceros los derechos sobre las publicaciones, y no será de aplicación cuando los derechos sobre los resultados de la actividad de investigación, desarrollo e innovación sean </a:t>
            </a:r>
            <a:r>
              <a:rPr lang="es-ES" altLang="es-ES" sz="1600" b="1" dirty="0">
                <a:solidFill>
                  <a:schemeClr val="tx1"/>
                </a:solidFill>
                <a:cs typeface="Arial" pitchFamily="34" charset="0"/>
              </a:rPr>
              <a:t>susceptibles de protección</a:t>
            </a:r>
            <a:r>
              <a:rPr lang="es-ES" altLang="es-ES" sz="1600" dirty="0">
                <a:solidFill>
                  <a:schemeClr val="tx1"/>
                </a:solidFill>
                <a:cs typeface="Arial" pitchFamily="34" charset="0"/>
              </a:rPr>
              <a:t>.</a:t>
            </a:r>
          </a:p>
        </p:txBody>
      </p:sp>
    </p:spTree>
    <p:extLst>
      <p:ext uri="{BB962C8B-B14F-4D97-AF65-F5344CB8AC3E}">
        <p14:creationId xmlns:p14="http://schemas.microsoft.com/office/powerpoint/2010/main" val="34485194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776" t="8191" r="7664"/>
          <a:stretch/>
        </p:blipFill>
        <p:spPr bwMode="auto">
          <a:xfrm>
            <a:off x="438263" y="476672"/>
            <a:ext cx="8382209"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9668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oliscience.blogs.upv.es/files/2013/05/Version-autor-edito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980728"/>
            <a:ext cx="8890730" cy="5616624"/>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899592" y="539388"/>
            <a:ext cx="7632848"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hlinkClick r:id="rId3"/>
              </a:rPr>
              <a:t>Versión editorial, versión editorial en abierto y versiones de autor</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4550247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637636"/>
            <a:ext cx="9048750" cy="622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611560" y="116632"/>
            <a:ext cx="7920880"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Versión editorial vs Versión de autor</a:t>
            </a:r>
          </a:p>
          <a:p>
            <a:pPr algn="ctr"/>
            <a:r>
              <a:rPr lang="es-ES" u="sng" dirty="0">
                <a:hlinkClick r:id="rId3"/>
              </a:rPr>
              <a:t>http://</a:t>
            </a:r>
            <a:r>
              <a:rPr lang="es-ES" u="sng" dirty="0" smtClean="0">
                <a:hlinkClick r:id="rId3"/>
              </a:rPr>
              <a:t>riunet.upv.es/handle/10251/34848</a:t>
            </a:r>
            <a:endParaRPr lang="es-ES" dirty="0"/>
          </a:p>
        </p:txBody>
      </p:sp>
    </p:spTree>
    <p:extLst>
      <p:ext uri="{BB962C8B-B14F-4D97-AF65-F5344CB8AC3E}">
        <p14:creationId xmlns:p14="http://schemas.microsoft.com/office/powerpoint/2010/main" val="18037501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11560" y="116632"/>
            <a:ext cx="7920880"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Versión editorial vs Versión de autor</a:t>
            </a:r>
          </a:p>
          <a:p>
            <a:pPr algn="ctr"/>
            <a:r>
              <a:rPr lang="es-ES" u="sng" dirty="0">
                <a:hlinkClick r:id="rId2"/>
              </a:rPr>
              <a:t>http://</a:t>
            </a:r>
            <a:r>
              <a:rPr lang="es-ES" u="sng" dirty="0" smtClean="0">
                <a:hlinkClick r:id="rId2"/>
              </a:rPr>
              <a:t>riunet.upv.es/handle/10251/34793</a:t>
            </a:r>
            <a:endParaRPr lang="es-ES" dirty="0"/>
          </a:p>
        </p:txBody>
      </p:sp>
      <p:pic>
        <p:nvPicPr>
          <p:cNvPr id="3074" name="Imagen 2" descr="image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266" y="678892"/>
            <a:ext cx="8725222" cy="6179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0695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25223" y="119954"/>
            <a:ext cx="7289511" cy="307777"/>
          </a:xfrm>
        </p:spPr>
        <p:txBody>
          <a:bodyPr wrap="square" lIns="0" tIns="0" rIns="0" bIns="0" rtlCol="0">
            <a:spAutoFit/>
          </a:bodyPr>
          <a:lstStyle/>
          <a:p>
            <a:pPr marL="1377895">
              <a:defRPr/>
            </a:pPr>
            <a:r>
              <a:rPr sz="2000" spc="-22" dirty="0"/>
              <a:t>C</a:t>
            </a:r>
            <a:r>
              <a:rPr sz="2000" spc="-13" dirty="0"/>
              <a:t>iclo</a:t>
            </a:r>
            <a:r>
              <a:rPr sz="2000" spc="9" dirty="0"/>
              <a:t> </a:t>
            </a:r>
            <a:r>
              <a:rPr sz="2000" spc="-22" dirty="0"/>
              <a:t>d</a:t>
            </a:r>
            <a:r>
              <a:rPr sz="2000" spc="-13" dirty="0"/>
              <a:t>e</a:t>
            </a:r>
            <a:r>
              <a:rPr sz="2000" spc="4" dirty="0"/>
              <a:t> </a:t>
            </a:r>
            <a:r>
              <a:rPr sz="2000" spc="-13" dirty="0"/>
              <a:t>la</a:t>
            </a:r>
            <a:r>
              <a:rPr sz="2000" spc="4" dirty="0"/>
              <a:t> </a:t>
            </a:r>
            <a:r>
              <a:rPr sz="2000" spc="-18" dirty="0"/>
              <a:t>p</a:t>
            </a:r>
            <a:r>
              <a:rPr sz="2000" spc="-22" dirty="0"/>
              <a:t>u</a:t>
            </a:r>
            <a:r>
              <a:rPr sz="2000" spc="-13" dirty="0"/>
              <a:t>b.</a:t>
            </a:r>
            <a:r>
              <a:rPr sz="2000" spc="13" dirty="0"/>
              <a:t> </a:t>
            </a:r>
            <a:r>
              <a:rPr sz="2000" spc="-13" dirty="0"/>
              <a:t>cient</a:t>
            </a:r>
            <a:r>
              <a:rPr sz="2000" spc="-9" dirty="0"/>
              <a:t>í</a:t>
            </a:r>
            <a:r>
              <a:rPr sz="2000" spc="-13" dirty="0"/>
              <a:t>fica</a:t>
            </a:r>
            <a:r>
              <a:rPr sz="2000" spc="13" dirty="0"/>
              <a:t> </a:t>
            </a:r>
            <a:r>
              <a:rPr sz="2000" spc="-13" dirty="0"/>
              <a:t>con</a:t>
            </a:r>
            <a:r>
              <a:rPr sz="2000" spc="9" dirty="0"/>
              <a:t> </a:t>
            </a:r>
            <a:r>
              <a:rPr sz="2000" spc="-13" dirty="0"/>
              <a:t>di</a:t>
            </a:r>
            <a:r>
              <a:rPr sz="2000" spc="-18" dirty="0"/>
              <a:t>fu</a:t>
            </a:r>
            <a:r>
              <a:rPr sz="2000" spc="-13" dirty="0"/>
              <a:t>sión</a:t>
            </a:r>
            <a:r>
              <a:rPr sz="2000" spc="9" dirty="0"/>
              <a:t> </a:t>
            </a:r>
            <a:r>
              <a:rPr sz="2000" spc="-13" dirty="0"/>
              <a:t>en</a:t>
            </a:r>
            <a:r>
              <a:rPr sz="2000" dirty="0"/>
              <a:t> </a:t>
            </a:r>
            <a:r>
              <a:rPr sz="2000" spc="-13" dirty="0"/>
              <a:t>abiert</a:t>
            </a:r>
            <a:r>
              <a:rPr sz="2000" spc="-18" dirty="0"/>
              <a:t>o</a:t>
            </a:r>
          </a:p>
        </p:txBody>
      </p:sp>
      <p:sp>
        <p:nvSpPr>
          <p:cNvPr id="69636" name="object 4"/>
          <p:cNvSpPr>
            <a:spLocks/>
          </p:cNvSpPr>
          <p:nvPr/>
        </p:nvSpPr>
        <p:spPr bwMode="auto">
          <a:xfrm>
            <a:off x="5481205" y="2661397"/>
            <a:ext cx="7216" cy="0"/>
          </a:xfrm>
          <a:custGeom>
            <a:avLst/>
            <a:gdLst>
              <a:gd name="T0" fmla="*/ 0 w 8254"/>
              <a:gd name="T1" fmla="*/ 4596 w 8254"/>
              <a:gd name="T2" fmla="*/ 0 60000 65536"/>
              <a:gd name="T3" fmla="*/ 0 60000 65536"/>
              <a:gd name="T4" fmla="*/ 0 w 8254"/>
              <a:gd name="T5" fmla="*/ 8254 w 8254"/>
            </a:gdLst>
            <a:ahLst/>
            <a:cxnLst>
              <a:cxn ang="T2">
                <a:pos x="T0" y="0"/>
              </a:cxn>
              <a:cxn ang="T3">
                <a:pos x="T1" y="0"/>
              </a:cxn>
            </a:cxnLst>
            <a:rect l="T4" t="0" r="T5" b="0"/>
            <a:pathLst>
              <a:path w="8254">
                <a:moveTo>
                  <a:pt x="0" y="0"/>
                </a:moveTo>
                <a:lnTo>
                  <a:pt x="7937" y="0"/>
                </a:lnTo>
              </a:path>
            </a:pathLst>
          </a:custGeom>
          <a:noFill/>
          <a:ln w="7620">
            <a:solidFill>
              <a:srgbClr val="75808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37" name="object 5"/>
          <p:cNvSpPr>
            <a:spLocks/>
          </p:cNvSpPr>
          <p:nvPr/>
        </p:nvSpPr>
        <p:spPr bwMode="auto">
          <a:xfrm>
            <a:off x="4590762" y="2640386"/>
            <a:ext cx="1443" cy="0"/>
          </a:xfrm>
          <a:custGeom>
            <a:avLst/>
            <a:gdLst>
              <a:gd name="T0" fmla="*/ 0 w 1904"/>
              <a:gd name="T1" fmla="*/ 123 w 1904"/>
              <a:gd name="T2" fmla="*/ 0 60000 65536"/>
              <a:gd name="T3" fmla="*/ 0 60000 65536"/>
              <a:gd name="T4" fmla="*/ 0 w 1904"/>
              <a:gd name="T5" fmla="*/ 1904 w 1904"/>
            </a:gdLst>
            <a:ahLst/>
            <a:cxnLst>
              <a:cxn ang="T2">
                <a:pos x="T0" y="0"/>
              </a:cxn>
              <a:cxn ang="T3">
                <a:pos x="T1" y="0"/>
              </a:cxn>
            </a:cxnLst>
            <a:rect l="T4" t="0" r="T5" b="0"/>
            <a:pathLst>
              <a:path w="1904">
                <a:moveTo>
                  <a:pt x="0" y="0"/>
                </a:moveTo>
                <a:lnTo>
                  <a:pt x="1587" y="0"/>
                </a:lnTo>
              </a:path>
            </a:pathLst>
          </a:custGeom>
          <a:noFill/>
          <a:ln w="3175">
            <a:solidFill>
              <a:srgbClr val="75808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38" name="object 6"/>
          <p:cNvSpPr>
            <a:spLocks/>
          </p:cNvSpPr>
          <p:nvPr/>
        </p:nvSpPr>
        <p:spPr bwMode="auto">
          <a:xfrm>
            <a:off x="2708853" y="3097026"/>
            <a:ext cx="7215" cy="0"/>
          </a:xfrm>
          <a:custGeom>
            <a:avLst/>
            <a:gdLst>
              <a:gd name="T0" fmla="*/ 0 w 8255"/>
              <a:gd name="T1" fmla="*/ 4580 w 8255"/>
              <a:gd name="T2" fmla="*/ 0 60000 65536"/>
              <a:gd name="T3" fmla="*/ 0 60000 65536"/>
              <a:gd name="T4" fmla="*/ 0 w 8255"/>
              <a:gd name="T5" fmla="*/ 8255 w 8255"/>
            </a:gdLst>
            <a:ahLst/>
            <a:cxnLst>
              <a:cxn ang="T2">
                <a:pos x="T0" y="0"/>
              </a:cxn>
              <a:cxn ang="T3">
                <a:pos x="T1" y="0"/>
              </a:cxn>
            </a:cxnLst>
            <a:rect l="T4" t="0" r="T5" b="0"/>
            <a:pathLst>
              <a:path w="8255">
                <a:moveTo>
                  <a:pt x="0" y="0"/>
                </a:moveTo>
                <a:lnTo>
                  <a:pt x="7937" y="0"/>
                </a:lnTo>
              </a:path>
            </a:pathLst>
          </a:custGeom>
          <a:noFill/>
          <a:ln w="9207">
            <a:solidFill>
              <a:srgbClr val="EFD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39" name="object 7"/>
          <p:cNvSpPr>
            <a:spLocks/>
          </p:cNvSpPr>
          <p:nvPr/>
        </p:nvSpPr>
        <p:spPr bwMode="auto">
          <a:xfrm>
            <a:off x="2635250" y="2885515"/>
            <a:ext cx="1444" cy="7004"/>
          </a:xfrm>
          <a:custGeom>
            <a:avLst/>
            <a:gdLst>
              <a:gd name="T0" fmla="*/ 0 w 1905"/>
              <a:gd name="T1" fmla="*/ 2297 h 8254"/>
              <a:gd name="T2" fmla="*/ 123 w 1905"/>
              <a:gd name="T3" fmla="*/ 2297 h 8254"/>
              <a:gd name="T4" fmla="*/ 0 60000 65536"/>
              <a:gd name="T5" fmla="*/ 0 60000 65536"/>
              <a:gd name="T6" fmla="*/ 0 w 1905"/>
              <a:gd name="T7" fmla="*/ 0 h 8254"/>
              <a:gd name="T8" fmla="*/ 1905 w 1905"/>
              <a:gd name="T9" fmla="*/ 8254 h 8254"/>
            </a:gdLst>
            <a:ahLst/>
            <a:cxnLst>
              <a:cxn ang="T4">
                <a:pos x="T0" y="T1"/>
              </a:cxn>
              <a:cxn ang="T5">
                <a:pos x="T2" y="T3"/>
              </a:cxn>
            </a:cxnLst>
            <a:rect l="T6" t="T7" r="T8" b="T9"/>
            <a:pathLst>
              <a:path w="1905" h="8254">
                <a:moveTo>
                  <a:pt x="0" y="3968"/>
                </a:moveTo>
                <a:lnTo>
                  <a:pt x="1587" y="3968"/>
                </a:lnTo>
              </a:path>
            </a:pathLst>
          </a:custGeom>
          <a:noFill/>
          <a:ln w="9207">
            <a:solidFill>
              <a:srgbClr val="F3ECE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0" name="object 8"/>
          <p:cNvSpPr>
            <a:spLocks/>
          </p:cNvSpPr>
          <p:nvPr/>
        </p:nvSpPr>
        <p:spPr bwMode="auto">
          <a:xfrm>
            <a:off x="2642467" y="2885515"/>
            <a:ext cx="7215" cy="7004"/>
          </a:xfrm>
          <a:custGeom>
            <a:avLst/>
            <a:gdLst>
              <a:gd name="T0" fmla="*/ 0 w 8255"/>
              <a:gd name="T1" fmla="*/ 2297 h 8254"/>
              <a:gd name="T2" fmla="*/ 4586 w 8255"/>
              <a:gd name="T3" fmla="*/ 2297 h 8254"/>
              <a:gd name="T4" fmla="*/ 0 60000 65536"/>
              <a:gd name="T5" fmla="*/ 0 60000 65536"/>
              <a:gd name="T6" fmla="*/ 0 w 8255"/>
              <a:gd name="T7" fmla="*/ 0 h 8254"/>
              <a:gd name="T8" fmla="*/ 8255 w 8255"/>
              <a:gd name="T9" fmla="*/ 8254 h 8254"/>
            </a:gdLst>
            <a:ahLst/>
            <a:cxnLst>
              <a:cxn ang="T4">
                <a:pos x="T0" y="T1"/>
              </a:cxn>
              <a:cxn ang="T5">
                <a:pos x="T2" y="T3"/>
              </a:cxn>
            </a:cxnLst>
            <a:rect l="T6" t="T7" r="T8" b="T9"/>
            <a:pathLst>
              <a:path w="8255" h="8254">
                <a:moveTo>
                  <a:pt x="0" y="3968"/>
                </a:moveTo>
                <a:lnTo>
                  <a:pt x="7950" y="3968"/>
                </a:lnTo>
              </a:path>
            </a:pathLst>
          </a:custGeom>
          <a:noFill/>
          <a:ln w="9207">
            <a:solidFill>
              <a:srgbClr val="EFD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1" name="object 9"/>
          <p:cNvSpPr>
            <a:spLocks/>
          </p:cNvSpPr>
          <p:nvPr/>
        </p:nvSpPr>
        <p:spPr bwMode="auto">
          <a:xfrm>
            <a:off x="2642467" y="3132044"/>
            <a:ext cx="7215" cy="7004"/>
          </a:xfrm>
          <a:custGeom>
            <a:avLst/>
            <a:gdLst>
              <a:gd name="T0" fmla="*/ 0 w 8255"/>
              <a:gd name="T1" fmla="*/ 2297 h 8254"/>
              <a:gd name="T2" fmla="*/ 4586 w 8255"/>
              <a:gd name="T3" fmla="*/ 2297 h 8254"/>
              <a:gd name="T4" fmla="*/ 0 60000 65536"/>
              <a:gd name="T5" fmla="*/ 0 60000 65536"/>
              <a:gd name="T6" fmla="*/ 0 w 8255"/>
              <a:gd name="T7" fmla="*/ 0 h 8254"/>
              <a:gd name="T8" fmla="*/ 8255 w 8255"/>
              <a:gd name="T9" fmla="*/ 8254 h 8254"/>
            </a:gdLst>
            <a:ahLst/>
            <a:cxnLst>
              <a:cxn ang="T4">
                <a:pos x="T0" y="T1"/>
              </a:cxn>
              <a:cxn ang="T5">
                <a:pos x="T2" y="T3"/>
              </a:cxn>
            </a:cxnLst>
            <a:rect l="T6" t="T7" r="T8" b="T9"/>
            <a:pathLst>
              <a:path w="8255" h="8254">
                <a:moveTo>
                  <a:pt x="0" y="3968"/>
                </a:moveTo>
                <a:lnTo>
                  <a:pt x="7950" y="3968"/>
                </a:lnTo>
              </a:path>
            </a:pathLst>
          </a:custGeom>
          <a:noFill/>
          <a:ln w="9207">
            <a:solidFill>
              <a:srgbClr val="EFD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44" name="object 12"/>
          <p:cNvSpPr>
            <a:spLocks/>
          </p:cNvSpPr>
          <p:nvPr/>
        </p:nvSpPr>
        <p:spPr bwMode="auto">
          <a:xfrm>
            <a:off x="3646921" y="1826559"/>
            <a:ext cx="5773" cy="5603"/>
          </a:xfrm>
          <a:custGeom>
            <a:avLst/>
            <a:gdLst>
              <a:gd name="T0" fmla="*/ 0 w 6350"/>
              <a:gd name="T1" fmla="*/ 3175 h 6350"/>
              <a:gd name="T2" fmla="*/ 6337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5" name="object 23"/>
          <p:cNvSpPr>
            <a:spLocks/>
          </p:cNvSpPr>
          <p:nvPr/>
        </p:nvSpPr>
        <p:spPr bwMode="auto">
          <a:xfrm>
            <a:off x="3792682" y="4342279"/>
            <a:ext cx="5773" cy="5603"/>
          </a:xfrm>
          <a:custGeom>
            <a:avLst/>
            <a:gdLst>
              <a:gd name="T0" fmla="*/ 0 w 6350"/>
              <a:gd name="T1" fmla="*/ 3175 h 6350"/>
              <a:gd name="T2" fmla="*/ 6350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50"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6" name="object 24"/>
          <p:cNvSpPr>
            <a:spLocks/>
          </p:cNvSpPr>
          <p:nvPr/>
        </p:nvSpPr>
        <p:spPr bwMode="auto">
          <a:xfrm>
            <a:off x="3649807" y="4101353"/>
            <a:ext cx="5773" cy="4203"/>
          </a:xfrm>
          <a:custGeom>
            <a:avLst/>
            <a:gdLst>
              <a:gd name="T0" fmla="*/ 0 w 6350"/>
              <a:gd name="T1" fmla="*/ 967 h 5079"/>
              <a:gd name="T2" fmla="*/ 6350 w 6350"/>
              <a:gd name="T3" fmla="*/ 967 h 5079"/>
              <a:gd name="T4" fmla="*/ 0 60000 65536"/>
              <a:gd name="T5" fmla="*/ 0 60000 65536"/>
              <a:gd name="T6" fmla="*/ 0 w 6350"/>
              <a:gd name="T7" fmla="*/ 0 h 5079"/>
              <a:gd name="T8" fmla="*/ 6350 w 6350"/>
              <a:gd name="T9" fmla="*/ 5079 h 5079"/>
            </a:gdLst>
            <a:ahLst/>
            <a:cxnLst>
              <a:cxn ang="T4">
                <a:pos x="T0" y="T1"/>
              </a:cxn>
              <a:cxn ang="T5">
                <a:pos x="T2" y="T3"/>
              </a:cxn>
            </a:cxnLst>
            <a:rect l="T6" t="T7" r="T8" b="T9"/>
            <a:pathLst>
              <a:path w="6350" h="5079">
                <a:moveTo>
                  <a:pt x="0" y="2374"/>
                </a:moveTo>
                <a:lnTo>
                  <a:pt x="6350" y="2374"/>
                </a:lnTo>
              </a:path>
            </a:pathLst>
          </a:custGeom>
          <a:noFill/>
          <a:ln w="6019">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7" name="object 25"/>
          <p:cNvSpPr>
            <a:spLocks/>
          </p:cNvSpPr>
          <p:nvPr/>
        </p:nvSpPr>
        <p:spPr bwMode="auto">
          <a:xfrm>
            <a:off x="3771034" y="4210610"/>
            <a:ext cx="5773" cy="5603"/>
          </a:xfrm>
          <a:custGeom>
            <a:avLst/>
            <a:gdLst>
              <a:gd name="T0" fmla="*/ 0 w 6350"/>
              <a:gd name="T1" fmla="*/ 3175 h 6350"/>
              <a:gd name="T2" fmla="*/ 6337 w 6350"/>
              <a:gd name="T3" fmla="*/ 3175 h 6350"/>
              <a:gd name="T4" fmla="*/ 0 60000 65536"/>
              <a:gd name="T5" fmla="*/ 0 60000 65536"/>
              <a:gd name="T6" fmla="*/ 0 w 6350"/>
              <a:gd name="T7" fmla="*/ 0 h 6350"/>
              <a:gd name="T8" fmla="*/ 6350 w 6350"/>
              <a:gd name="T9" fmla="*/ 6350 h 6350"/>
            </a:gdLst>
            <a:ahLst/>
            <a:cxnLst>
              <a:cxn ang="T4">
                <a:pos x="T0" y="T1"/>
              </a:cxn>
              <a:cxn ang="T5">
                <a:pos x="T2" y="T3"/>
              </a:cxn>
            </a:cxnLst>
            <a:rect l="T6" t="T7" r="T8" b="T9"/>
            <a:pathLst>
              <a:path w="6350" h="6350">
                <a:moveTo>
                  <a:pt x="0" y="3175"/>
                </a:moveTo>
                <a:lnTo>
                  <a:pt x="63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8" name="object 26"/>
          <p:cNvSpPr>
            <a:spLocks/>
          </p:cNvSpPr>
          <p:nvPr/>
        </p:nvSpPr>
        <p:spPr bwMode="auto">
          <a:xfrm>
            <a:off x="3810000" y="4248431"/>
            <a:ext cx="7216" cy="5603"/>
          </a:xfrm>
          <a:custGeom>
            <a:avLst/>
            <a:gdLst>
              <a:gd name="T0" fmla="*/ 0 w 8254"/>
              <a:gd name="T1" fmla="*/ 3175 h 6350"/>
              <a:gd name="T2" fmla="*/ 4596 w 8254"/>
              <a:gd name="T3" fmla="*/ 3175 h 6350"/>
              <a:gd name="T4" fmla="*/ 0 60000 65536"/>
              <a:gd name="T5" fmla="*/ 0 60000 65536"/>
              <a:gd name="T6" fmla="*/ 0 w 8254"/>
              <a:gd name="T7" fmla="*/ 0 h 6350"/>
              <a:gd name="T8" fmla="*/ 8254 w 8254"/>
              <a:gd name="T9" fmla="*/ 6350 h 6350"/>
            </a:gdLst>
            <a:ahLst/>
            <a:cxnLst>
              <a:cxn ang="T4">
                <a:pos x="T0" y="T1"/>
              </a:cxn>
              <a:cxn ang="T5">
                <a:pos x="T2" y="T3"/>
              </a:cxn>
            </a:cxnLst>
            <a:rect l="T6" t="T7" r="T8" b="T9"/>
            <a:pathLst>
              <a:path w="8254" h="6350">
                <a:moveTo>
                  <a:pt x="0" y="3175"/>
                </a:moveTo>
                <a:lnTo>
                  <a:pt x="7937" y="3175"/>
                </a:lnTo>
              </a:path>
            </a:pathLst>
          </a:custGeom>
          <a:noFill/>
          <a:ln w="7620">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59" name="object 27"/>
          <p:cNvSpPr>
            <a:spLocks/>
          </p:cNvSpPr>
          <p:nvPr/>
        </p:nvSpPr>
        <p:spPr bwMode="auto">
          <a:xfrm>
            <a:off x="3649807" y="4284850"/>
            <a:ext cx="5773" cy="7003"/>
          </a:xfrm>
          <a:custGeom>
            <a:avLst/>
            <a:gdLst>
              <a:gd name="T0" fmla="*/ 0 w 6350"/>
              <a:gd name="T1" fmla="*/ 2294 h 8254"/>
              <a:gd name="T2" fmla="*/ 6350 w 6350"/>
              <a:gd name="T3" fmla="*/ 2294 h 8254"/>
              <a:gd name="T4" fmla="*/ 0 60000 65536"/>
              <a:gd name="T5" fmla="*/ 0 60000 65536"/>
              <a:gd name="T6" fmla="*/ 0 w 6350"/>
              <a:gd name="T7" fmla="*/ 0 h 8254"/>
              <a:gd name="T8" fmla="*/ 6350 w 6350"/>
              <a:gd name="T9" fmla="*/ 8254 h 8254"/>
            </a:gdLst>
            <a:ahLst/>
            <a:cxnLst>
              <a:cxn ang="T4">
                <a:pos x="T0" y="T1"/>
              </a:cxn>
              <a:cxn ang="T5">
                <a:pos x="T2" y="T3"/>
              </a:cxn>
            </a:cxnLst>
            <a:rect l="T6" t="T7" r="T8" b="T9"/>
            <a:pathLst>
              <a:path w="6350" h="8254">
                <a:moveTo>
                  <a:pt x="0" y="3968"/>
                </a:moveTo>
                <a:lnTo>
                  <a:pt x="6350" y="3968"/>
                </a:lnTo>
              </a:path>
            </a:pathLst>
          </a:custGeom>
          <a:noFill/>
          <a:ln w="9207">
            <a:solidFill>
              <a:srgbClr val="1F1A1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3" name="object 31"/>
          <p:cNvSpPr>
            <a:spLocks/>
          </p:cNvSpPr>
          <p:nvPr/>
        </p:nvSpPr>
        <p:spPr bwMode="auto">
          <a:xfrm>
            <a:off x="2905125" y="3723155"/>
            <a:ext cx="15875" cy="21011"/>
          </a:xfrm>
          <a:custGeom>
            <a:avLst/>
            <a:gdLst>
              <a:gd name="T0" fmla="*/ 7399 w 17780"/>
              <a:gd name="T1" fmla="*/ 0 h 24129"/>
              <a:gd name="T2" fmla="*/ 0 w 17780"/>
              <a:gd name="T3" fmla="*/ 7921 h 24129"/>
              <a:gd name="T4" fmla="*/ 13563 w 17780"/>
              <a:gd name="T5" fmla="*/ 19798 h 24129"/>
              <a:gd name="T6" fmla="*/ 13563 w 17780"/>
              <a:gd name="T7" fmla="*/ 3959 h 24129"/>
              <a:gd name="T8" fmla="*/ 7399 w 17780"/>
              <a:gd name="T9" fmla="*/ 0 h 24129"/>
              <a:gd name="T10" fmla="*/ 0 60000 65536"/>
              <a:gd name="T11" fmla="*/ 0 60000 65536"/>
              <a:gd name="T12" fmla="*/ 0 60000 65536"/>
              <a:gd name="T13" fmla="*/ 0 60000 65536"/>
              <a:gd name="T14" fmla="*/ 0 60000 65536"/>
              <a:gd name="T15" fmla="*/ 0 w 17780"/>
              <a:gd name="T16" fmla="*/ 0 h 24129"/>
              <a:gd name="T17" fmla="*/ 17780 w 17780"/>
              <a:gd name="T18" fmla="*/ 24129 h 24129"/>
            </a:gdLst>
            <a:ahLst/>
            <a:cxnLst>
              <a:cxn ang="T10">
                <a:pos x="T0" y="T1"/>
              </a:cxn>
              <a:cxn ang="T11">
                <a:pos x="T2" y="T3"/>
              </a:cxn>
              <a:cxn ang="T12">
                <a:pos x="T4" y="T5"/>
              </a:cxn>
              <a:cxn ang="T13">
                <a:pos x="T6" y="T7"/>
              </a:cxn>
              <a:cxn ang="T14">
                <a:pos x="T8" y="T9"/>
              </a:cxn>
            </a:cxnLst>
            <a:rect l="T15" t="T16" r="T17" b="T18"/>
            <a:pathLst>
              <a:path w="17780" h="24129">
                <a:moveTo>
                  <a:pt x="9525" y="0"/>
                </a:moveTo>
                <a:lnTo>
                  <a:pt x="0" y="9525"/>
                </a:lnTo>
                <a:lnTo>
                  <a:pt x="17462" y="23812"/>
                </a:lnTo>
                <a:lnTo>
                  <a:pt x="17462" y="4762"/>
                </a:lnTo>
                <a:lnTo>
                  <a:pt x="9525" y="0"/>
                </a:lnTo>
                <a:close/>
              </a:path>
            </a:pathLst>
          </a:custGeom>
          <a:solidFill>
            <a:srgbClr val="A8A8A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64" name="object 32"/>
          <p:cNvSpPr>
            <a:spLocks/>
          </p:cNvSpPr>
          <p:nvPr/>
        </p:nvSpPr>
        <p:spPr bwMode="auto">
          <a:xfrm>
            <a:off x="1958398" y="2214563"/>
            <a:ext cx="852920" cy="58831"/>
          </a:xfrm>
          <a:custGeom>
            <a:avLst/>
            <a:gdLst>
              <a:gd name="T0" fmla="*/ 0 w 938530"/>
              <a:gd name="T1" fmla="*/ 0 h 66039"/>
              <a:gd name="T2" fmla="*/ 933921 w 938530"/>
              <a:gd name="T3" fmla="*/ 74826 h 66039"/>
              <a:gd name="T4" fmla="*/ 0 60000 65536"/>
              <a:gd name="T5" fmla="*/ 0 60000 65536"/>
              <a:gd name="T6" fmla="*/ 0 w 938530"/>
              <a:gd name="T7" fmla="*/ 0 h 66039"/>
              <a:gd name="T8" fmla="*/ 938530 w 938530"/>
              <a:gd name="T9" fmla="*/ 66039 h 66039"/>
            </a:gdLst>
            <a:ahLst/>
            <a:cxnLst>
              <a:cxn ang="T4">
                <a:pos x="T0" y="T1"/>
              </a:cxn>
              <a:cxn ang="T5">
                <a:pos x="T2" y="T3"/>
              </a:cxn>
            </a:cxnLst>
            <a:rect l="T6" t="T7" r="T8" b="T9"/>
            <a:pathLst>
              <a:path w="938530" h="66039">
                <a:moveTo>
                  <a:pt x="0" y="0"/>
                </a:moveTo>
                <a:lnTo>
                  <a:pt x="938364" y="6543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5" name="object 33"/>
          <p:cNvSpPr>
            <a:spLocks/>
          </p:cNvSpPr>
          <p:nvPr/>
        </p:nvSpPr>
        <p:spPr bwMode="auto">
          <a:xfrm>
            <a:off x="2796887" y="2238375"/>
            <a:ext cx="72159" cy="67235"/>
          </a:xfrm>
          <a:custGeom>
            <a:avLst/>
            <a:gdLst>
              <a:gd name="T0" fmla="*/ 5941 w 78739"/>
              <a:gd name="T1" fmla="*/ 0 h 76200"/>
              <a:gd name="T2" fmla="*/ 0 w 78739"/>
              <a:gd name="T3" fmla="*/ 76009 h 76200"/>
              <a:gd name="T4" fmla="*/ 88056 w 78739"/>
              <a:gd name="T5" fmla="*/ 43307 h 76200"/>
              <a:gd name="T6" fmla="*/ 5941 w 78739"/>
              <a:gd name="T7" fmla="*/ 0 h 76200"/>
              <a:gd name="T8" fmla="*/ 0 60000 65536"/>
              <a:gd name="T9" fmla="*/ 0 60000 65536"/>
              <a:gd name="T10" fmla="*/ 0 60000 65536"/>
              <a:gd name="T11" fmla="*/ 0 60000 65536"/>
              <a:gd name="T12" fmla="*/ 0 w 78739"/>
              <a:gd name="T13" fmla="*/ 0 h 76200"/>
              <a:gd name="T14" fmla="*/ 78739 w 78739"/>
              <a:gd name="T15" fmla="*/ 76200 h 76200"/>
            </a:gdLst>
            <a:ahLst/>
            <a:cxnLst>
              <a:cxn ang="T8">
                <a:pos x="T0" y="T1"/>
              </a:cxn>
              <a:cxn ang="T9">
                <a:pos x="T2" y="T3"/>
              </a:cxn>
              <a:cxn ang="T10">
                <a:pos x="T4" y="T5"/>
              </a:cxn>
              <a:cxn ang="T11">
                <a:pos x="T6" y="T7"/>
              </a:cxn>
            </a:cxnLst>
            <a:rect l="T12" t="T13" r="T14" b="T15"/>
            <a:pathLst>
              <a:path w="78739" h="76200">
                <a:moveTo>
                  <a:pt x="5308" y="0"/>
                </a:moveTo>
                <a:lnTo>
                  <a:pt x="0" y="76009"/>
                </a:lnTo>
                <a:lnTo>
                  <a:pt x="78676" y="43307"/>
                </a:lnTo>
                <a:lnTo>
                  <a:pt x="530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66" name="object 34"/>
          <p:cNvSpPr>
            <a:spLocks/>
          </p:cNvSpPr>
          <p:nvPr/>
        </p:nvSpPr>
        <p:spPr bwMode="auto">
          <a:xfrm>
            <a:off x="2277341" y="2976563"/>
            <a:ext cx="1643785" cy="184897"/>
          </a:xfrm>
          <a:custGeom>
            <a:avLst/>
            <a:gdLst>
              <a:gd name="T0" fmla="*/ 1795316 w 1809114"/>
              <a:gd name="T1" fmla="*/ 0 h 208914"/>
              <a:gd name="T2" fmla="*/ 0 w 1809114"/>
              <a:gd name="T3" fmla="*/ 217694 h 208914"/>
              <a:gd name="T4" fmla="*/ 0 60000 65536"/>
              <a:gd name="T5" fmla="*/ 0 60000 65536"/>
              <a:gd name="T6" fmla="*/ 0 w 1809114"/>
              <a:gd name="T7" fmla="*/ 0 h 208914"/>
              <a:gd name="T8" fmla="*/ 1809114 w 1809114"/>
              <a:gd name="T9" fmla="*/ 208914 h 208914"/>
            </a:gdLst>
            <a:ahLst/>
            <a:cxnLst>
              <a:cxn ang="T4">
                <a:pos x="T0" y="T1"/>
              </a:cxn>
              <a:cxn ang="T5">
                <a:pos x="T2" y="T3"/>
              </a:cxn>
            </a:cxnLst>
            <a:rect l="T6" t="T7" r="T8" b="T9"/>
            <a:pathLst>
              <a:path w="1809114" h="208914">
                <a:moveTo>
                  <a:pt x="1808581" y="0"/>
                </a:moveTo>
                <a:lnTo>
                  <a:pt x="0" y="208622"/>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7" name="object 35"/>
          <p:cNvSpPr>
            <a:spLocks/>
          </p:cNvSpPr>
          <p:nvPr/>
        </p:nvSpPr>
        <p:spPr bwMode="auto">
          <a:xfrm>
            <a:off x="2219614" y="3126441"/>
            <a:ext cx="73603" cy="67235"/>
          </a:xfrm>
          <a:custGeom>
            <a:avLst/>
            <a:gdLst>
              <a:gd name="T0" fmla="*/ 75389 w 80644"/>
              <a:gd name="T1" fmla="*/ 0 h 76200"/>
              <a:gd name="T2" fmla="*/ 0 w 80644"/>
              <a:gd name="T3" fmla="*/ 46583 h 76200"/>
              <a:gd name="T4" fmla="*/ 84623 w 80644"/>
              <a:gd name="T5" fmla="*/ 75692 h 76200"/>
              <a:gd name="T6" fmla="*/ 75389 w 80644"/>
              <a:gd name="T7" fmla="*/ 0 h 76200"/>
              <a:gd name="T8" fmla="*/ 0 60000 65536"/>
              <a:gd name="T9" fmla="*/ 0 60000 65536"/>
              <a:gd name="T10" fmla="*/ 0 60000 65536"/>
              <a:gd name="T11" fmla="*/ 0 60000 65536"/>
              <a:gd name="T12" fmla="*/ 0 w 80644"/>
              <a:gd name="T13" fmla="*/ 0 h 76200"/>
              <a:gd name="T14" fmla="*/ 80644 w 80644"/>
              <a:gd name="T15" fmla="*/ 76200 h 76200"/>
            </a:gdLst>
            <a:ahLst/>
            <a:cxnLst>
              <a:cxn ang="T8">
                <a:pos x="T0" y="T1"/>
              </a:cxn>
              <a:cxn ang="T9">
                <a:pos x="T2" y="T3"/>
              </a:cxn>
              <a:cxn ang="T10">
                <a:pos x="T4" y="T5"/>
              </a:cxn>
              <a:cxn ang="T11">
                <a:pos x="T6" y="T7"/>
              </a:cxn>
            </a:cxnLst>
            <a:rect l="T12" t="T13" r="T14" b="T15"/>
            <a:pathLst>
              <a:path w="80644" h="76200">
                <a:moveTo>
                  <a:pt x="71335" y="0"/>
                </a:moveTo>
                <a:lnTo>
                  <a:pt x="0" y="46583"/>
                </a:lnTo>
                <a:lnTo>
                  <a:pt x="80073" y="75692"/>
                </a:lnTo>
                <a:lnTo>
                  <a:pt x="713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68" name="object 36"/>
          <p:cNvSpPr>
            <a:spLocks/>
          </p:cNvSpPr>
          <p:nvPr/>
        </p:nvSpPr>
        <p:spPr bwMode="auto">
          <a:xfrm>
            <a:off x="2219614" y="3866029"/>
            <a:ext cx="1444625" cy="425824"/>
          </a:xfrm>
          <a:custGeom>
            <a:avLst/>
            <a:gdLst>
              <a:gd name="T0" fmla="*/ 0 w 1588770"/>
              <a:gd name="T1" fmla="*/ 0 h 483235"/>
              <a:gd name="T2" fmla="*/ 1593112 w 1588770"/>
              <a:gd name="T3" fmla="*/ 474358 h 483235"/>
              <a:gd name="T4" fmla="*/ 0 60000 65536"/>
              <a:gd name="T5" fmla="*/ 0 60000 65536"/>
              <a:gd name="T6" fmla="*/ 0 w 1588770"/>
              <a:gd name="T7" fmla="*/ 0 h 483235"/>
              <a:gd name="T8" fmla="*/ 1588770 w 1588770"/>
              <a:gd name="T9" fmla="*/ 483235 h 483235"/>
            </a:gdLst>
            <a:ahLst/>
            <a:cxnLst>
              <a:cxn ang="T4">
                <a:pos x="T0" y="T1"/>
              </a:cxn>
              <a:cxn ang="T5">
                <a:pos x="T2" y="T3"/>
              </a:cxn>
            </a:cxnLst>
            <a:rect l="T6" t="T7" r="T8" b="T9"/>
            <a:pathLst>
              <a:path w="1588770" h="483235">
                <a:moveTo>
                  <a:pt x="0" y="0"/>
                </a:moveTo>
                <a:lnTo>
                  <a:pt x="1588655" y="483171"/>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69" name="object 37"/>
          <p:cNvSpPr>
            <a:spLocks/>
          </p:cNvSpPr>
          <p:nvPr/>
        </p:nvSpPr>
        <p:spPr bwMode="auto">
          <a:xfrm>
            <a:off x="3642591" y="4256835"/>
            <a:ext cx="76489" cy="64434"/>
          </a:xfrm>
          <a:custGeom>
            <a:avLst/>
            <a:gdLst>
              <a:gd name="T0" fmla="*/ 21040 w 84454"/>
              <a:gd name="T1" fmla="*/ 0 h 73025"/>
              <a:gd name="T2" fmla="*/ 0 w 84454"/>
              <a:gd name="T3" fmla="*/ 72898 h 73025"/>
              <a:gd name="T4" fmla="*/ 79691 w 84454"/>
              <a:gd name="T5" fmla="*/ 58623 h 73025"/>
              <a:gd name="T6" fmla="*/ 21040 w 84454"/>
              <a:gd name="T7" fmla="*/ 0 h 73025"/>
              <a:gd name="T8" fmla="*/ 0 60000 65536"/>
              <a:gd name="T9" fmla="*/ 0 60000 65536"/>
              <a:gd name="T10" fmla="*/ 0 60000 65536"/>
              <a:gd name="T11" fmla="*/ 0 60000 65536"/>
              <a:gd name="T12" fmla="*/ 0 w 84454"/>
              <a:gd name="T13" fmla="*/ 0 h 73025"/>
              <a:gd name="T14" fmla="*/ 84454 w 84454"/>
              <a:gd name="T15" fmla="*/ 73025 h 73025"/>
            </a:gdLst>
            <a:ahLst/>
            <a:cxnLst>
              <a:cxn ang="T8">
                <a:pos x="T0" y="T1"/>
              </a:cxn>
              <a:cxn ang="T9">
                <a:pos x="T2" y="T3"/>
              </a:cxn>
              <a:cxn ang="T10">
                <a:pos x="T4" y="T5"/>
              </a:cxn>
              <a:cxn ang="T11">
                <a:pos x="T6" y="T7"/>
              </a:cxn>
            </a:cxnLst>
            <a:rect l="T12" t="T13" r="T14" b="T15"/>
            <a:pathLst>
              <a:path w="84454" h="73025">
                <a:moveTo>
                  <a:pt x="22174" y="0"/>
                </a:moveTo>
                <a:lnTo>
                  <a:pt x="0" y="72898"/>
                </a:lnTo>
                <a:lnTo>
                  <a:pt x="83985" y="58623"/>
                </a:lnTo>
                <a:lnTo>
                  <a:pt x="2217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0" name="object 38"/>
          <p:cNvSpPr>
            <a:spLocks/>
          </p:cNvSpPr>
          <p:nvPr/>
        </p:nvSpPr>
        <p:spPr bwMode="auto">
          <a:xfrm>
            <a:off x="2531341" y="4563596"/>
            <a:ext cx="1187739" cy="303960"/>
          </a:xfrm>
          <a:custGeom>
            <a:avLst/>
            <a:gdLst>
              <a:gd name="T0" fmla="*/ 1293773 w 1307464"/>
              <a:gd name="T1" fmla="*/ 0 h 344804"/>
              <a:gd name="T2" fmla="*/ 0 w 1307464"/>
              <a:gd name="T3" fmla="*/ 339805 h 344804"/>
              <a:gd name="T4" fmla="*/ 0 60000 65536"/>
              <a:gd name="T5" fmla="*/ 0 60000 65536"/>
              <a:gd name="T6" fmla="*/ 0 w 1307464"/>
              <a:gd name="T7" fmla="*/ 0 h 344804"/>
              <a:gd name="T8" fmla="*/ 1307464 w 1307464"/>
              <a:gd name="T9" fmla="*/ 344804 h 344804"/>
            </a:gdLst>
            <a:ahLst/>
            <a:cxnLst>
              <a:cxn ang="T4">
                <a:pos x="T0" y="T1"/>
              </a:cxn>
              <a:cxn ang="T5">
                <a:pos x="T2" y="T3"/>
              </a:cxn>
            </a:cxnLst>
            <a:rect l="T6" t="T7" r="T8" b="T9"/>
            <a:pathLst>
              <a:path w="1307464" h="344804">
                <a:moveTo>
                  <a:pt x="1307020" y="0"/>
                </a:moveTo>
                <a:lnTo>
                  <a:pt x="0" y="344195"/>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71" name="object 39"/>
          <p:cNvSpPr>
            <a:spLocks/>
          </p:cNvSpPr>
          <p:nvPr/>
        </p:nvSpPr>
        <p:spPr bwMode="auto">
          <a:xfrm>
            <a:off x="2475058" y="4832537"/>
            <a:ext cx="76488" cy="64434"/>
          </a:xfrm>
          <a:custGeom>
            <a:avLst/>
            <a:gdLst>
              <a:gd name="T0" fmla="*/ 67465 w 83819"/>
              <a:gd name="T1" fmla="*/ 0 h 74295"/>
              <a:gd name="T2" fmla="*/ 0 w 83819"/>
              <a:gd name="T3" fmla="*/ 44186 h 74295"/>
              <a:gd name="T4" fmla="*/ 87928 w 83819"/>
              <a:gd name="T5" fmla="*/ 57881 h 74295"/>
              <a:gd name="T6" fmla="*/ 67465 w 83819"/>
              <a:gd name="T7" fmla="*/ 0 h 74295"/>
              <a:gd name="T8" fmla="*/ 0 60000 65536"/>
              <a:gd name="T9" fmla="*/ 0 60000 65536"/>
              <a:gd name="T10" fmla="*/ 0 60000 65536"/>
              <a:gd name="T11" fmla="*/ 0 60000 65536"/>
              <a:gd name="T12" fmla="*/ 0 w 83819"/>
              <a:gd name="T13" fmla="*/ 0 h 74295"/>
              <a:gd name="T14" fmla="*/ 83819 w 83819"/>
              <a:gd name="T15" fmla="*/ 74295 h 74295"/>
            </a:gdLst>
            <a:ahLst/>
            <a:cxnLst>
              <a:cxn ang="T8">
                <a:pos x="T0" y="T1"/>
              </a:cxn>
              <a:cxn ang="T9">
                <a:pos x="T2" y="T3"/>
              </a:cxn>
              <a:cxn ang="T10">
                <a:pos x="T4" y="T5"/>
              </a:cxn>
              <a:cxn ang="T11">
                <a:pos x="T6" y="T7"/>
              </a:cxn>
            </a:cxnLst>
            <a:rect l="T12" t="T13" r="T14" b="T15"/>
            <a:pathLst>
              <a:path w="83819" h="74295">
                <a:moveTo>
                  <a:pt x="63982" y="0"/>
                </a:moveTo>
                <a:lnTo>
                  <a:pt x="0" y="56248"/>
                </a:lnTo>
                <a:lnTo>
                  <a:pt x="83388" y="73685"/>
                </a:lnTo>
                <a:lnTo>
                  <a:pt x="6398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2" name="object 40"/>
          <p:cNvSpPr>
            <a:spLocks/>
          </p:cNvSpPr>
          <p:nvPr/>
        </p:nvSpPr>
        <p:spPr bwMode="auto">
          <a:xfrm>
            <a:off x="2547217" y="5136497"/>
            <a:ext cx="1122795" cy="302559"/>
          </a:xfrm>
          <a:custGeom>
            <a:avLst/>
            <a:gdLst>
              <a:gd name="T0" fmla="*/ 0 w 1234439"/>
              <a:gd name="T1" fmla="*/ 0 h 343535"/>
              <a:gd name="T2" fmla="*/ 1243158 w 1234439"/>
              <a:gd name="T3" fmla="*/ 334565 h 343535"/>
              <a:gd name="T4" fmla="*/ 0 60000 65536"/>
              <a:gd name="T5" fmla="*/ 0 60000 65536"/>
              <a:gd name="T6" fmla="*/ 0 w 1234439"/>
              <a:gd name="T7" fmla="*/ 0 h 343535"/>
              <a:gd name="T8" fmla="*/ 1234439 w 1234439"/>
              <a:gd name="T9" fmla="*/ 343535 h 343535"/>
            </a:gdLst>
            <a:ahLst/>
            <a:cxnLst>
              <a:cxn ang="T4">
                <a:pos x="T0" y="T1"/>
              </a:cxn>
              <a:cxn ang="T5">
                <a:pos x="T2" y="T3"/>
              </a:cxn>
            </a:cxnLst>
            <a:rect l="T6" t="T7" r="T8" b="T9"/>
            <a:pathLst>
              <a:path w="1234439" h="343535">
                <a:moveTo>
                  <a:pt x="0" y="0"/>
                </a:moveTo>
                <a:lnTo>
                  <a:pt x="1234224" y="343344"/>
                </a:lnTo>
              </a:path>
            </a:pathLst>
          </a:custGeom>
          <a:noFill/>
          <a:ln w="9525">
            <a:solidFill>
              <a:srgbClr val="FFAD8F"/>
            </a:solidFill>
            <a:prstDash val="lg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73" name="object 41"/>
          <p:cNvSpPr>
            <a:spLocks/>
          </p:cNvSpPr>
          <p:nvPr/>
        </p:nvSpPr>
        <p:spPr bwMode="auto">
          <a:xfrm>
            <a:off x="3648364" y="5404037"/>
            <a:ext cx="76489" cy="64434"/>
          </a:xfrm>
          <a:custGeom>
            <a:avLst/>
            <a:gdLst>
              <a:gd name="T0" fmla="*/ 21532 w 83820"/>
              <a:gd name="T1" fmla="*/ 0 h 73660"/>
              <a:gd name="T2" fmla="*/ 0 w 83820"/>
              <a:gd name="T3" fmla="*/ 65027 h 73660"/>
              <a:gd name="T4" fmla="*/ 88168 w 83820"/>
              <a:gd name="T5" fmla="*/ 50612 h 73660"/>
              <a:gd name="T6" fmla="*/ 21532 w 83820"/>
              <a:gd name="T7" fmla="*/ 0 h 73660"/>
              <a:gd name="T8" fmla="*/ 0 60000 65536"/>
              <a:gd name="T9" fmla="*/ 0 60000 65536"/>
              <a:gd name="T10" fmla="*/ 0 60000 65536"/>
              <a:gd name="T11" fmla="*/ 0 60000 65536"/>
              <a:gd name="T12" fmla="*/ 0 w 83820"/>
              <a:gd name="T13" fmla="*/ 0 h 73660"/>
              <a:gd name="T14" fmla="*/ 83820 w 83820"/>
              <a:gd name="T15" fmla="*/ 73660 h 73660"/>
            </a:gdLst>
            <a:ahLst/>
            <a:cxnLst>
              <a:cxn ang="T8">
                <a:pos x="T0" y="T1"/>
              </a:cxn>
              <a:cxn ang="T9">
                <a:pos x="T2" y="T3"/>
              </a:cxn>
              <a:cxn ang="T10">
                <a:pos x="T4" y="T5"/>
              </a:cxn>
              <a:cxn ang="T11">
                <a:pos x="T6" y="T7"/>
              </a:cxn>
            </a:cxnLst>
            <a:rect l="T12" t="T13" r="T14" b="T15"/>
            <a:pathLst>
              <a:path w="83820" h="73660">
                <a:moveTo>
                  <a:pt x="20421" y="0"/>
                </a:moveTo>
                <a:lnTo>
                  <a:pt x="0" y="73405"/>
                </a:lnTo>
                <a:lnTo>
                  <a:pt x="83616" y="57137"/>
                </a:lnTo>
                <a:lnTo>
                  <a:pt x="20421" y="0"/>
                </a:lnTo>
                <a:close/>
              </a:path>
            </a:pathLst>
          </a:custGeom>
          <a:solidFill>
            <a:srgbClr val="FFAD8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4" name="object 42"/>
          <p:cNvSpPr>
            <a:spLocks/>
          </p:cNvSpPr>
          <p:nvPr/>
        </p:nvSpPr>
        <p:spPr bwMode="auto">
          <a:xfrm>
            <a:off x="3326535" y="2403662"/>
            <a:ext cx="609023" cy="411816"/>
          </a:xfrm>
          <a:custGeom>
            <a:avLst/>
            <a:gdLst>
              <a:gd name="T0" fmla="*/ 0 w 669289"/>
              <a:gd name="T1" fmla="*/ 0 h 467360"/>
              <a:gd name="T2" fmla="*/ 677617 w 669289"/>
              <a:gd name="T3" fmla="*/ 458088 h 467360"/>
              <a:gd name="T4" fmla="*/ 0 60000 65536"/>
              <a:gd name="T5" fmla="*/ 0 60000 65536"/>
              <a:gd name="T6" fmla="*/ 0 w 669289"/>
              <a:gd name="T7" fmla="*/ 0 h 467360"/>
              <a:gd name="T8" fmla="*/ 669289 w 669289"/>
              <a:gd name="T9" fmla="*/ 467360 h 467360"/>
            </a:gdLst>
            <a:ahLst/>
            <a:cxnLst>
              <a:cxn ang="T4">
                <a:pos x="T0" y="T1"/>
              </a:cxn>
              <a:cxn ang="T5">
                <a:pos x="T2" y="T3"/>
              </a:cxn>
            </a:cxnLst>
            <a:rect l="T6" t="T7" r="T8" b="T9"/>
            <a:pathLst>
              <a:path w="669289" h="467360">
                <a:moveTo>
                  <a:pt x="0" y="0"/>
                </a:moveTo>
                <a:lnTo>
                  <a:pt x="668667" y="46689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75" name="object 43"/>
          <p:cNvSpPr>
            <a:spLocks/>
          </p:cNvSpPr>
          <p:nvPr/>
        </p:nvSpPr>
        <p:spPr bwMode="auto">
          <a:xfrm>
            <a:off x="3905250" y="2781861"/>
            <a:ext cx="76489" cy="65835"/>
          </a:xfrm>
          <a:custGeom>
            <a:avLst/>
            <a:gdLst>
              <a:gd name="T0" fmla="*/ 41394 w 84454"/>
              <a:gd name="T1" fmla="*/ 0 h 74930"/>
              <a:gd name="T2" fmla="*/ 0 w 84454"/>
              <a:gd name="T3" fmla="*/ 58872 h 74930"/>
              <a:gd name="T4" fmla="*/ 79979 w 84454"/>
              <a:gd name="T5" fmla="*/ 70552 h 74930"/>
              <a:gd name="T6" fmla="*/ 41394 w 84454"/>
              <a:gd name="T7" fmla="*/ 0 h 74930"/>
              <a:gd name="T8" fmla="*/ 0 60000 65536"/>
              <a:gd name="T9" fmla="*/ 0 60000 65536"/>
              <a:gd name="T10" fmla="*/ 0 60000 65536"/>
              <a:gd name="T11" fmla="*/ 0 60000 65536"/>
              <a:gd name="T12" fmla="*/ 0 w 84454"/>
              <a:gd name="T13" fmla="*/ 0 h 74930"/>
              <a:gd name="T14" fmla="*/ 84454 w 84454"/>
              <a:gd name="T15" fmla="*/ 74930 h 74930"/>
            </a:gdLst>
            <a:ahLst/>
            <a:cxnLst>
              <a:cxn ang="T8">
                <a:pos x="T0" y="T1"/>
              </a:cxn>
              <a:cxn ang="T9">
                <a:pos x="T2" y="T3"/>
              </a:cxn>
              <a:cxn ang="T10">
                <a:pos x="T4" y="T5"/>
              </a:cxn>
              <a:cxn ang="T11">
                <a:pos x="T6" y="T7"/>
              </a:cxn>
            </a:cxnLst>
            <a:rect l="T12" t="T13" r="T14" b="T15"/>
            <a:pathLst>
              <a:path w="84454" h="74930">
                <a:moveTo>
                  <a:pt x="43624" y="0"/>
                </a:moveTo>
                <a:lnTo>
                  <a:pt x="0" y="62471"/>
                </a:lnTo>
                <a:lnTo>
                  <a:pt x="84289" y="74866"/>
                </a:lnTo>
                <a:lnTo>
                  <a:pt x="4362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76" name="object 44"/>
          <p:cNvSpPr>
            <a:spLocks noChangeArrowheads="1"/>
          </p:cNvSpPr>
          <p:nvPr/>
        </p:nvSpPr>
        <p:spPr bwMode="auto">
          <a:xfrm>
            <a:off x="3791239" y="5199530"/>
            <a:ext cx="796636" cy="79841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77" name="object 45"/>
          <p:cNvSpPr>
            <a:spLocks noChangeArrowheads="1"/>
          </p:cNvSpPr>
          <p:nvPr/>
        </p:nvSpPr>
        <p:spPr bwMode="auto">
          <a:xfrm>
            <a:off x="1368136" y="4691063"/>
            <a:ext cx="1039091" cy="5715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78" name="object 46"/>
          <p:cNvSpPr>
            <a:spLocks noChangeArrowheads="1"/>
          </p:cNvSpPr>
          <p:nvPr/>
        </p:nvSpPr>
        <p:spPr bwMode="auto">
          <a:xfrm>
            <a:off x="1368136" y="3102630"/>
            <a:ext cx="658091" cy="78161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79" name="object 47"/>
          <p:cNvSpPr>
            <a:spLocks noChangeArrowheads="1"/>
          </p:cNvSpPr>
          <p:nvPr/>
        </p:nvSpPr>
        <p:spPr bwMode="auto">
          <a:xfrm>
            <a:off x="1171864" y="1959629"/>
            <a:ext cx="692727" cy="638735"/>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0" name="object 48"/>
          <p:cNvSpPr>
            <a:spLocks noChangeArrowheads="1"/>
          </p:cNvSpPr>
          <p:nvPr/>
        </p:nvSpPr>
        <p:spPr bwMode="auto">
          <a:xfrm>
            <a:off x="4052455" y="2595563"/>
            <a:ext cx="848591" cy="663949"/>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1" name="object 49"/>
          <p:cNvSpPr>
            <a:spLocks noChangeArrowheads="1"/>
          </p:cNvSpPr>
          <p:nvPr/>
        </p:nvSpPr>
        <p:spPr bwMode="auto">
          <a:xfrm>
            <a:off x="2944091" y="2124916"/>
            <a:ext cx="363682" cy="529478"/>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2" name="object 50"/>
          <p:cNvSpPr>
            <a:spLocks noChangeArrowheads="1"/>
          </p:cNvSpPr>
          <p:nvPr/>
        </p:nvSpPr>
        <p:spPr bwMode="auto">
          <a:xfrm>
            <a:off x="3791239" y="4183997"/>
            <a:ext cx="363682" cy="529478"/>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7" name="object 55"/>
          <p:cNvSpPr>
            <a:spLocks noChangeArrowheads="1"/>
          </p:cNvSpPr>
          <p:nvPr/>
        </p:nvSpPr>
        <p:spPr bwMode="auto">
          <a:xfrm>
            <a:off x="4706217" y="3008779"/>
            <a:ext cx="291523" cy="403412"/>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88" name="object 56"/>
          <p:cNvSpPr>
            <a:spLocks/>
          </p:cNvSpPr>
          <p:nvPr/>
        </p:nvSpPr>
        <p:spPr bwMode="auto">
          <a:xfrm>
            <a:off x="4260273" y="1543611"/>
            <a:ext cx="1669762" cy="2368644"/>
          </a:xfrm>
          <a:custGeom>
            <a:avLst/>
            <a:gdLst>
              <a:gd name="T0" fmla="*/ 0 w 1836420"/>
              <a:gd name="T1" fmla="*/ 2680014 h 2684779"/>
              <a:gd name="T2" fmla="*/ 1840278 w 1836420"/>
              <a:gd name="T3" fmla="*/ 0 h 2684779"/>
              <a:gd name="T4" fmla="*/ 0 60000 65536"/>
              <a:gd name="T5" fmla="*/ 0 60000 65536"/>
              <a:gd name="T6" fmla="*/ 0 w 1836420"/>
              <a:gd name="T7" fmla="*/ 0 h 2684779"/>
              <a:gd name="T8" fmla="*/ 1836420 w 1836420"/>
              <a:gd name="T9" fmla="*/ 2684779 h 2684779"/>
            </a:gdLst>
            <a:ahLst/>
            <a:cxnLst>
              <a:cxn ang="T4">
                <a:pos x="T0" y="T1"/>
              </a:cxn>
              <a:cxn ang="T5">
                <a:pos x="T2" y="T3"/>
              </a:cxn>
            </a:cxnLst>
            <a:rect l="T6" t="T7" r="T8" b="T9"/>
            <a:pathLst>
              <a:path w="1836420" h="2684779">
                <a:moveTo>
                  <a:pt x="0" y="2684437"/>
                </a:moveTo>
                <a:lnTo>
                  <a:pt x="1835823"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89" name="object 57"/>
          <p:cNvSpPr>
            <a:spLocks/>
          </p:cNvSpPr>
          <p:nvPr/>
        </p:nvSpPr>
        <p:spPr bwMode="auto">
          <a:xfrm>
            <a:off x="5893955" y="1497387"/>
            <a:ext cx="67830" cy="74239"/>
          </a:xfrm>
          <a:custGeom>
            <a:avLst/>
            <a:gdLst>
              <a:gd name="T0" fmla="*/ 70183 w 74929"/>
              <a:gd name="T1" fmla="*/ 0 h 84455"/>
              <a:gd name="T2" fmla="*/ 0 w 74929"/>
              <a:gd name="T3" fmla="*/ 39259 h 84455"/>
              <a:gd name="T4" fmla="*/ 59290 w 74929"/>
              <a:gd name="T5" fmla="*/ 80061 h 84455"/>
              <a:gd name="T6" fmla="*/ 70183 w 74929"/>
              <a:gd name="T7" fmla="*/ 0 h 84455"/>
              <a:gd name="T8" fmla="*/ 0 60000 65536"/>
              <a:gd name="T9" fmla="*/ 0 60000 65536"/>
              <a:gd name="T10" fmla="*/ 0 60000 65536"/>
              <a:gd name="T11" fmla="*/ 0 60000 65536"/>
              <a:gd name="T12" fmla="*/ 0 w 74929"/>
              <a:gd name="T13" fmla="*/ 0 h 84455"/>
              <a:gd name="T14" fmla="*/ 74929 w 74929"/>
              <a:gd name="T15" fmla="*/ 84455 h 84455"/>
            </a:gdLst>
            <a:ahLst/>
            <a:cxnLst>
              <a:cxn ang="T8">
                <a:pos x="T0" y="T1"/>
              </a:cxn>
              <a:cxn ang="T9">
                <a:pos x="T2" y="T3"/>
              </a:cxn>
              <a:cxn ang="T10">
                <a:pos x="T4" y="T5"/>
              </a:cxn>
              <a:cxn ang="T11">
                <a:pos x="T6" y="T7"/>
              </a:cxn>
            </a:cxnLst>
            <a:rect l="T12" t="T13" r="T14" b="T15"/>
            <a:pathLst>
              <a:path w="74929" h="84455">
                <a:moveTo>
                  <a:pt x="74460" y="0"/>
                </a:moveTo>
                <a:lnTo>
                  <a:pt x="0" y="41389"/>
                </a:lnTo>
                <a:lnTo>
                  <a:pt x="62903" y="84404"/>
                </a:lnTo>
                <a:lnTo>
                  <a:pt x="744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0" name="object 58"/>
          <p:cNvSpPr>
            <a:spLocks noChangeArrowheads="1"/>
          </p:cNvSpPr>
          <p:nvPr/>
        </p:nvSpPr>
        <p:spPr bwMode="auto">
          <a:xfrm>
            <a:off x="5859319" y="1116387"/>
            <a:ext cx="233795" cy="336176"/>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91" name="object 59"/>
          <p:cNvSpPr>
            <a:spLocks/>
          </p:cNvSpPr>
          <p:nvPr/>
        </p:nvSpPr>
        <p:spPr bwMode="auto">
          <a:xfrm>
            <a:off x="255443" y="1896596"/>
            <a:ext cx="196273" cy="4382901"/>
          </a:xfrm>
          <a:custGeom>
            <a:avLst/>
            <a:gdLst>
              <a:gd name="T0" fmla="*/ 215900 w 215900"/>
              <a:gd name="T1" fmla="*/ 0 h 4967605"/>
              <a:gd name="T2" fmla="*/ 0 w 215900"/>
              <a:gd name="T3" fmla="*/ 0 h 4967605"/>
              <a:gd name="T4" fmla="*/ 107950 w 215900"/>
              <a:gd name="T5" fmla="*/ 4962853 h 4967605"/>
              <a:gd name="T6" fmla="*/ 215900 w 215900"/>
              <a:gd name="T7" fmla="*/ 0 h 4967605"/>
              <a:gd name="T8" fmla="*/ 0 60000 65536"/>
              <a:gd name="T9" fmla="*/ 0 60000 65536"/>
              <a:gd name="T10" fmla="*/ 0 60000 65536"/>
              <a:gd name="T11" fmla="*/ 0 60000 65536"/>
              <a:gd name="T12" fmla="*/ 0 w 215900"/>
              <a:gd name="T13" fmla="*/ 0 h 4967605"/>
              <a:gd name="T14" fmla="*/ 215900 w 215900"/>
              <a:gd name="T15" fmla="*/ 4967605 h 4967605"/>
            </a:gdLst>
            <a:ahLst/>
            <a:cxnLst>
              <a:cxn ang="T8">
                <a:pos x="T0" y="T1"/>
              </a:cxn>
              <a:cxn ang="T9">
                <a:pos x="T2" y="T3"/>
              </a:cxn>
              <a:cxn ang="T10">
                <a:pos x="T4" y="T5"/>
              </a:cxn>
              <a:cxn ang="T11">
                <a:pos x="T6" y="T7"/>
              </a:cxn>
            </a:cxnLst>
            <a:rect l="T12" t="T13" r="T14" b="T15"/>
            <a:pathLst>
              <a:path w="215900" h="4967605">
                <a:moveTo>
                  <a:pt x="215900" y="0"/>
                </a:moveTo>
                <a:lnTo>
                  <a:pt x="0" y="0"/>
                </a:lnTo>
                <a:lnTo>
                  <a:pt x="107950" y="4967287"/>
                </a:lnTo>
                <a:lnTo>
                  <a:pt x="215900" y="0"/>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2" name="object 60"/>
          <p:cNvSpPr>
            <a:spLocks/>
          </p:cNvSpPr>
          <p:nvPr/>
        </p:nvSpPr>
        <p:spPr bwMode="auto">
          <a:xfrm>
            <a:off x="255443" y="1896596"/>
            <a:ext cx="196273" cy="4382901"/>
          </a:xfrm>
          <a:custGeom>
            <a:avLst/>
            <a:gdLst>
              <a:gd name="T0" fmla="*/ 0 w 215900"/>
              <a:gd name="T1" fmla="*/ 0 h 4967605"/>
              <a:gd name="T2" fmla="*/ 107950 w 215900"/>
              <a:gd name="T3" fmla="*/ 4962853 h 4967605"/>
              <a:gd name="T4" fmla="*/ 215900 w 215900"/>
              <a:gd name="T5" fmla="*/ 0 h 4967605"/>
              <a:gd name="T6" fmla="*/ 0 w 215900"/>
              <a:gd name="T7" fmla="*/ 0 h 4967605"/>
              <a:gd name="T8" fmla="*/ 0 60000 65536"/>
              <a:gd name="T9" fmla="*/ 0 60000 65536"/>
              <a:gd name="T10" fmla="*/ 0 60000 65536"/>
              <a:gd name="T11" fmla="*/ 0 60000 65536"/>
              <a:gd name="T12" fmla="*/ 0 w 215900"/>
              <a:gd name="T13" fmla="*/ 0 h 4967605"/>
              <a:gd name="T14" fmla="*/ 215900 w 215900"/>
              <a:gd name="T15" fmla="*/ 4967605 h 4967605"/>
            </a:gdLst>
            <a:ahLst/>
            <a:cxnLst>
              <a:cxn ang="T8">
                <a:pos x="T0" y="T1"/>
              </a:cxn>
              <a:cxn ang="T9">
                <a:pos x="T2" y="T3"/>
              </a:cxn>
              <a:cxn ang="T10">
                <a:pos x="T4" y="T5"/>
              </a:cxn>
              <a:cxn ang="T11">
                <a:pos x="T6" y="T7"/>
              </a:cxn>
            </a:cxnLst>
            <a:rect l="T12" t="T13" r="T14" b="T15"/>
            <a:pathLst>
              <a:path w="215900" h="4967605">
                <a:moveTo>
                  <a:pt x="0" y="0"/>
                </a:moveTo>
                <a:lnTo>
                  <a:pt x="107950" y="4967287"/>
                </a:lnTo>
                <a:lnTo>
                  <a:pt x="215900" y="0"/>
                </a:lnTo>
                <a:lnTo>
                  <a:pt x="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93" name="object 61"/>
          <p:cNvSpPr>
            <a:spLocks/>
          </p:cNvSpPr>
          <p:nvPr/>
        </p:nvSpPr>
        <p:spPr bwMode="auto">
          <a:xfrm>
            <a:off x="4576330" y="5644964"/>
            <a:ext cx="1385455" cy="366993"/>
          </a:xfrm>
          <a:custGeom>
            <a:avLst/>
            <a:gdLst>
              <a:gd name="T0" fmla="*/ 0 w 1523365"/>
              <a:gd name="T1" fmla="*/ 0 h 415290"/>
              <a:gd name="T2" fmla="*/ 1531972 w 1523365"/>
              <a:gd name="T3" fmla="*/ 424076 h 415290"/>
              <a:gd name="T4" fmla="*/ 0 60000 65536"/>
              <a:gd name="T5" fmla="*/ 0 60000 65536"/>
              <a:gd name="T6" fmla="*/ 0 w 1523365"/>
              <a:gd name="T7" fmla="*/ 0 h 415290"/>
              <a:gd name="T8" fmla="*/ 1523365 w 1523365"/>
              <a:gd name="T9" fmla="*/ 415290 h 415290"/>
            </a:gdLst>
            <a:ahLst/>
            <a:cxnLst>
              <a:cxn ang="T4">
                <a:pos x="T0" y="T1"/>
              </a:cxn>
              <a:cxn ang="T5">
                <a:pos x="T2" y="T3"/>
              </a:cxn>
            </a:cxnLst>
            <a:rect l="T6" t="T7" r="T8" b="T9"/>
            <a:pathLst>
              <a:path w="1523365" h="415290">
                <a:moveTo>
                  <a:pt x="0" y="0"/>
                </a:moveTo>
                <a:lnTo>
                  <a:pt x="1523060" y="415099"/>
                </a:lnTo>
              </a:path>
            </a:pathLst>
          </a:custGeom>
          <a:noFill/>
          <a:ln w="9525">
            <a:solidFill>
              <a:srgbClr val="97979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94" name="object 62"/>
          <p:cNvSpPr>
            <a:spLocks/>
          </p:cNvSpPr>
          <p:nvPr/>
        </p:nvSpPr>
        <p:spPr bwMode="auto">
          <a:xfrm>
            <a:off x="5940136" y="5975537"/>
            <a:ext cx="76489" cy="65835"/>
          </a:xfrm>
          <a:custGeom>
            <a:avLst/>
            <a:gdLst>
              <a:gd name="T0" fmla="*/ 21131 w 83820"/>
              <a:gd name="T1" fmla="*/ 0 h 73659"/>
              <a:gd name="T2" fmla="*/ 0 w 83820"/>
              <a:gd name="T3" fmla="*/ 88034 h 73659"/>
              <a:gd name="T4" fmla="*/ 88088 w 83820"/>
              <a:gd name="T5" fmla="*/ 68006 h 73659"/>
              <a:gd name="T6" fmla="*/ 21131 w 83820"/>
              <a:gd name="T7" fmla="*/ 0 h 73659"/>
              <a:gd name="T8" fmla="*/ 0 60000 65536"/>
              <a:gd name="T9" fmla="*/ 0 60000 65536"/>
              <a:gd name="T10" fmla="*/ 0 60000 65536"/>
              <a:gd name="T11" fmla="*/ 0 60000 65536"/>
              <a:gd name="T12" fmla="*/ 0 w 83820"/>
              <a:gd name="T13" fmla="*/ 0 h 73659"/>
              <a:gd name="T14" fmla="*/ 83820 w 83820"/>
              <a:gd name="T15" fmla="*/ 73659 h 73659"/>
            </a:gdLst>
            <a:ahLst/>
            <a:cxnLst>
              <a:cxn ang="T8">
                <a:pos x="T0" y="T1"/>
              </a:cxn>
              <a:cxn ang="T9">
                <a:pos x="T2" y="T3"/>
              </a:cxn>
              <a:cxn ang="T10">
                <a:pos x="T4" y="T5"/>
              </a:cxn>
              <a:cxn ang="T11">
                <a:pos x="T6" y="T7"/>
              </a:cxn>
            </a:cxnLst>
            <a:rect l="T12" t="T13" r="T14" b="T15"/>
            <a:pathLst>
              <a:path w="83820" h="73659">
                <a:moveTo>
                  <a:pt x="20040" y="0"/>
                </a:moveTo>
                <a:lnTo>
                  <a:pt x="0" y="73520"/>
                </a:lnTo>
                <a:lnTo>
                  <a:pt x="83540" y="56794"/>
                </a:lnTo>
                <a:lnTo>
                  <a:pt x="20040" y="0"/>
                </a:ln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5" name="object 63"/>
          <p:cNvSpPr>
            <a:spLocks/>
          </p:cNvSpPr>
          <p:nvPr/>
        </p:nvSpPr>
        <p:spPr bwMode="auto">
          <a:xfrm>
            <a:off x="5950240" y="1769130"/>
            <a:ext cx="430068" cy="714375"/>
          </a:xfrm>
          <a:custGeom>
            <a:avLst/>
            <a:gdLst>
              <a:gd name="T0" fmla="*/ 0 w 473075"/>
              <a:gd name="T1" fmla="*/ 0 h 808989"/>
              <a:gd name="T2" fmla="*/ 472782 w 473075"/>
              <a:gd name="T3" fmla="*/ 817720 h 808989"/>
              <a:gd name="T4" fmla="*/ 0 60000 65536"/>
              <a:gd name="T5" fmla="*/ 0 60000 65536"/>
              <a:gd name="T6" fmla="*/ 0 w 473075"/>
              <a:gd name="T7" fmla="*/ 0 h 808989"/>
              <a:gd name="T8" fmla="*/ 473075 w 473075"/>
              <a:gd name="T9" fmla="*/ 808989 h 808989"/>
            </a:gdLst>
            <a:ahLst/>
            <a:cxnLst>
              <a:cxn ang="T4">
                <a:pos x="T0" y="T1"/>
              </a:cxn>
              <a:cxn ang="T5">
                <a:pos x="T2" y="T3"/>
              </a:cxn>
            </a:cxnLst>
            <a:rect l="T6" t="T7" r="T8" b="T9"/>
            <a:pathLst>
              <a:path w="473075" h="808989">
                <a:moveTo>
                  <a:pt x="0" y="0"/>
                </a:moveTo>
                <a:lnTo>
                  <a:pt x="472782" y="808774"/>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696" name="object 64"/>
          <p:cNvSpPr>
            <a:spLocks/>
          </p:cNvSpPr>
          <p:nvPr/>
        </p:nvSpPr>
        <p:spPr bwMode="auto">
          <a:xfrm>
            <a:off x="6344227" y="2455490"/>
            <a:ext cx="64944" cy="75640"/>
          </a:xfrm>
          <a:custGeom>
            <a:avLst/>
            <a:gdLst>
              <a:gd name="T0" fmla="*/ 61843 w 71754"/>
              <a:gd name="T1" fmla="*/ 0 h 85089"/>
              <a:gd name="T2" fmla="*/ 0 w 71754"/>
              <a:gd name="T3" fmla="*/ 42681 h 85089"/>
              <a:gd name="T4" fmla="*/ 67073 w 71754"/>
              <a:gd name="T5" fmla="*/ 94354 h 85089"/>
              <a:gd name="T6" fmla="*/ 61843 w 71754"/>
              <a:gd name="T7" fmla="*/ 0 h 85089"/>
              <a:gd name="T8" fmla="*/ 0 60000 65536"/>
              <a:gd name="T9" fmla="*/ 0 60000 65536"/>
              <a:gd name="T10" fmla="*/ 0 60000 65536"/>
              <a:gd name="T11" fmla="*/ 0 60000 65536"/>
              <a:gd name="T12" fmla="*/ 0 w 71754"/>
              <a:gd name="T13" fmla="*/ 0 h 85089"/>
              <a:gd name="T14" fmla="*/ 71754 w 71754"/>
              <a:gd name="T15" fmla="*/ 85089 h 85089"/>
            </a:gdLst>
            <a:ahLst/>
            <a:cxnLst>
              <a:cxn ang="T8">
                <a:pos x="T0" y="T1"/>
              </a:cxn>
              <a:cxn ang="T9">
                <a:pos x="T2" y="T3"/>
              </a:cxn>
              <a:cxn ang="T10">
                <a:pos x="T4" y="T5"/>
              </a:cxn>
              <a:cxn ang="T11">
                <a:pos x="T6" y="T7"/>
              </a:cxn>
            </a:cxnLst>
            <a:rect l="T12" t="T13" r="T14" b="T15"/>
            <a:pathLst>
              <a:path w="71754" h="85089">
                <a:moveTo>
                  <a:pt x="65785" y="0"/>
                </a:moveTo>
                <a:lnTo>
                  <a:pt x="0" y="38455"/>
                </a:lnTo>
                <a:lnTo>
                  <a:pt x="71348" y="85013"/>
                </a:lnTo>
                <a:lnTo>
                  <a:pt x="6578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697" name="object 65"/>
          <p:cNvSpPr>
            <a:spLocks noChangeArrowheads="1"/>
          </p:cNvSpPr>
          <p:nvPr/>
        </p:nvSpPr>
        <p:spPr bwMode="auto">
          <a:xfrm>
            <a:off x="6267739" y="2494711"/>
            <a:ext cx="796636" cy="798419"/>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98" name="object 66"/>
          <p:cNvSpPr>
            <a:spLocks noChangeArrowheads="1"/>
          </p:cNvSpPr>
          <p:nvPr/>
        </p:nvSpPr>
        <p:spPr bwMode="auto">
          <a:xfrm>
            <a:off x="6406285" y="2629181"/>
            <a:ext cx="796636" cy="798419"/>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699" name="object 67"/>
          <p:cNvSpPr>
            <a:spLocks noChangeArrowheads="1"/>
          </p:cNvSpPr>
          <p:nvPr/>
        </p:nvSpPr>
        <p:spPr bwMode="auto">
          <a:xfrm>
            <a:off x="6544830" y="2763652"/>
            <a:ext cx="796636" cy="798419"/>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0" name="object 68"/>
          <p:cNvSpPr>
            <a:spLocks noChangeArrowheads="1"/>
          </p:cNvSpPr>
          <p:nvPr/>
        </p:nvSpPr>
        <p:spPr bwMode="auto">
          <a:xfrm>
            <a:off x="6683376" y="2898122"/>
            <a:ext cx="796636" cy="798419"/>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1" name="object 69"/>
          <p:cNvSpPr>
            <a:spLocks noChangeArrowheads="1"/>
          </p:cNvSpPr>
          <p:nvPr/>
        </p:nvSpPr>
        <p:spPr bwMode="auto">
          <a:xfrm>
            <a:off x="6920557" y="3951475"/>
            <a:ext cx="291523" cy="403412"/>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2" name="object 70"/>
          <p:cNvSpPr>
            <a:spLocks noChangeArrowheads="1"/>
          </p:cNvSpPr>
          <p:nvPr/>
        </p:nvSpPr>
        <p:spPr bwMode="auto">
          <a:xfrm>
            <a:off x="6289387" y="5565122"/>
            <a:ext cx="288636" cy="40341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3" name="object 71"/>
          <p:cNvSpPr>
            <a:spLocks noChangeArrowheads="1"/>
          </p:cNvSpPr>
          <p:nvPr/>
        </p:nvSpPr>
        <p:spPr bwMode="auto">
          <a:xfrm>
            <a:off x="6328353" y="5565122"/>
            <a:ext cx="291523" cy="403412"/>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04" name="object 72"/>
          <p:cNvSpPr txBox="1">
            <a:spLocks noChangeArrowheads="1"/>
          </p:cNvSpPr>
          <p:nvPr/>
        </p:nvSpPr>
        <p:spPr bwMode="auto">
          <a:xfrm>
            <a:off x="4200727" y="4049123"/>
            <a:ext cx="2690091" cy="92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ct val="0"/>
              </a:spcBef>
              <a:buFontTx/>
              <a:buNone/>
            </a:pPr>
            <a:r>
              <a:rPr lang="es-ES" altLang="es-ES" sz="1100" b="1" u="sng" dirty="0">
                <a:cs typeface="Arial" pitchFamily="34" charset="0"/>
              </a:rPr>
              <a:t>Nuevos ciclos de</a:t>
            </a:r>
            <a:endParaRPr lang="es-ES" altLang="es-ES" sz="1100" dirty="0">
              <a:cs typeface="Arial" pitchFamily="34" charset="0"/>
            </a:endParaRPr>
          </a:p>
          <a:p>
            <a:pPr algn="r" eaLnBrk="1" hangingPunct="1">
              <a:lnSpc>
                <a:spcPct val="112000"/>
              </a:lnSpc>
              <a:spcBef>
                <a:spcPct val="0"/>
              </a:spcBef>
              <a:buFontTx/>
              <a:buNone/>
            </a:pPr>
            <a:r>
              <a:rPr lang="es-ES" altLang="es-ES" sz="1100" b="1" u="sng" dirty="0">
                <a:cs typeface="Arial" pitchFamily="34" charset="0"/>
              </a:rPr>
              <a:t>impacto:</a:t>
            </a:r>
            <a:r>
              <a:rPr lang="es-ES" altLang="es-ES" sz="1100" b="1" dirty="0">
                <a:cs typeface="Arial" pitchFamily="34" charset="0"/>
              </a:rPr>
              <a:t> El impacto de la investigación autoarchivada es mayor (y más veloz) porque el acceso es maximizado (y acelerado</a:t>
            </a:r>
            <a:r>
              <a:rPr lang="es-ES" altLang="es-ES" sz="1100" b="1" dirty="0" smtClean="0">
                <a:cs typeface="Arial" pitchFamily="34" charset="0"/>
              </a:rPr>
              <a:t>)</a:t>
            </a:r>
            <a:endParaRPr lang="es-ES" altLang="es-ES" sz="1100" dirty="0">
              <a:cs typeface="Arial" pitchFamily="34" charset="0"/>
            </a:endParaRPr>
          </a:p>
        </p:txBody>
      </p:sp>
      <p:sp>
        <p:nvSpPr>
          <p:cNvPr id="69705" name="object 73"/>
          <p:cNvSpPr txBox="1">
            <a:spLocks noChangeArrowheads="1"/>
          </p:cNvSpPr>
          <p:nvPr/>
        </p:nvSpPr>
        <p:spPr bwMode="auto">
          <a:xfrm>
            <a:off x="1353705" y="5406838"/>
            <a:ext cx="2095500" cy="75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a:cs typeface="Arial" pitchFamily="34" charset="0"/>
              </a:rPr>
              <a:t>Investigadores pueden acceder al “Post-Print” si su universidad tiene una subscripción a la  revista</a:t>
            </a:r>
          </a:p>
        </p:txBody>
      </p:sp>
      <p:sp>
        <p:nvSpPr>
          <p:cNvPr id="69706" name="object 74"/>
          <p:cNvSpPr txBox="1">
            <a:spLocks noChangeArrowheads="1"/>
          </p:cNvSpPr>
          <p:nvPr/>
        </p:nvSpPr>
        <p:spPr bwMode="auto">
          <a:xfrm>
            <a:off x="1310409" y="4238625"/>
            <a:ext cx="2049318" cy="56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a:cs typeface="Arial" pitchFamily="34" charset="0"/>
              </a:rPr>
              <a:t>Arbitrado “Post-Print” Aceptado, Certificado, Publicado por revista</a:t>
            </a:r>
          </a:p>
        </p:txBody>
      </p:sp>
      <p:sp>
        <p:nvSpPr>
          <p:cNvPr id="69707" name="object 75"/>
          <p:cNvSpPr txBox="1">
            <a:spLocks noChangeArrowheads="1"/>
          </p:cNvSpPr>
          <p:nvPr/>
        </p:nvSpPr>
        <p:spPr bwMode="auto">
          <a:xfrm>
            <a:off x="590262" y="1305485"/>
            <a:ext cx="1362364" cy="50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76000"/>
              </a:lnSpc>
              <a:spcBef>
                <a:spcPct val="0"/>
              </a:spcBef>
              <a:buFontTx/>
              <a:buNone/>
            </a:pPr>
            <a:r>
              <a:rPr lang="es-ES" altLang="es-ES" sz="1300" b="1" u="sng">
                <a:cs typeface="Arial" pitchFamily="34" charset="0"/>
              </a:rPr>
              <a:t>Ciclo de impacto</a:t>
            </a:r>
            <a:r>
              <a:rPr lang="es-ES" altLang="es-ES" sz="1300" b="1">
                <a:cs typeface="Arial" pitchFamily="34" charset="0"/>
              </a:rPr>
              <a:t> </a:t>
            </a:r>
            <a:r>
              <a:rPr lang="es-ES" altLang="es-ES" sz="1300" b="1" u="sng">
                <a:cs typeface="Arial" pitchFamily="34" charset="0"/>
              </a:rPr>
              <a:t>comienza</a:t>
            </a:r>
            <a:r>
              <a:rPr lang="es-ES" altLang="es-ES" sz="1600" u="sng">
                <a:cs typeface="Arial" pitchFamily="34" charset="0"/>
              </a:rPr>
              <a:t>:</a:t>
            </a:r>
            <a:r>
              <a:rPr lang="es-ES" altLang="es-ES" sz="1600">
                <a:cs typeface="Arial" pitchFamily="34" charset="0"/>
              </a:rPr>
              <a:t> </a:t>
            </a:r>
            <a:r>
              <a:rPr lang="es-ES" altLang="es-ES" sz="1400">
                <a:latin typeface="Arial Narrow" pitchFamily="34" charset="0"/>
                <a:ea typeface="Arial Narrow" pitchFamily="34" charset="0"/>
                <a:cs typeface="Arial Narrow" pitchFamily="34" charset="0"/>
              </a:rPr>
              <a:t>Investigación hecha</a:t>
            </a:r>
          </a:p>
        </p:txBody>
      </p:sp>
      <p:sp>
        <p:nvSpPr>
          <p:cNvPr id="69708" name="object 76"/>
          <p:cNvSpPr txBox="1">
            <a:spLocks noChangeArrowheads="1"/>
          </p:cNvSpPr>
          <p:nvPr/>
        </p:nvSpPr>
        <p:spPr bwMode="auto">
          <a:xfrm>
            <a:off x="2531341" y="1507191"/>
            <a:ext cx="1483591" cy="56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dirty="0">
                <a:cs typeface="Arial" pitchFamily="34" charset="0"/>
              </a:rPr>
              <a:t>Investigadores escriben el trabajo pre-arbitrado “Pre-</a:t>
            </a:r>
            <a:r>
              <a:rPr lang="es-ES" altLang="es-ES" sz="1100" dirty="0" err="1">
                <a:cs typeface="Arial" pitchFamily="34" charset="0"/>
              </a:rPr>
              <a:t>Print</a:t>
            </a:r>
            <a:r>
              <a:rPr lang="es-ES" altLang="es-ES" sz="1100" dirty="0">
                <a:cs typeface="Arial" pitchFamily="34" charset="0"/>
              </a:rPr>
              <a:t>”</a:t>
            </a:r>
          </a:p>
        </p:txBody>
      </p:sp>
      <p:sp>
        <p:nvSpPr>
          <p:cNvPr id="69709" name="object 77"/>
          <p:cNvSpPr txBox="1">
            <a:spLocks noChangeArrowheads="1"/>
          </p:cNvSpPr>
          <p:nvPr/>
        </p:nvSpPr>
        <p:spPr bwMode="auto">
          <a:xfrm>
            <a:off x="3747923" y="2360787"/>
            <a:ext cx="187220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739900" indent="268288">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spcBef>
                <a:spcPts val="932"/>
              </a:spcBef>
              <a:buNone/>
            </a:pPr>
            <a:r>
              <a:rPr lang="es-ES" altLang="es-ES" sz="1100" dirty="0" err="1" smtClean="0">
                <a:cs typeface="Arial" pitchFamily="34" charset="0"/>
              </a:rPr>
              <a:t>Envio</a:t>
            </a:r>
            <a:r>
              <a:rPr lang="es-ES" altLang="es-ES" sz="1100" dirty="0" smtClean="0">
                <a:cs typeface="Arial" pitchFamily="34" charset="0"/>
              </a:rPr>
              <a:t> </a:t>
            </a:r>
            <a:r>
              <a:rPr lang="es-ES" altLang="es-ES" sz="1100" dirty="0">
                <a:cs typeface="Arial" pitchFamily="34" charset="0"/>
              </a:rPr>
              <a:t>a la revista</a:t>
            </a:r>
          </a:p>
        </p:txBody>
      </p:sp>
      <p:sp>
        <p:nvSpPr>
          <p:cNvPr id="69710" name="object 78"/>
          <p:cNvSpPr txBox="1">
            <a:spLocks noChangeArrowheads="1"/>
          </p:cNvSpPr>
          <p:nvPr/>
        </p:nvSpPr>
        <p:spPr bwMode="auto">
          <a:xfrm>
            <a:off x="2160444" y="3221691"/>
            <a:ext cx="1746250" cy="76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1000"/>
              </a:lnSpc>
              <a:spcBef>
                <a:spcPct val="0"/>
              </a:spcBef>
              <a:buFontTx/>
              <a:buNone/>
            </a:pPr>
            <a:r>
              <a:rPr lang="es-ES" altLang="es-ES" sz="1100">
                <a:cs typeface="Arial" pitchFamily="34" charset="0"/>
              </a:rPr>
              <a:t>“Pre-Print” revisado por Comité de pares</a:t>
            </a:r>
          </a:p>
          <a:p>
            <a:pPr>
              <a:lnSpc>
                <a:spcPct val="111000"/>
              </a:lnSpc>
              <a:spcBef>
                <a:spcPts val="90"/>
              </a:spcBef>
              <a:buNone/>
            </a:pPr>
            <a:r>
              <a:rPr lang="es-ES" altLang="es-ES" sz="1100">
                <a:cs typeface="Arial" pitchFamily="34" charset="0"/>
              </a:rPr>
              <a:t>“Pre-Print” Revisado por los autores del art.</a:t>
            </a:r>
          </a:p>
        </p:txBody>
      </p:sp>
      <p:sp>
        <p:nvSpPr>
          <p:cNvPr id="69712" name="object 80"/>
          <p:cNvSpPr txBox="1">
            <a:spLocks noChangeArrowheads="1"/>
          </p:cNvSpPr>
          <p:nvPr/>
        </p:nvSpPr>
        <p:spPr bwMode="auto">
          <a:xfrm>
            <a:off x="6344227" y="1360487"/>
            <a:ext cx="1317625" cy="74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indent="68263">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lnSpc>
                <a:spcPct val="110000"/>
              </a:lnSpc>
              <a:spcBef>
                <a:spcPct val="0"/>
              </a:spcBef>
              <a:buFontTx/>
              <a:buNone/>
            </a:pPr>
            <a:r>
              <a:rPr lang="es-ES" altLang="es-ES" sz="1100" b="1" u="sng" dirty="0">
                <a:cs typeface="Arial" pitchFamily="34" charset="0"/>
              </a:rPr>
              <a:t>Post-</a:t>
            </a:r>
            <a:r>
              <a:rPr lang="es-ES" altLang="es-ES" sz="1100" b="1" u="sng" dirty="0" err="1">
                <a:cs typeface="Arial" pitchFamily="34" charset="0"/>
              </a:rPr>
              <a:t>Print</a:t>
            </a:r>
            <a:r>
              <a:rPr lang="es-ES" altLang="es-ES" sz="1100" b="1" dirty="0">
                <a:cs typeface="Arial" pitchFamily="34" charset="0"/>
              </a:rPr>
              <a:t> es auto- archivado en  el Archivo </a:t>
            </a:r>
            <a:r>
              <a:rPr lang="es-ES" altLang="es-ES" sz="1100" b="1" dirty="0" err="1">
                <a:cs typeface="Arial" pitchFamily="34" charset="0"/>
              </a:rPr>
              <a:t>Intitucional</a:t>
            </a:r>
            <a:endParaRPr lang="es-ES" altLang="es-ES" sz="1100" dirty="0">
              <a:cs typeface="Arial" pitchFamily="34" charset="0"/>
            </a:endParaRPr>
          </a:p>
        </p:txBody>
      </p:sp>
      <p:sp>
        <p:nvSpPr>
          <p:cNvPr id="81" name="object 81"/>
          <p:cNvSpPr txBox="1"/>
          <p:nvPr/>
        </p:nvSpPr>
        <p:spPr>
          <a:xfrm>
            <a:off x="54122" y="2505753"/>
            <a:ext cx="215444" cy="1078006"/>
          </a:xfrm>
          <a:prstGeom prst="rect">
            <a:avLst/>
          </a:prstGeom>
        </p:spPr>
        <p:txBody>
          <a:bodyPr vert="vert270" lIns="0" tIns="0" rIns="0" bIns="0">
            <a:spAutoFit/>
          </a:bodyPr>
          <a:lstStyle/>
          <a:p>
            <a:pPr marL="11397">
              <a:defRPr/>
            </a:pPr>
            <a:r>
              <a:rPr sz="1400" b="1" dirty="0">
                <a:latin typeface="Arial"/>
                <a:cs typeface="Arial"/>
              </a:rPr>
              <a:t>12</a:t>
            </a:r>
            <a:r>
              <a:rPr sz="1400" b="1" spc="-4" dirty="0">
                <a:latin typeface="Arial"/>
                <a:cs typeface="Arial"/>
              </a:rPr>
              <a:t>-</a:t>
            </a:r>
            <a:r>
              <a:rPr sz="1400" b="1" dirty="0">
                <a:latin typeface="Arial"/>
                <a:cs typeface="Arial"/>
              </a:rPr>
              <a:t>18</a:t>
            </a:r>
            <a:r>
              <a:rPr sz="1400" b="1" spc="9" dirty="0">
                <a:latin typeface="Arial"/>
                <a:cs typeface="Arial"/>
              </a:rPr>
              <a:t> </a:t>
            </a:r>
            <a:r>
              <a:rPr sz="1400" b="1" dirty="0">
                <a:latin typeface="Arial"/>
                <a:cs typeface="Arial"/>
              </a:rPr>
              <a:t>Meses</a:t>
            </a:r>
            <a:endParaRPr sz="1400">
              <a:latin typeface="Arial"/>
              <a:cs typeface="Arial"/>
            </a:endParaRPr>
          </a:p>
        </p:txBody>
      </p:sp>
      <p:sp>
        <p:nvSpPr>
          <p:cNvPr id="69714" name="object 82"/>
          <p:cNvSpPr>
            <a:spLocks noChangeArrowheads="1"/>
          </p:cNvSpPr>
          <p:nvPr/>
        </p:nvSpPr>
        <p:spPr bwMode="auto">
          <a:xfrm>
            <a:off x="7108170" y="4007505"/>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5" name="object 83"/>
          <p:cNvSpPr>
            <a:spLocks noChangeArrowheads="1"/>
          </p:cNvSpPr>
          <p:nvPr/>
        </p:nvSpPr>
        <p:spPr bwMode="auto">
          <a:xfrm>
            <a:off x="7939443" y="4007504"/>
            <a:ext cx="105353" cy="15268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6" name="object 84"/>
          <p:cNvSpPr>
            <a:spLocks noChangeArrowheads="1"/>
          </p:cNvSpPr>
          <p:nvPr/>
        </p:nvSpPr>
        <p:spPr bwMode="auto">
          <a:xfrm>
            <a:off x="7246715" y="4141975"/>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7" name="object 85"/>
          <p:cNvSpPr>
            <a:spLocks noChangeArrowheads="1"/>
          </p:cNvSpPr>
          <p:nvPr/>
        </p:nvSpPr>
        <p:spPr bwMode="auto">
          <a:xfrm>
            <a:off x="8077988" y="4141975"/>
            <a:ext cx="105353" cy="15268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8" name="object 86"/>
          <p:cNvSpPr>
            <a:spLocks noChangeArrowheads="1"/>
          </p:cNvSpPr>
          <p:nvPr/>
        </p:nvSpPr>
        <p:spPr bwMode="auto">
          <a:xfrm>
            <a:off x="7385261" y="4276446"/>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19" name="object 87"/>
          <p:cNvSpPr>
            <a:spLocks noChangeArrowheads="1"/>
          </p:cNvSpPr>
          <p:nvPr/>
        </p:nvSpPr>
        <p:spPr bwMode="auto">
          <a:xfrm>
            <a:off x="8216534" y="4276446"/>
            <a:ext cx="105353" cy="15268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0" name="object 88"/>
          <p:cNvSpPr>
            <a:spLocks noChangeArrowheads="1"/>
          </p:cNvSpPr>
          <p:nvPr/>
        </p:nvSpPr>
        <p:spPr bwMode="auto">
          <a:xfrm>
            <a:off x="7523806" y="4410917"/>
            <a:ext cx="623455" cy="57430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1" name="object 89"/>
          <p:cNvSpPr>
            <a:spLocks noChangeArrowheads="1"/>
          </p:cNvSpPr>
          <p:nvPr/>
        </p:nvSpPr>
        <p:spPr bwMode="auto">
          <a:xfrm>
            <a:off x="8355079" y="4410916"/>
            <a:ext cx="105353" cy="15268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2" name="object 90"/>
          <p:cNvSpPr>
            <a:spLocks noChangeArrowheads="1"/>
          </p:cNvSpPr>
          <p:nvPr/>
        </p:nvSpPr>
        <p:spPr bwMode="auto">
          <a:xfrm>
            <a:off x="6061364" y="5890092"/>
            <a:ext cx="386773" cy="35718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3" name="object 91"/>
          <p:cNvSpPr>
            <a:spLocks noChangeArrowheads="1"/>
          </p:cNvSpPr>
          <p:nvPr/>
        </p:nvSpPr>
        <p:spPr bwMode="auto">
          <a:xfrm>
            <a:off x="6615546" y="6024563"/>
            <a:ext cx="116898" cy="169489"/>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4" name="object 92"/>
          <p:cNvSpPr>
            <a:spLocks/>
          </p:cNvSpPr>
          <p:nvPr/>
        </p:nvSpPr>
        <p:spPr bwMode="auto">
          <a:xfrm>
            <a:off x="6407727" y="5957328"/>
            <a:ext cx="145762" cy="85444"/>
          </a:xfrm>
          <a:custGeom>
            <a:avLst/>
            <a:gdLst>
              <a:gd name="T0" fmla="*/ 0 w 160020"/>
              <a:gd name="T1" fmla="*/ 0 h 96520"/>
              <a:gd name="T2" fmla="*/ 164373 w 160020"/>
              <a:gd name="T3" fmla="*/ 100428 h 96520"/>
              <a:gd name="T4" fmla="*/ 0 60000 65536"/>
              <a:gd name="T5" fmla="*/ 0 60000 65536"/>
              <a:gd name="T6" fmla="*/ 0 w 160020"/>
              <a:gd name="T7" fmla="*/ 0 h 96520"/>
              <a:gd name="T8" fmla="*/ 160020 w 160020"/>
              <a:gd name="T9" fmla="*/ 96520 h 96520"/>
            </a:gdLst>
            <a:ahLst/>
            <a:cxnLst>
              <a:cxn ang="T4">
                <a:pos x="T0" y="T1"/>
              </a:cxn>
              <a:cxn ang="T5">
                <a:pos x="T2" y="T3"/>
              </a:cxn>
            </a:cxnLst>
            <a:rect l="T6" t="T7" r="T8" b="T9"/>
            <a:pathLst>
              <a:path w="160020" h="96520">
                <a:moveTo>
                  <a:pt x="0" y="0"/>
                </a:moveTo>
                <a:lnTo>
                  <a:pt x="159867" y="95923"/>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25" name="object 93"/>
          <p:cNvSpPr>
            <a:spLocks/>
          </p:cNvSpPr>
          <p:nvPr/>
        </p:nvSpPr>
        <p:spPr bwMode="auto">
          <a:xfrm>
            <a:off x="6524626" y="6007754"/>
            <a:ext cx="77932" cy="63033"/>
          </a:xfrm>
          <a:custGeom>
            <a:avLst/>
            <a:gdLst>
              <a:gd name="T0" fmla="*/ 43505 w 85090"/>
              <a:gd name="T1" fmla="*/ 0 h 72390"/>
              <a:gd name="T2" fmla="*/ 0 w 85090"/>
              <a:gd name="T3" fmla="*/ 54276 h 72390"/>
              <a:gd name="T4" fmla="*/ 94256 w 85090"/>
              <a:gd name="T5" fmla="*/ 59710 h 72390"/>
              <a:gd name="T6" fmla="*/ 43505 w 85090"/>
              <a:gd name="T7" fmla="*/ 0 h 72390"/>
              <a:gd name="T8" fmla="*/ 0 60000 65536"/>
              <a:gd name="T9" fmla="*/ 0 60000 65536"/>
              <a:gd name="T10" fmla="*/ 0 60000 65536"/>
              <a:gd name="T11" fmla="*/ 0 60000 65536"/>
              <a:gd name="T12" fmla="*/ 0 w 85090"/>
              <a:gd name="T13" fmla="*/ 0 h 72390"/>
              <a:gd name="T14" fmla="*/ 85090 w 85090"/>
              <a:gd name="T15" fmla="*/ 72390 h 72390"/>
            </a:gdLst>
            <a:ahLst/>
            <a:cxnLst>
              <a:cxn ang="T8">
                <a:pos x="T0" y="T1"/>
              </a:cxn>
              <a:cxn ang="T9">
                <a:pos x="T2" y="T3"/>
              </a:cxn>
              <a:cxn ang="T10">
                <a:pos x="T4" y="T5"/>
              </a:cxn>
              <a:cxn ang="T11">
                <a:pos x="T6" y="T7"/>
              </a:cxn>
            </a:cxnLst>
            <a:rect l="T12" t="T13" r="T14" b="T15"/>
            <a:pathLst>
              <a:path w="85090" h="72390">
                <a:moveTo>
                  <a:pt x="39204" y="0"/>
                </a:moveTo>
                <a:lnTo>
                  <a:pt x="0" y="65341"/>
                </a:lnTo>
                <a:lnTo>
                  <a:pt x="84937" y="71882"/>
                </a:lnTo>
                <a:lnTo>
                  <a:pt x="39204"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26" name="object 94"/>
          <p:cNvSpPr>
            <a:spLocks/>
          </p:cNvSpPr>
          <p:nvPr/>
        </p:nvSpPr>
        <p:spPr bwMode="auto">
          <a:xfrm>
            <a:off x="6754091" y="6159033"/>
            <a:ext cx="69273" cy="44824"/>
          </a:xfrm>
          <a:custGeom>
            <a:avLst/>
            <a:gdLst>
              <a:gd name="T0" fmla="*/ 0 w 76200"/>
              <a:gd name="T1" fmla="*/ 0 h 50800"/>
              <a:gd name="T2" fmla="*/ 75755 w 76200"/>
              <a:gd name="T3" fmla="*/ 50507 h 50800"/>
              <a:gd name="T4" fmla="*/ 0 60000 65536"/>
              <a:gd name="T5" fmla="*/ 0 60000 65536"/>
              <a:gd name="T6" fmla="*/ 0 w 76200"/>
              <a:gd name="T7" fmla="*/ 0 h 50800"/>
              <a:gd name="T8" fmla="*/ 76200 w 76200"/>
              <a:gd name="T9" fmla="*/ 50800 h 50800"/>
            </a:gdLst>
            <a:ahLst/>
            <a:cxnLst>
              <a:cxn ang="T4">
                <a:pos x="T0" y="T1"/>
              </a:cxn>
              <a:cxn ang="T5">
                <a:pos x="T2" y="T3"/>
              </a:cxn>
            </a:cxnLst>
            <a:rect l="T6" t="T7" r="T8" b="T9"/>
            <a:pathLst>
              <a:path w="76200" h="50800">
                <a:moveTo>
                  <a:pt x="0" y="0"/>
                </a:moveTo>
                <a:lnTo>
                  <a:pt x="75755" y="50507"/>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27" name="object 95"/>
          <p:cNvSpPr>
            <a:spLocks/>
          </p:cNvSpPr>
          <p:nvPr/>
        </p:nvSpPr>
        <p:spPr bwMode="auto">
          <a:xfrm>
            <a:off x="6794500" y="6168839"/>
            <a:ext cx="76489" cy="65835"/>
          </a:xfrm>
          <a:custGeom>
            <a:avLst/>
            <a:gdLst>
              <a:gd name="T0" fmla="*/ 36105 w 85090"/>
              <a:gd name="T1" fmla="*/ 0 h 74295"/>
              <a:gd name="T2" fmla="*/ 0 w 85090"/>
              <a:gd name="T3" fmla="*/ 67305 h 74295"/>
              <a:gd name="T4" fmla="*/ 72212 w 85090"/>
              <a:gd name="T5" fmla="*/ 78535 h 74295"/>
              <a:gd name="T6" fmla="*/ 36105 w 85090"/>
              <a:gd name="T7" fmla="*/ 0 h 74295"/>
              <a:gd name="T8" fmla="*/ 0 60000 65536"/>
              <a:gd name="T9" fmla="*/ 0 60000 65536"/>
              <a:gd name="T10" fmla="*/ 0 60000 65536"/>
              <a:gd name="T11" fmla="*/ 0 60000 65536"/>
              <a:gd name="T12" fmla="*/ 0 w 85090"/>
              <a:gd name="T13" fmla="*/ 0 h 74295"/>
              <a:gd name="T14" fmla="*/ 85090 w 85090"/>
              <a:gd name="T15" fmla="*/ 74295 h 74295"/>
            </a:gdLst>
            <a:ahLst/>
            <a:cxnLst>
              <a:cxn ang="T8">
                <a:pos x="T0" y="T1"/>
              </a:cxn>
              <a:cxn ang="T9">
                <a:pos x="T2" y="T3"/>
              </a:cxn>
              <a:cxn ang="T10">
                <a:pos x="T4" y="T5"/>
              </a:cxn>
              <a:cxn ang="T11">
                <a:pos x="T6" y="T7"/>
              </a:cxn>
            </a:cxnLst>
            <a:rect l="T12" t="T13" r="T14" b="T15"/>
            <a:pathLst>
              <a:path w="85090" h="74295">
                <a:moveTo>
                  <a:pt x="42265" y="0"/>
                </a:moveTo>
                <a:lnTo>
                  <a:pt x="0" y="63398"/>
                </a:lnTo>
                <a:lnTo>
                  <a:pt x="84531" y="73977"/>
                </a:lnTo>
                <a:lnTo>
                  <a:pt x="42265"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28" name="object 96"/>
          <p:cNvSpPr>
            <a:spLocks noChangeArrowheads="1"/>
          </p:cNvSpPr>
          <p:nvPr/>
        </p:nvSpPr>
        <p:spPr bwMode="auto">
          <a:xfrm>
            <a:off x="6199909" y="6159034"/>
            <a:ext cx="386773" cy="35718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29" name="object 97"/>
          <p:cNvSpPr>
            <a:spLocks noChangeArrowheads="1"/>
          </p:cNvSpPr>
          <p:nvPr/>
        </p:nvSpPr>
        <p:spPr bwMode="auto">
          <a:xfrm>
            <a:off x="6754091" y="6293504"/>
            <a:ext cx="116898" cy="169489"/>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30" name="object 98"/>
          <p:cNvSpPr>
            <a:spLocks/>
          </p:cNvSpPr>
          <p:nvPr/>
        </p:nvSpPr>
        <p:spPr bwMode="auto">
          <a:xfrm>
            <a:off x="6546273" y="6226269"/>
            <a:ext cx="145762" cy="85444"/>
          </a:xfrm>
          <a:custGeom>
            <a:avLst/>
            <a:gdLst>
              <a:gd name="T0" fmla="*/ 0 w 160020"/>
              <a:gd name="T1" fmla="*/ 0 h 96520"/>
              <a:gd name="T2" fmla="*/ 164373 w 160020"/>
              <a:gd name="T3" fmla="*/ 100428 h 96520"/>
              <a:gd name="T4" fmla="*/ 0 60000 65536"/>
              <a:gd name="T5" fmla="*/ 0 60000 65536"/>
              <a:gd name="T6" fmla="*/ 0 w 160020"/>
              <a:gd name="T7" fmla="*/ 0 h 96520"/>
              <a:gd name="T8" fmla="*/ 160020 w 160020"/>
              <a:gd name="T9" fmla="*/ 96520 h 96520"/>
            </a:gdLst>
            <a:ahLst/>
            <a:cxnLst>
              <a:cxn ang="T4">
                <a:pos x="T0" y="T1"/>
              </a:cxn>
              <a:cxn ang="T5">
                <a:pos x="T2" y="T3"/>
              </a:cxn>
            </a:cxnLst>
            <a:rect l="T6" t="T7" r="T8" b="T9"/>
            <a:pathLst>
              <a:path w="160020" h="96520">
                <a:moveTo>
                  <a:pt x="0" y="0"/>
                </a:moveTo>
                <a:lnTo>
                  <a:pt x="159867" y="95923"/>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31" name="object 99"/>
          <p:cNvSpPr>
            <a:spLocks/>
          </p:cNvSpPr>
          <p:nvPr/>
        </p:nvSpPr>
        <p:spPr bwMode="auto">
          <a:xfrm>
            <a:off x="6663171" y="6276696"/>
            <a:ext cx="77932" cy="63033"/>
          </a:xfrm>
          <a:custGeom>
            <a:avLst/>
            <a:gdLst>
              <a:gd name="T0" fmla="*/ 43505 w 85090"/>
              <a:gd name="T1" fmla="*/ 0 h 72390"/>
              <a:gd name="T2" fmla="*/ 0 w 85090"/>
              <a:gd name="T3" fmla="*/ 54276 h 72390"/>
              <a:gd name="T4" fmla="*/ 94256 w 85090"/>
              <a:gd name="T5" fmla="*/ 59710 h 72390"/>
              <a:gd name="T6" fmla="*/ 43505 w 85090"/>
              <a:gd name="T7" fmla="*/ 0 h 72390"/>
              <a:gd name="T8" fmla="*/ 0 60000 65536"/>
              <a:gd name="T9" fmla="*/ 0 60000 65536"/>
              <a:gd name="T10" fmla="*/ 0 60000 65536"/>
              <a:gd name="T11" fmla="*/ 0 60000 65536"/>
              <a:gd name="T12" fmla="*/ 0 w 85090"/>
              <a:gd name="T13" fmla="*/ 0 h 72390"/>
              <a:gd name="T14" fmla="*/ 85090 w 85090"/>
              <a:gd name="T15" fmla="*/ 72390 h 72390"/>
            </a:gdLst>
            <a:ahLst/>
            <a:cxnLst>
              <a:cxn ang="T8">
                <a:pos x="T0" y="T1"/>
              </a:cxn>
              <a:cxn ang="T9">
                <a:pos x="T2" y="T3"/>
              </a:cxn>
              <a:cxn ang="T10">
                <a:pos x="T4" y="T5"/>
              </a:cxn>
              <a:cxn ang="T11">
                <a:pos x="T6" y="T7"/>
              </a:cxn>
            </a:cxnLst>
            <a:rect l="T12" t="T13" r="T14" b="T15"/>
            <a:pathLst>
              <a:path w="85090" h="72390">
                <a:moveTo>
                  <a:pt x="39204" y="0"/>
                </a:moveTo>
                <a:lnTo>
                  <a:pt x="0" y="65341"/>
                </a:lnTo>
                <a:lnTo>
                  <a:pt x="84937" y="71882"/>
                </a:lnTo>
                <a:lnTo>
                  <a:pt x="39204"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32" name="object 100"/>
          <p:cNvSpPr>
            <a:spLocks/>
          </p:cNvSpPr>
          <p:nvPr/>
        </p:nvSpPr>
        <p:spPr bwMode="auto">
          <a:xfrm>
            <a:off x="6892636" y="6427975"/>
            <a:ext cx="86591" cy="42022"/>
          </a:xfrm>
          <a:custGeom>
            <a:avLst/>
            <a:gdLst>
              <a:gd name="T0" fmla="*/ 0 w 95884"/>
              <a:gd name="T1" fmla="*/ 0 h 48259"/>
              <a:gd name="T2" fmla="*/ 87124 w 95884"/>
              <a:gd name="T3" fmla="*/ 39721 h 48259"/>
              <a:gd name="T4" fmla="*/ 0 60000 65536"/>
              <a:gd name="T5" fmla="*/ 0 60000 65536"/>
              <a:gd name="T6" fmla="*/ 0 w 95884"/>
              <a:gd name="T7" fmla="*/ 0 h 48259"/>
              <a:gd name="T8" fmla="*/ 95884 w 95884"/>
              <a:gd name="T9" fmla="*/ 48259 h 48259"/>
            </a:gdLst>
            <a:ahLst/>
            <a:cxnLst>
              <a:cxn ang="T4">
                <a:pos x="T0" y="T1"/>
              </a:cxn>
              <a:cxn ang="T5">
                <a:pos x="T2" y="T3"/>
              </a:cxn>
            </a:cxnLst>
            <a:rect l="T6" t="T7" r="T8" b="T9"/>
            <a:pathLst>
              <a:path w="95884" h="48259">
                <a:moveTo>
                  <a:pt x="0" y="0"/>
                </a:moveTo>
                <a:lnTo>
                  <a:pt x="95605" y="47802"/>
                </a:lnTo>
              </a:path>
            </a:pathLst>
          </a:custGeom>
          <a:noFill/>
          <a:ln w="9525">
            <a:solidFill>
              <a:srgbClr val="81818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ES"/>
          </a:p>
        </p:txBody>
      </p:sp>
      <p:sp>
        <p:nvSpPr>
          <p:cNvPr id="69733" name="object 101"/>
          <p:cNvSpPr>
            <a:spLocks/>
          </p:cNvSpPr>
          <p:nvPr/>
        </p:nvSpPr>
        <p:spPr bwMode="auto">
          <a:xfrm>
            <a:off x="6953250" y="6434978"/>
            <a:ext cx="77932" cy="60232"/>
          </a:xfrm>
          <a:custGeom>
            <a:avLst/>
            <a:gdLst>
              <a:gd name="T0" fmla="*/ 34086 w 85725"/>
              <a:gd name="T1" fmla="*/ 0 h 68579"/>
              <a:gd name="T2" fmla="*/ 0 w 85725"/>
              <a:gd name="T3" fmla="*/ 63881 h 68579"/>
              <a:gd name="T4" fmla="*/ 85204 w 85725"/>
              <a:gd name="T5" fmla="*/ 63892 h 68579"/>
              <a:gd name="T6" fmla="*/ 34086 w 85725"/>
              <a:gd name="T7" fmla="*/ 0 h 68579"/>
              <a:gd name="T8" fmla="*/ 0 60000 65536"/>
              <a:gd name="T9" fmla="*/ 0 60000 65536"/>
              <a:gd name="T10" fmla="*/ 0 60000 65536"/>
              <a:gd name="T11" fmla="*/ 0 60000 65536"/>
              <a:gd name="T12" fmla="*/ 0 w 85725"/>
              <a:gd name="T13" fmla="*/ 0 h 68579"/>
              <a:gd name="T14" fmla="*/ 85725 w 85725"/>
              <a:gd name="T15" fmla="*/ 68579 h 68579"/>
            </a:gdLst>
            <a:ahLst/>
            <a:cxnLst>
              <a:cxn ang="T8">
                <a:pos x="T0" y="T1"/>
              </a:cxn>
              <a:cxn ang="T9">
                <a:pos x="T2" y="T3"/>
              </a:cxn>
              <a:cxn ang="T10">
                <a:pos x="T4" y="T5"/>
              </a:cxn>
              <a:cxn ang="T11">
                <a:pos x="T6" y="T7"/>
              </a:cxn>
            </a:cxnLst>
            <a:rect l="T12" t="T13" r="T14" b="T15"/>
            <a:pathLst>
              <a:path w="85725" h="68579">
                <a:moveTo>
                  <a:pt x="34086" y="0"/>
                </a:moveTo>
                <a:lnTo>
                  <a:pt x="0" y="68148"/>
                </a:lnTo>
                <a:lnTo>
                  <a:pt x="85204" y="68160"/>
                </a:lnTo>
                <a:lnTo>
                  <a:pt x="34086" y="0"/>
                </a:ln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ES"/>
          </a:p>
        </p:txBody>
      </p:sp>
      <p:sp>
        <p:nvSpPr>
          <p:cNvPr id="69736" name="object 104"/>
          <p:cNvSpPr>
            <a:spLocks noChangeArrowheads="1"/>
          </p:cNvSpPr>
          <p:nvPr/>
        </p:nvSpPr>
        <p:spPr bwMode="auto">
          <a:xfrm>
            <a:off x="2470727" y="661147"/>
            <a:ext cx="310285" cy="403412"/>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38" name="object 106"/>
          <p:cNvSpPr>
            <a:spLocks noChangeArrowheads="1"/>
          </p:cNvSpPr>
          <p:nvPr/>
        </p:nvSpPr>
        <p:spPr bwMode="auto">
          <a:xfrm>
            <a:off x="7923069" y="661147"/>
            <a:ext cx="291523" cy="403412"/>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107" name="object 107"/>
          <p:cNvSpPr txBox="1"/>
          <p:nvPr/>
        </p:nvSpPr>
        <p:spPr>
          <a:xfrm>
            <a:off x="1093932" y="692696"/>
            <a:ext cx="6956136" cy="215444"/>
          </a:xfrm>
          <a:prstGeom prst="rect">
            <a:avLst/>
          </a:prstGeom>
        </p:spPr>
        <p:txBody>
          <a:bodyPr lIns="0" tIns="0" rIns="0" bIns="0">
            <a:spAutoFit/>
          </a:bodyPr>
          <a:lstStyle/>
          <a:p>
            <a:pPr marL="11397">
              <a:defRPr/>
            </a:pPr>
            <a:r>
              <a:rPr sz="1400" b="1" spc="-13" dirty="0">
                <a:latin typeface="Arial"/>
                <a:cs typeface="Arial"/>
              </a:rPr>
              <a:t>A</a:t>
            </a:r>
            <a:r>
              <a:rPr sz="1400" b="1" spc="-58" dirty="0">
                <a:latin typeface="Arial"/>
                <a:cs typeface="Arial"/>
              </a:rPr>
              <a:t> </a:t>
            </a:r>
            <a:r>
              <a:rPr sz="1400" b="1" spc="-13" dirty="0">
                <a:latin typeface="Arial"/>
                <a:cs typeface="Arial"/>
              </a:rPr>
              <a:t>t</a:t>
            </a:r>
            <a:r>
              <a:rPr sz="1400" b="1" spc="-9" dirty="0">
                <a:latin typeface="Arial"/>
                <a:cs typeface="Arial"/>
              </a:rPr>
              <a:t>ra</a:t>
            </a:r>
            <a:r>
              <a:rPr sz="1400" b="1" spc="-45" dirty="0">
                <a:latin typeface="Arial"/>
                <a:cs typeface="Arial"/>
              </a:rPr>
              <a:t>v</a:t>
            </a:r>
            <a:r>
              <a:rPr sz="1400" b="1" spc="-9" dirty="0">
                <a:latin typeface="Arial"/>
                <a:cs typeface="Arial"/>
              </a:rPr>
              <a:t>és</a:t>
            </a:r>
            <a:r>
              <a:rPr sz="1400" b="1" spc="49" dirty="0">
                <a:latin typeface="Arial"/>
                <a:cs typeface="Arial"/>
              </a:rPr>
              <a:t> </a:t>
            </a:r>
            <a:r>
              <a:rPr sz="1400" b="1" spc="-13" dirty="0">
                <a:latin typeface="Arial"/>
                <a:cs typeface="Arial"/>
              </a:rPr>
              <a:t>d</a:t>
            </a:r>
            <a:r>
              <a:rPr sz="1400" b="1" spc="-9" dirty="0">
                <a:latin typeface="Arial"/>
                <a:cs typeface="Arial"/>
              </a:rPr>
              <a:t>el</a:t>
            </a:r>
            <a:r>
              <a:rPr sz="1400" b="1" spc="9" dirty="0">
                <a:latin typeface="Arial"/>
                <a:cs typeface="Arial"/>
              </a:rPr>
              <a:t> </a:t>
            </a:r>
            <a:r>
              <a:rPr sz="1400" b="1" spc="-9" dirty="0">
                <a:latin typeface="Arial"/>
                <a:cs typeface="Arial"/>
              </a:rPr>
              <a:t>a</a:t>
            </a:r>
            <a:r>
              <a:rPr sz="1400" b="1" spc="-13" dirty="0">
                <a:latin typeface="Arial"/>
                <a:cs typeface="Arial"/>
              </a:rPr>
              <a:t>ut</a:t>
            </a:r>
            <a:r>
              <a:rPr sz="1400" b="1" spc="-9" dirty="0">
                <a:latin typeface="Arial"/>
                <a:cs typeface="Arial"/>
              </a:rPr>
              <a:t>o</a:t>
            </a:r>
            <a:r>
              <a:rPr sz="1400" b="1" spc="-13" dirty="0">
                <a:latin typeface="Arial"/>
                <a:cs typeface="Arial"/>
              </a:rPr>
              <a:t>-</a:t>
            </a:r>
            <a:r>
              <a:rPr sz="1400" b="1" spc="-9" dirty="0">
                <a:latin typeface="Arial"/>
                <a:cs typeface="Arial"/>
              </a:rPr>
              <a:t>arc</a:t>
            </a:r>
            <a:r>
              <a:rPr sz="1400" b="1" spc="-13" dirty="0">
                <a:latin typeface="Arial"/>
                <a:cs typeface="Arial"/>
              </a:rPr>
              <a:t>h</a:t>
            </a:r>
            <a:r>
              <a:rPr sz="1400" b="1" dirty="0">
                <a:latin typeface="Arial"/>
                <a:cs typeface="Arial"/>
              </a:rPr>
              <a:t>i</a:t>
            </a:r>
            <a:r>
              <a:rPr sz="1400" b="1" spc="-45" dirty="0">
                <a:latin typeface="Arial"/>
                <a:cs typeface="Arial"/>
              </a:rPr>
              <a:t>v</a:t>
            </a:r>
            <a:r>
              <a:rPr sz="1400" b="1" spc="-9" dirty="0">
                <a:latin typeface="Arial"/>
                <a:cs typeface="Arial"/>
              </a:rPr>
              <a:t>o</a:t>
            </a:r>
            <a:r>
              <a:rPr sz="1400" b="1" spc="49" dirty="0">
                <a:latin typeface="Arial"/>
                <a:cs typeface="Arial"/>
              </a:rPr>
              <a:t> </a:t>
            </a:r>
            <a:r>
              <a:rPr sz="1400" b="1" spc="-9" dirty="0">
                <a:latin typeface="Arial"/>
                <a:cs typeface="Arial"/>
              </a:rPr>
              <a:t>se</a:t>
            </a:r>
            <a:r>
              <a:rPr sz="1400" b="1" spc="9" dirty="0">
                <a:latin typeface="Arial"/>
                <a:cs typeface="Arial"/>
              </a:rPr>
              <a:t> </a:t>
            </a:r>
            <a:r>
              <a:rPr sz="1400" b="1" spc="-18" dirty="0">
                <a:latin typeface="Arial"/>
                <a:cs typeface="Arial"/>
              </a:rPr>
              <a:t>m</a:t>
            </a:r>
            <a:r>
              <a:rPr sz="1400" b="1" spc="-9" dirty="0">
                <a:latin typeface="Arial"/>
                <a:cs typeface="Arial"/>
              </a:rPr>
              <a:t>axi</a:t>
            </a:r>
            <a:r>
              <a:rPr sz="1400" b="1" spc="-18" dirty="0">
                <a:latin typeface="Arial"/>
                <a:cs typeface="Arial"/>
              </a:rPr>
              <a:t>m</a:t>
            </a:r>
            <a:r>
              <a:rPr sz="1400" b="1" spc="-4" dirty="0">
                <a:latin typeface="Arial"/>
                <a:cs typeface="Arial"/>
              </a:rPr>
              <a:t>iz</a:t>
            </a:r>
            <a:r>
              <a:rPr sz="1400" b="1" spc="-9" dirty="0">
                <a:latin typeface="Arial"/>
                <a:cs typeface="Arial"/>
              </a:rPr>
              <a:t>a</a:t>
            </a:r>
            <a:r>
              <a:rPr sz="1400" b="1" spc="18" dirty="0">
                <a:latin typeface="Arial"/>
                <a:cs typeface="Arial"/>
              </a:rPr>
              <a:t> </a:t>
            </a:r>
            <a:r>
              <a:rPr sz="1400" b="1" spc="-9" dirty="0">
                <a:latin typeface="Arial"/>
                <a:cs typeface="Arial"/>
              </a:rPr>
              <a:t>el</a:t>
            </a:r>
            <a:r>
              <a:rPr sz="1400" b="1" spc="9" dirty="0">
                <a:latin typeface="Arial"/>
                <a:cs typeface="Arial"/>
              </a:rPr>
              <a:t> </a:t>
            </a:r>
            <a:r>
              <a:rPr sz="1400" b="1" spc="-9" dirty="0">
                <a:latin typeface="Arial"/>
                <a:cs typeface="Arial"/>
              </a:rPr>
              <a:t>acceso</a:t>
            </a:r>
            <a:r>
              <a:rPr sz="1400" b="1" spc="4" dirty="0">
                <a:latin typeface="Arial"/>
                <a:cs typeface="Arial"/>
              </a:rPr>
              <a:t> </a:t>
            </a:r>
            <a:r>
              <a:rPr sz="1400" b="1" spc="-9" dirty="0">
                <a:latin typeface="Arial"/>
                <a:cs typeface="Arial"/>
              </a:rPr>
              <a:t>y</a:t>
            </a:r>
            <a:r>
              <a:rPr sz="1400" b="1" spc="-4" dirty="0">
                <a:latin typeface="Arial"/>
                <a:cs typeface="Arial"/>
              </a:rPr>
              <a:t> </a:t>
            </a:r>
            <a:r>
              <a:rPr sz="1400" b="1" spc="-9" dirty="0">
                <a:latin typeface="Arial"/>
                <a:cs typeface="Arial"/>
              </a:rPr>
              <a:t>el</a:t>
            </a:r>
            <a:r>
              <a:rPr sz="1400" b="1" spc="9" dirty="0">
                <a:latin typeface="Arial"/>
                <a:cs typeface="Arial"/>
              </a:rPr>
              <a:t> </a:t>
            </a:r>
            <a:r>
              <a:rPr sz="1400" b="1" spc="-4" dirty="0">
                <a:latin typeface="Arial"/>
                <a:cs typeface="Arial"/>
              </a:rPr>
              <a:t>i</a:t>
            </a:r>
            <a:r>
              <a:rPr sz="1400" b="1" spc="-18" dirty="0">
                <a:latin typeface="Arial"/>
                <a:cs typeface="Arial"/>
              </a:rPr>
              <a:t>mp</a:t>
            </a:r>
            <a:r>
              <a:rPr sz="1400" b="1" spc="-9" dirty="0">
                <a:latin typeface="Arial"/>
                <a:cs typeface="Arial"/>
              </a:rPr>
              <a:t>ac</a:t>
            </a:r>
            <a:r>
              <a:rPr sz="1400" b="1" spc="-13" dirty="0">
                <a:latin typeface="Arial"/>
                <a:cs typeface="Arial"/>
              </a:rPr>
              <a:t>t</a:t>
            </a:r>
            <a:r>
              <a:rPr sz="1400" b="1" spc="-9" dirty="0">
                <a:latin typeface="Arial"/>
                <a:cs typeface="Arial"/>
              </a:rPr>
              <a:t>o</a:t>
            </a:r>
            <a:r>
              <a:rPr sz="1400" b="1" spc="27" dirty="0">
                <a:latin typeface="Arial"/>
                <a:cs typeface="Arial"/>
              </a:rPr>
              <a:t> </a:t>
            </a:r>
            <a:r>
              <a:rPr sz="1400" b="1" spc="-9" dirty="0">
                <a:latin typeface="Arial"/>
                <a:cs typeface="Arial"/>
              </a:rPr>
              <a:t>a</a:t>
            </a:r>
            <a:r>
              <a:rPr sz="1400" b="1" spc="9" dirty="0">
                <a:latin typeface="Arial"/>
                <a:cs typeface="Arial"/>
              </a:rPr>
              <a:t> </a:t>
            </a:r>
            <a:r>
              <a:rPr sz="1400" b="1" spc="-9" dirty="0">
                <a:latin typeface="Arial"/>
                <a:cs typeface="Arial"/>
              </a:rPr>
              <a:t>la</a:t>
            </a:r>
            <a:r>
              <a:rPr sz="1400" b="1" spc="9" dirty="0">
                <a:latin typeface="Arial"/>
                <a:cs typeface="Arial"/>
              </a:rPr>
              <a:t> </a:t>
            </a:r>
            <a:r>
              <a:rPr sz="1400" b="1" spc="-4" dirty="0">
                <a:latin typeface="Arial"/>
                <a:cs typeface="Arial"/>
              </a:rPr>
              <a:t>i</a:t>
            </a:r>
            <a:r>
              <a:rPr sz="1400" b="1" spc="-13" dirty="0">
                <a:latin typeface="Arial"/>
                <a:cs typeface="Arial"/>
              </a:rPr>
              <a:t>n</a:t>
            </a:r>
            <a:r>
              <a:rPr sz="1400" b="1" spc="-45" dirty="0">
                <a:latin typeface="Arial"/>
                <a:cs typeface="Arial"/>
              </a:rPr>
              <a:t>v</a:t>
            </a:r>
            <a:r>
              <a:rPr sz="1400" b="1" spc="-9" dirty="0">
                <a:latin typeface="Arial"/>
                <a:cs typeface="Arial"/>
              </a:rPr>
              <a:t>es</a:t>
            </a:r>
            <a:r>
              <a:rPr sz="1400" b="1" spc="-13" dirty="0">
                <a:latin typeface="Arial"/>
                <a:cs typeface="Arial"/>
              </a:rPr>
              <a:t>t</a:t>
            </a:r>
            <a:r>
              <a:rPr sz="1400" b="1" spc="-4" dirty="0">
                <a:latin typeface="Arial"/>
                <a:cs typeface="Arial"/>
              </a:rPr>
              <a:t>i</a:t>
            </a:r>
            <a:r>
              <a:rPr sz="1400" b="1" spc="-13" dirty="0">
                <a:latin typeface="Arial"/>
                <a:cs typeface="Arial"/>
              </a:rPr>
              <a:t>g</a:t>
            </a:r>
            <a:r>
              <a:rPr sz="1400" b="1" spc="-9" dirty="0">
                <a:latin typeface="Arial"/>
                <a:cs typeface="Arial"/>
              </a:rPr>
              <a:t>aci</a:t>
            </a:r>
            <a:r>
              <a:rPr sz="1400" b="1" spc="-4" dirty="0">
                <a:latin typeface="Arial"/>
                <a:cs typeface="Arial"/>
              </a:rPr>
              <a:t>ó</a:t>
            </a:r>
            <a:r>
              <a:rPr sz="1400" b="1" spc="-9" dirty="0">
                <a:latin typeface="Arial"/>
                <a:cs typeface="Arial"/>
              </a:rPr>
              <a:t>n</a:t>
            </a:r>
            <a:endParaRPr sz="1400" dirty="0">
              <a:latin typeface="Arial"/>
              <a:cs typeface="Arial"/>
            </a:endParaRPr>
          </a:p>
        </p:txBody>
      </p:sp>
      <p:sp>
        <p:nvSpPr>
          <p:cNvPr id="69740" name="object 108"/>
          <p:cNvSpPr>
            <a:spLocks noChangeArrowheads="1"/>
          </p:cNvSpPr>
          <p:nvPr/>
        </p:nvSpPr>
        <p:spPr bwMode="auto">
          <a:xfrm>
            <a:off x="7048500" y="5528703"/>
            <a:ext cx="854364" cy="40341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000"/>
          </a:p>
        </p:txBody>
      </p:sp>
      <p:sp>
        <p:nvSpPr>
          <p:cNvPr id="69741" name="object 109"/>
          <p:cNvSpPr>
            <a:spLocks noChangeArrowheads="1"/>
          </p:cNvSpPr>
          <p:nvPr/>
        </p:nvSpPr>
        <p:spPr bwMode="auto">
          <a:xfrm>
            <a:off x="7653194" y="5528703"/>
            <a:ext cx="763443" cy="403412"/>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69742" name="object 110"/>
          <p:cNvSpPr>
            <a:spLocks noChangeArrowheads="1"/>
          </p:cNvSpPr>
          <p:nvPr/>
        </p:nvSpPr>
        <p:spPr bwMode="auto">
          <a:xfrm>
            <a:off x="8166967" y="5528703"/>
            <a:ext cx="301625" cy="403412"/>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s-ES" altLang="es-ES" sz="1600"/>
          </a:p>
        </p:txBody>
      </p:sp>
      <p:sp>
        <p:nvSpPr>
          <p:cNvPr id="111" name="object 111"/>
          <p:cNvSpPr txBox="1"/>
          <p:nvPr/>
        </p:nvSpPr>
        <p:spPr>
          <a:xfrm>
            <a:off x="7153853" y="5605743"/>
            <a:ext cx="1140114" cy="215444"/>
          </a:xfrm>
          <a:prstGeom prst="rect">
            <a:avLst/>
          </a:prstGeom>
        </p:spPr>
        <p:txBody>
          <a:bodyPr lIns="0" tIns="0" rIns="0" bIns="0">
            <a:spAutoFit/>
          </a:bodyPr>
          <a:lstStyle/>
          <a:p>
            <a:pPr marL="11397">
              <a:defRPr/>
            </a:pPr>
            <a:r>
              <a:rPr sz="1400" spc="-13" dirty="0">
                <a:latin typeface="Arial"/>
                <a:cs typeface="Arial"/>
              </a:rPr>
              <a:t>Har</a:t>
            </a:r>
            <a:r>
              <a:rPr sz="1400" spc="-9" dirty="0">
                <a:latin typeface="Arial"/>
                <a:cs typeface="Arial"/>
              </a:rPr>
              <a:t>nad,</a:t>
            </a:r>
            <a:r>
              <a:rPr sz="1400" spc="9" dirty="0">
                <a:latin typeface="Arial"/>
                <a:cs typeface="Arial"/>
              </a:rPr>
              <a:t> </a:t>
            </a:r>
            <a:r>
              <a:rPr sz="1400" spc="-9" dirty="0">
                <a:latin typeface="Arial"/>
                <a:cs typeface="Arial"/>
              </a:rPr>
              <a:t>2005</a:t>
            </a:r>
            <a:endParaRPr sz="1400">
              <a:latin typeface="Arial"/>
              <a:cs typeface="Arial"/>
            </a:endParaRPr>
          </a:p>
        </p:txBody>
      </p:sp>
      <p:sp>
        <p:nvSpPr>
          <p:cNvPr id="2" name="1 Rectángulo"/>
          <p:cNvSpPr/>
          <p:nvPr/>
        </p:nvSpPr>
        <p:spPr>
          <a:xfrm>
            <a:off x="4435459" y="5226515"/>
            <a:ext cx="2369344" cy="502317"/>
          </a:xfrm>
          <a:prstGeom prst="rect">
            <a:avLst/>
          </a:prstGeom>
        </p:spPr>
        <p:txBody>
          <a:bodyPr wrap="square">
            <a:spAutoFit/>
          </a:bodyPr>
          <a:lstStyle/>
          <a:p>
            <a:pPr>
              <a:lnSpc>
                <a:spcPct val="111000"/>
              </a:lnSpc>
              <a:spcBef>
                <a:spcPts val="740"/>
              </a:spcBef>
              <a:buNone/>
            </a:pPr>
            <a:r>
              <a:rPr lang="es-ES" altLang="es-ES" sz="1200" u="sng" dirty="0">
                <a:cs typeface="Arial" pitchFamily="34" charset="0"/>
              </a:rPr>
              <a:t>Nuevos ciclos de impacto:</a:t>
            </a:r>
            <a:r>
              <a:rPr lang="es-ES" altLang="es-ES" sz="1200" dirty="0">
                <a:cs typeface="Arial" pitchFamily="34" charset="0"/>
              </a:rPr>
              <a:t> se construye una nueva investigación</a:t>
            </a:r>
          </a:p>
        </p:txBody>
      </p:sp>
    </p:spTree>
    <p:extLst>
      <p:ext uri="{BB962C8B-B14F-4D97-AF65-F5344CB8AC3E}">
        <p14:creationId xmlns:p14="http://schemas.microsoft.com/office/powerpoint/2010/main" val="16526754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8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96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969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6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969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96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969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970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970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7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97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97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7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97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97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97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97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97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970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9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88" grpId="0" animBg="1"/>
      <p:bldP spid="69689" grpId="0" animBg="1"/>
      <p:bldP spid="69690" grpId="0" animBg="1"/>
      <p:bldP spid="69695" grpId="0" animBg="1"/>
      <p:bldP spid="69696" grpId="0" animBg="1"/>
      <p:bldP spid="69697" grpId="0" animBg="1"/>
      <p:bldP spid="69698" grpId="0" animBg="1"/>
      <p:bldP spid="69699" grpId="0" animBg="1"/>
      <p:bldP spid="69700" grpId="0" animBg="1"/>
      <p:bldP spid="69701" grpId="0" animBg="1"/>
      <p:bldP spid="69704" grpId="0"/>
      <p:bldP spid="69712" grpId="0"/>
      <p:bldP spid="69714" grpId="0" animBg="1"/>
      <p:bldP spid="69715" grpId="0" animBg="1"/>
      <p:bldP spid="69716" grpId="0" animBg="1"/>
      <p:bldP spid="69717" grpId="0" animBg="1"/>
      <p:bldP spid="69718" grpId="0" animBg="1"/>
      <p:bldP spid="69719" grpId="0" animBg="1"/>
      <p:bldP spid="69720" grpId="0" animBg="1"/>
      <p:bldP spid="697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bject 3"/>
          <p:cNvSpPr txBox="1">
            <a:spLocks noChangeArrowheads="1"/>
          </p:cNvSpPr>
          <p:nvPr/>
        </p:nvSpPr>
        <p:spPr bwMode="auto">
          <a:xfrm>
            <a:off x="467544" y="2564904"/>
            <a:ext cx="8050068"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38"/>
              </a:spcBef>
              <a:spcAft>
                <a:spcPts val="538"/>
              </a:spcAft>
              <a:buNone/>
            </a:pPr>
            <a:r>
              <a:rPr lang="es-ES" altLang="es-ES" sz="2400" i="1" dirty="0">
                <a:cs typeface="Arial" pitchFamily="34" charset="0"/>
              </a:rPr>
              <a:t>3. De acuerdo con el artículo 37 de la Ley 14/2011, de 1 de junio, de la Ciencia, la Tecnología y la Innovación, </a:t>
            </a:r>
            <a:r>
              <a:rPr lang="es-ES" altLang="es-ES" sz="2400" i="1" dirty="0">
                <a:solidFill>
                  <a:srgbClr val="FF6600"/>
                </a:solidFill>
                <a:cs typeface="Arial" pitchFamily="34" charset="0"/>
              </a:rPr>
              <a:t>las publicaciones científicas resultantes, total o parcialmente, de la financiación otorgada al amparo de la presente convocatoria deberán estar disponibles en acceso abierto</a:t>
            </a:r>
            <a:r>
              <a:rPr lang="es-ES" altLang="es-ES" sz="2400" i="1" dirty="0">
                <a:solidFill>
                  <a:srgbClr val="FFC000"/>
                </a:solidFill>
                <a:cs typeface="Arial" pitchFamily="34" charset="0"/>
              </a:rPr>
              <a:t>. </a:t>
            </a:r>
            <a:r>
              <a:rPr lang="es-ES" altLang="es-ES" sz="2400" i="1" dirty="0">
                <a:cs typeface="Arial" pitchFamily="34" charset="0"/>
              </a:rPr>
              <a:t>Para ello</a:t>
            </a:r>
            <a:r>
              <a:rPr lang="es-ES" altLang="es-ES" sz="2400" i="1" dirty="0">
                <a:solidFill>
                  <a:srgbClr val="FF6600"/>
                </a:solidFill>
                <a:cs typeface="Arial" pitchFamily="34" charset="0"/>
              </a:rPr>
              <a:t>, </a:t>
            </a:r>
            <a:r>
              <a:rPr lang="es-ES" altLang="es-ES" sz="2400" b="1" dirty="0">
                <a:solidFill>
                  <a:srgbClr val="FF6600"/>
                </a:solidFill>
                <a:cs typeface="Arial" pitchFamily="34" charset="0"/>
              </a:rPr>
              <a:t>los autores podrán optar por publicar en revistas de acceso abierto, o bien por autoarchivar en repositorios institucionales o temáticos de acceso abierto</a:t>
            </a:r>
            <a:r>
              <a:rPr lang="es-ES" altLang="es-ES" sz="2400" b="1" dirty="0">
                <a:cs typeface="Arial" pitchFamily="34" charset="0"/>
              </a:rPr>
              <a:t>,</a:t>
            </a:r>
            <a:r>
              <a:rPr lang="es-ES" altLang="es-ES" sz="2400" i="1" dirty="0">
                <a:cs typeface="Arial" pitchFamily="34" charset="0"/>
              </a:rPr>
              <a:t> los trabajos científicos que hayan sido aceptados para su publicación en publicaciones seriadas o periódicas.</a:t>
            </a:r>
            <a:endParaRPr lang="es-ES" altLang="es-ES" sz="2400" dirty="0">
              <a:cs typeface="Arial" pitchFamily="34" charset="0"/>
            </a:endParaRPr>
          </a:p>
        </p:txBody>
      </p:sp>
      <p:sp>
        <p:nvSpPr>
          <p:cNvPr id="48131" name="object 5"/>
          <p:cNvSpPr txBox="1">
            <a:spLocks noChangeArrowheads="1"/>
          </p:cNvSpPr>
          <p:nvPr/>
        </p:nvSpPr>
        <p:spPr bwMode="auto">
          <a:xfrm>
            <a:off x="467544" y="1556792"/>
            <a:ext cx="817418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800" dirty="0">
                <a:cs typeface="Arial" pitchFamily="34" charset="0"/>
              </a:rPr>
              <a:t>Artículo 6. Obligaciones y responsabilidades de los beneficiarios</a:t>
            </a:r>
          </a:p>
        </p:txBody>
      </p:sp>
      <p:sp>
        <p:nvSpPr>
          <p:cNvPr id="48132" name="4 Rectángulo"/>
          <p:cNvSpPr>
            <a:spLocks noChangeArrowheads="1"/>
          </p:cNvSpPr>
          <p:nvPr/>
        </p:nvSpPr>
        <p:spPr bwMode="auto">
          <a:xfrm>
            <a:off x="971600" y="692696"/>
            <a:ext cx="6912768" cy="575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indent="-514350">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a:spcBef>
                <a:spcPts val="538"/>
              </a:spcBef>
              <a:spcAft>
                <a:spcPts val="538"/>
              </a:spcAft>
              <a:buNone/>
            </a:pPr>
            <a:r>
              <a:rPr lang="es-ES" altLang="es-ES" sz="1600" u="sng" dirty="0">
                <a:solidFill>
                  <a:srgbClr val="FFFFFF"/>
                </a:solidFill>
                <a:cs typeface="Arial" pitchFamily="34" charset="0"/>
                <a:hlinkClick r:id="rId3"/>
              </a:rPr>
              <a:t>Programa Estatal de Fomento de la Investigación</a:t>
            </a:r>
            <a:r>
              <a:rPr lang="es-ES" altLang="es-ES" sz="1600" dirty="0">
                <a:solidFill>
                  <a:srgbClr val="FFFFFF"/>
                </a:solidFill>
                <a:cs typeface="Arial" pitchFamily="34" charset="0"/>
              </a:rPr>
              <a:t> </a:t>
            </a:r>
            <a:r>
              <a:rPr lang="es-ES" altLang="es-ES" sz="1600" u="sng" dirty="0">
                <a:solidFill>
                  <a:srgbClr val="FFFFFF"/>
                </a:solidFill>
                <a:cs typeface="Arial" pitchFamily="34" charset="0"/>
                <a:hlinkClick r:id="rId3"/>
              </a:rPr>
              <a:t>Científica y Técnica de Excelencia, Subprograma</a:t>
            </a:r>
            <a:r>
              <a:rPr lang="es-ES" altLang="es-ES" sz="1600" dirty="0">
                <a:solidFill>
                  <a:srgbClr val="FFFFFF"/>
                </a:solidFill>
                <a:cs typeface="Arial" pitchFamily="34" charset="0"/>
              </a:rPr>
              <a:t> </a:t>
            </a:r>
            <a:r>
              <a:rPr lang="es-ES" altLang="es-ES" sz="1600" u="sng" dirty="0">
                <a:solidFill>
                  <a:srgbClr val="FFFFFF"/>
                </a:solidFill>
                <a:cs typeface="Arial" pitchFamily="34" charset="0"/>
                <a:hlinkClick r:id="rId3"/>
              </a:rPr>
              <a:t>Estatal de Generación de Conocimiento</a:t>
            </a:r>
            <a:r>
              <a:rPr lang="es-ES" altLang="es-ES" sz="1600" dirty="0">
                <a:solidFill>
                  <a:srgbClr val="FFFFFF"/>
                </a:solidFill>
                <a:cs typeface="Arial" pitchFamily="34" charset="0"/>
              </a:rPr>
              <a:t>.</a:t>
            </a:r>
          </a:p>
        </p:txBody>
      </p:sp>
      <p:sp>
        <p:nvSpPr>
          <p:cNvPr id="5" name="object 4"/>
          <p:cNvSpPr>
            <a:spLocks noGrp="1"/>
          </p:cNvSpPr>
          <p:nvPr>
            <p:ph type="title"/>
          </p:nvPr>
        </p:nvSpPr>
        <p:spPr>
          <a:xfrm>
            <a:off x="1259632" y="138698"/>
            <a:ext cx="6048672" cy="553998"/>
          </a:xfrm>
        </p:spPr>
        <p:txBody>
          <a:bodyPr wrap="square" lIns="0" tIns="0" rIns="0" bIns="0">
            <a:spAutoFit/>
          </a:bodyPr>
          <a:lstStyle/>
          <a:p>
            <a:pPr lvl="1" algn="l">
              <a:defRPr/>
            </a:pPr>
            <a:r>
              <a:rPr lang="es-ES" altLang="es-ES" b="1" kern="1200" dirty="0">
                <a:solidFill>
                  <a:schemeClr val="tx1"/>
                </a:solidFill>
                <a:latin typeface="+mj-lt"/>
                <a:ea typeface="+mn-ea"/>
                <a:cs typeface="+mn-cs"/>
              </a:rPr>
              <a:t>Plan Estatal de Investigación Científica y Técnica y de Innovación 2013-2016</a:t>
            </a:r>
          </a:p>
        </p:txBody>
      </p:sp>
    </p:spTree>
    <p:extLst>
      <p:ext uri="{BB962C8B-B14F-4D97-AF65-F5344CB8AC3E}">
        <p14:creationId xmlns:p14="http://schemas.microsoft.com/office/powerpoint/2010/main" val="30766980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object 3"/>
          <p:cNvSpPr txBox="1">
            <a:spLocks noChangeArrowheads="1"/>
          </p:cNvSpPr>
          <p:nvPr/>
        </p:nvSpPr>
        <p:spPr bwMode="auto">
          <a:xfrm>
            <a:off x="831273" y="1239651"/>
            <a:ext cx="7513205" cy="445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514350">
              <a:spcBef>
                <a:spcPct val="20000"/>
              </a:spcBef>
              <a:buChar char="•"/>
              <a:tabLst>
                <a:tab pos="527050" algn="l"/>
              </a:tabLst>
              <a:defRPr sz="3200">
                <a:solidFill>
                  <a:schemeClr val="tx1"/>
                </a:solidFill>
                <a:latin typeface="Arial" pitchFamily="34" charset="0"/>
              </a:defRPr>
            </a:lvl1pPr>
            <a:lvl2pPr marL="742950" indent="-285750">
              <a:spcBef>
                <a:spcPct val="20000"/>
              </a:spcBef>
              <a:buChar char="–"/>
              <a:tabLst>
                <a:tab pos="527050" algn="l"/>
              </a:tabLst>
              <a:defRPr sz="2800">
                <a:solidFill>
                  <a:schemeClr val="tx1"/>
                </a:solidFill>
                <a:latin typeface="Arial" pitchFamily="34" charset="0"/>
              </a:defRPr>
            </a:lvl2pPr>
            <a:lvl3pPr marL="1143000" indent="-228600">
              <a:spcBef>
                <a:spcPct val="20000"/>
              </a:spcBef>
              <a:buChar char="•"/>
              <a:tabLst>
                <a:tab pos="527050" algn="l"/>
              </a:tabLst>
              <a:defRPr sz="2500">
                <a:solidFill>
                  <a:schemeClr val="tx1"/>
                </a:solidFill>
                <a:latin typeface="Arial" pitchFamily="34" charset="0"/>
              </a:defRPr>
            </a:lvl3pPr>
            <a:lvl4pPr marL="1600200" indent="-228600">
              <a:spcBef>
                <a:spcPct val="20000"/>
              </a:spcBef>
              <a:buChar char="–"/>
              <a:tabLst>
                <a:tab pos="527050" algn="l"/>
              </a:tabLst>
              <a:defRPr sz="2000">
                <a:solidFill>
                  <a:schemeClr val="tx1"/>
                </a:solidFill>
                <a:latin typeface="Arial" pitchFamily="34" charset="0"/>
              </a:defRPr>
            </a:lvl4pPr>
            <a:lvl5pPr marL="2057400" indent="-228600">
              <a:spcBef>
                <a:spcPct val="20000"/>
              </a:spcBef>
              <a:buChar char="»"/>
              <a:tabLst>
                <a:tab pos="52705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52705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52705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52705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527050" algn="l"/>
              </a:tabLst>
              <a:defRPr sz="2000">
                <a:solidFill>
                  <a:schemeClr val="tx1"/>
                </a:solidFill>
                <a:latin typeface="Arial" pitchFamily="34" charset="0"/>
              </a:defRPr>
            </a:lvl9pPr>
          </a:lstStyle>
          <a:p>
            <a:pPr>
              <a:spcBef>
                <a:spcPts val="538"/>
              </a:spcBef>
              <a:spcAft>
                <a:spcPts val="538"/>
              </a:spcAft>
              <a:buFontTx/>
              <a:buAutoNum type="arabicPeriod"/>
            </a:pPr>
            <a:r>
              <a:rPr lang="es-ES" altLang="es-ES" sz="2500" u="sng" dirty="0">
                <a:solidFill>
                  <a:srgbClr val="009999"/>
                </a:solidFill>
                <a:cs typeface="Arial" pitchFamily="34" charset="0"/>
                <a:hlinkClick r:id="rId3"/>
              </a:rPr>
              <a:t>Programa Estatal de Investigación, Desarrollo e</a:t>
            </a:r>
            <a:r>
              <a:rPr lang="es-ES" altLang="es-ES" sz="2500" dirty="0">
                <a:solidFill>
                  <a:srgbClr val="009999"/>
                </a:solidFill>
                <a:cs typeface="Arial" pitchFamily="34" charset="0"/>
              </a:rPr>
              <a:t> </a:t>
            </a:r>
            <a:r>
              <a:rPr lang="es-ES" altLang="es-ES" sz="2500" u="sng" dirty="0">
                <a:solidFill>
                  <a:srgbClr val="009999"/>
                </a:solidFill>
                <a:cs typeface="Arial" pitchFamily="34" charset="0"/>
                <a:hlinkClick r:id="rId3"/>
              </a:rPr>
              <a:t>Innovación Orientada a los Retos de la Sociedad</a:t>
            </a:r>
            <a:r>
              <a:rPr lang="es-ES" altLang="es-ES" sz="2500" dirty="0">
                <a:cs typeface="Arial" pitchFamily="34" charset="0"/>
              </a:rPr>
              <a:t>.</a:t>
            </a:r>
          </a:p>
          <a:p>
            <a:pPr>
              <a:spcBef>
                <a:spcPts val="538"/>
              </a:spcBef>
              <a:spcAft>
                <a:spcPts val="538"/>
              </a:spcAft>
              <a:buNone/>
            </a:pPr>
            <a:endParaRPr lang="es-ES" altLang="es-ES" sz="1600" dirty="0">
              <a:cs typeface="Arial" pitchFamily="34" charset="0"/>
            </a:endParaRPr>
          </a:p>
          <a:p>
            <a:pPr>
              <a:spcBef>
                <a:spcPts val="538"/>
              </a:spcBef>
              <a:spcAft>
                <a:spcPts val="538"/>
              </a:spcAft>
              <a:buNone/>
            </a:pPr>
            <a:r>
              <a:rPr lang="es-ES" altLang="es-ES" sz="2500" dirty="0">
                <a:cs typeface="Arial" pitchFamily="34" charset="0"/>
              </a:rPr>
              <a:t>Apartado 7 g) </a:t>
            </a:r>
            <a:r>
              <a:rPr lang="es-ES" altLang="es-ES" sz="2500" b="1" dirty="0">
                <a:solidFill>
                  <a:srgbClr val="FF6600"/>
                </a:solidFill>
                <a:cs typeface="Arial" pitchFamily="34" charset="0"/>
              </a:rPr>
              <a:t>Gastos de publicación y difusión de resultados incluidos aquellos que pudieran derivarse de la publicación en revistas de acceso abierto</a:t>
            </a:r>
            <a:r>
              <a:rPr lang="es-ES" altLang="es-ES" sz="2500" dirty="0">
                <a:solidFill>
                  <a:srgbClr val="FFC000"/>
                </a:solidFill>
                <a:cs typeface="Arial" pitchFamily="34" charset="0"/>
              </a:rPr>
              <a:t>. </a:t>
            </a:r>
            <a:r>
              <a:rPr lang="es-ES" altLang="es-ES" sz="2500" dirty="0">
                <a:cs typeface="Arial" pitchFamily="34" charset="0"/>
              </a:rPr>
              <a:t>Gastos de inscripción a congresos y jornadas técnicas. Gastos derivados de la internacionalización de la actividad y otros gastos relacionados con actividades de colaboración con otros grupos nacionales e internacionales.</a:t>
            </a:r>
          </a:p>
        </p:txBody>
      </p:sp>
      <p:sp>
        <p:nvSpPr>
          <p:cNvPr id="48131" name="5 Rectángulo"/>
          <p:cNvSpPr>
            <a:spLocks noChangeArrowheads="1"/>
          </p:cNvSpPr>
          <p:nvPr/>
        </p:nvSpPr>
        <p:spPr bwMode="auto">
          <a:xfrm>
            <a:off x="1316182" y="67236"/>
            <a:ext cx="5756736" cy="575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rgbClr val="C00000"/>
                </a:solidFill>
                <a:latin typeface="+mj-lt"/>
              </a:rPr>
              <a:t>Conceptos susceptibles de ayuda</a:t>
            </a:r>
          </a:p>
        </p:txBody>
      </p:sp>
    </p:spTree>
    <p:extLst>
      <p:ext uri="{BB962C8B-B14F-4D97-AF65-F5344CB8AC3E}">
        <p14:creationId xmlns:p14="http://schemas.microsoft.com/office/powerpoint/2010/main" val="34984021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5 Grupo"/>
          <p:cNvGrpSpPr/>
          <p:nvPr/>
        </p:nvGrpSpPr>
        <p:grpSpPr>
          <a:xfrm>
            <a:off x="2110902" y="106653"/>
            <a:ext cx="4477322" cy="6562707"/>
            <a:chOff x="2110902" y="106653"/>
            <a:chExt cx="4477322" cy="6562707"/>
          </a:xfrm>
        </p:grpSpPr>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950" t="8039" r="30336"/>
            <a:stretch/>
          </p:blipFill>
          <p:spPr bwMode="auto">
            <a:xfrm>
              <a:off x="2110902" y="106653"/>
              <a:ext cx="4477322" cy="6562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2371784" y="1628800"/>
              <a:ext cx="1512168" cy="216024"/>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C00000"/>
                </a:solidFill>
              </a:endParaRPr>
            </a:p>
          </p:txBody>
        </p:sp>
      </p:grpSp>
      <p:sp>
        <p:nvSpPr>
          <p:cNvPr id="2" name="1 Pergamino horizontal"/>
          <p:cNvSpPr/>
          <p:nvPr/>
        </p:nvSpPr>
        <p:spPr>
          <a:xfrm>
            <a:off x="683568" y="1412776"/>
            <a:ext cx="1584176" cy="936104"/>
          </a:xfrm>
          <a:prstGeom prst="horizontalScroll">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solidFill>
                  <a:schemeClr val="bg1"/>
                </a:solidFill>
              </a:rPr>
              <a:t>Novedad</a:t>
            </a:r>
            <a:endParaRPr lang="es-ES" sz="2400" b="1" dirty="0">
              <a:solidFill>
                <a:schemeClr val="bg1"/>
              </a:solidFill>
            </a:endParaRPr>
          </a:p>
        </p:txBody>
      </p:sp>
    </p:spTree>
    <p:extLst>
      <p:ext uri="{BB962C8B-B14F-4D97-AF65-F5344CB8AC3E}">
        <p14:creationId xmlns:p14="http://schemas.microsoft.com/office/powerpoint/2010/main" val="9202080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s://encrypted-tbn3.gstatic.com/images?q=tbn:ANd9GcTA92347grQKbChvRiwCtQUIhz8ygpYe5YtNu1uyqdjH6cyHRG4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0182" y="84044"/>
            <a:ext cx="2371148" cy="1933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1 Imagen" descr="Recorte de pantalla"/>
          <p:cNvPicPr>
            <a:picLocks noChangeAspect="1"/>
          </p:cNvPicPr>
          <p:nvPr/>
        </p:nvPicPr>
        <p:blipFill>
          <a:blip r:embed="rId4">
            <a:extLst>
              <a:ext uri="{28A0092B-C50C-407E-A947-70E740481C1C}">
                <a14:useLocalDpi xmlns:a14="http://schemas.microsoft.com/office/drawing/2010/main" val="0"/>
              </a:ext>
            </a:extLst>
          </a:blip>
          <a:srcRect b="19334"/>
          <a:stretch>
            <a:fillRect/>
          </a:stretch>
        </p:blipFill>
        <p:spPr bwMode="auto">
          <a:xfrm>
            <a:off x="392546" y="806824"/>
            <a:ext cx="6537614"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3"/>
          <p:cNvSpPr txBox="1"/>
          <p:nvPr/>
        </p:nvSpPr>
        <p:spPr>
          <a:xfrm>
            <a:off x="1316182" y="67235"/>
            <a:ext cx="7689273" cy="488857"/>
          </a:xfrm>
          <a:prstGeom prst="rect">
            <a:avLst/>
          </a:prstGeom>
        </p:spPr>
        <p:txBody>
          <a:bodyPr lIns="0" tIns="0" rIns="0" bIns="0">
            <a:spAutoFit/>
          </a:bodyPr>
          <a:lstStyle/>
          <a:p>
            <a:pPr marL="11397">
              <a:defRPr/>
            </a:pPr>
            <a:r>
              <a:rPr sz="3200" b="1" dirty="0">
                <a:latin typeface="+mj-lt"/>
              </a:rPr>
              <a:t>Políticas de la UE</a:t>
            </a:r>
          </a:p>
        </p:txBody>
      </p:sp>
    </p:spTree>
    <p:extLst>
      <p:ext uri="{BB962C8B-B14F-4D97-AF65-F5344CB8AC3E}">
        <p14:creationId xmlns:p14="http://schemas.microsoft.com/office/powerpoint/2010/main" val="1077171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946" t="7619" r="50878"/>
          <a:stretch/>
        </p:blipFill>
        <p:spPr bwMode="auto">
          <a:xfrm>
            <a:off x="611560" y="510816"/>
            <a:ext cx="8208912" cy="6230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29501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descr="C:\Users\framarg2\Documents\My Cmaps\jpg\Mandatos_cumplimiento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0796" y="80468"/>
            <a:ext cx="6397588" cy="6727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1254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5 Marcador de contenido"/>
          <p:cNvSpPr>
            <a:spLocks noGrp="1"/>
          </p:cNvSpPr>
          <p:nvPr>
            <p:ph idx="1"/>
          </p:nvPr>
        </p:nvSpPr>
        <p:spPr/>
        <p:txBody>
          <a:bodyPr/>
          <a:lstStyle/>
          <a:p>
            <a:endParaRPr lang="es-ES" smtClean="0"/>
          </a:p>
        </p:txBody>
      </p:sp>
      <p:sp>
        <p:nvSpPr>
          <p:cNvPr id="77827" name="object 3"/>
          <p:cNvSpPr>
            <a:spLocks noChangeArrowheads="1"/>
          </p:cNvSpPr>
          <p:nvPr/>
        </p:nvSpPr>
        <p:spPr bwMode="auto">
          <a:xfrm>
            <a:off x="-13271" y="1124744"/>
            <a:ext cx="9121775" cy="5451475"/>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s-ES">
              <a:latin typeface="Calibri" pitchFamily="34" charset="0"/>
            </a:endParaRPr>
          </a:p>
        </p:txBody>
      </p:sp>
      <p:sp>
        <p:nvSpPr>
          <p:cNvPr id="77829" name="1 Título"/>
          <p:cNvSpPr>
            <a:spLocks noGrp="1"/>
          </p:cNvSpPr>
          <p:nvPr>
            <p:ph type="title"/>
          </p:nvPr>
        </p:nvSpPr>
        <p:spPr>
          <a:xfrm>
            <a:off x="2627784" y="159743"/>
            <a:ext cx="3456384" cy="509588"/>
          </a:xfrm>
          <a:ln w="9525"/>
        </p:spPr>
        <p:txBody>
          <a:bodyPr/>
          <a:lstStyle/>
          <a:p>
            <a:pPr eaLnBrk="1" hangingPunct="1"/>
            <a:r>
              <a:rPr lang="es-ES" dirty="0" smtClean="0"/>
              <a:t>Mandatos</a:t>
            </a:r>
          </a:p>
        </p:txBody>
      </p:sp>
    </p:spTree>
    <p:extLst>
      <p:ext uri="{BB962C8B-B14F-4D97-AF65-F5344CB8AC3E}">
        <p14:creationId xmlns:p14="http://schemas.microsoft.com/office/powerpoint/2010/main" val="8734607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object 4"/>
          <p:cNvSpPr>
            <a:spLocks noChangeArrowheads="1"/>
          </p:cNvSpPr>
          <p:nvPr/>
        </p:nvSpPr>
        <p:spPr bwMode="auto">
          <a:xfrm>
            <a:off x="77416" y="663576"/>
            <a:ext cx="3436937" cy="604837"/>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s-ES">
              <a:latin typeface="Calibri" pitchFamily="34" charset="0"/>
            </a:endParaRPr>
          </a:p>
        </p:txBody>
      </p:sp>
      <p:sp>
        <p:nvSpPr>
          <p:cNvPr id="77829" name="1 Título"/>
          <p:cNvSpPr>
            <a:spLocks noGrp="1"/>
          </p:cNvSpPr>
          <p:nvPr>
            <p:ph type="title"/>
          </p:nvPr>
        </p:nvSpPr>
        <p:spPr>
          <a:xfrm>
            <a:off x="2627784" y="159743"/>
            <a:ext cx="3456384" cy="509588"/>
          </a:xfrm>
          <a:ln w="9525"/>
        </p:spPr>
        <p:txBody>
          <a:bodyPr/>
          <a:lstStyle/>
          <a:p>
            <a:pPr eaLnBrk="1" hangingPunct="1"/>
            <a:r>
              <a:rPr lang="es-ES" dirty="0" smtClean="0"/>
              <a:t>Mandatos</a:t>
            </a:r>
          </a:p>
        </p:txBody>
      </p:sp>
      <p:pic>
        <p:nvPicPr>
          <p:cNvPr id="90114" name="Picture 2"/>
          <p:cNvPicPr>
            <a:picLocks noChangeAspect="1" noChangeArrowheads="1"/>
          </p:cNvPicPr>
          <p:nvPr/>
        </p:nvPicPr>
        <p:blipFill>
          <a:blip r:embed="rId4" cstate="print"/>
          <a:srcRect/>
          <a:stretch>
            <a:fillRect/>
          </a:stretch>
        </p:blipFill>
        <p:spPr bwMode="auto">
          <a:xfrm>
            <a:off x="35496" y="1340693"/>
            <a:ext cx="9188451" cy="5400675"/>
          </a:xfrm>
          <a:prstGeom prst="rect">
            <a:avLst/>
          </a:prstGeom>
          <a:noFill/>
          <a:ln w="9525">
            <a:noFill/>
            <a:miter lim="800000"/>
            <a:headEnd/>
            <a:tailEnd/>
          </a:ln>
        </p:spPr>
      </p:pic>
      <p:pic>
        <p:nvPicPr>
          <p:cNvPr id="7" name="Picture 4">
            <a:hlinkClick r:id="rId5"/>
          </p:cNvPr>
          <p:cNvPicPr>
            <a:picLocks noChangeAspect="1" noChangeArrowheads="1"/>
          </p:cNvPicPr>
          <p:nvPr/>
        </p:nvPicPr>
        <p:blipFill>
          <a:blip r:embed="rId6" cstate="print"/>
          <a:srcRect/>
          <a:stretch>
            <a:fillRect/>
          </a:stretch>
        </p:blipFill>
        <p:spPr bwMode="auto">
          <a:xfrm>
            <a:off x="5580112" y="1196752"/>
            <a:ext cx="2760663" cy="1198562"/>
          </a:xfrm>
          <a:prstGeom prst="rect">
            <a:avLst/>
          </a:prstGeom>
          <a:noFill/>
          <a:ln w="28575">
            <a:solidFill>
              <a:srgbClr val="FF6600"/>
            </a:solidFill>
            <a:miter lim="800000"/>
            <a:headEnd/>
            <a:tailEnd/>
          </a:ln>
        </p:spPr>
      </p:pic>
    </p:spTree>
    <p:extLst>
      <p:ext uri="{BB962C8B-B14F-4D97-AF65-F5344CB8AC3E}">
        <p14:creationId xmlns:p14="http://schemas.microsoft.com/office/powerpoint/2010/main" val="42369908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170" y="548680"/>
            <a:ext cx="8507302" cy="6104840"/>
          </a:xfrm>
        </p:spPr>
      </p:pic>
    </p:spTree>
    <p:extLst>
      <p:ext uri="{BB962C8B-B14F-4D97-AF65-F5344CB8AC3E}">
        <p14:creationId xmlns:p14="http://schemas.microsoft.com/office/powerpoint/2010/main" val="18008931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a:xfrm>
            <a:off x="179512" y="764704"/>
            <a:ext cx="4104456" cy="432048"/>
          </a:xfrm>
        </p:spPr>
        <p:txBody>
          <a:bodyPr/>
          <a:lstStyle/>
          <a:p>
            <a:pPr algn="l"/>
            <a:r>
              <a:rPr lang="es-ES" altLang="es-ES" sz="2400" dirty="0"/>
              <a:t>Recomendaciones FECYT</a:t>
            </a:r>
          </a:p>
        </p:txBody>
      </p:sp>
      <p:pic>
        <p:nvPicPr>
          <p:cNvPr id="56323" name="3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9512" y="1196752"/>
            <a:ext cx="4123225" cy="5304575"/>
          </a:xfrm>
        </p:spPr>
      </p:pic>
      <p:pic>
        <p:nvPicPr>
          <p:cNvPr id="4" name="3 Marcador de contenido" descr="Recorte de pantalla"/>
          <p:cNvPicPr>
            <a:picLocks noChangeAspect="1"/>
          </p:cNvPicPr>
          <p:nvPr/>
        </p:nvPicPr>
        <p:blipFill rotWithShape="1">
          <a:blip r:embed="rId3">
            <a:extLst>
              <a:ext uri="{28A0092B-C50C-407E-A947-70E740481C1C}">
                <a14:useLocalDpi xmlns:a14="http://schemas.microsoft.com/office/drawing/2010/main" val="0"/>
              </a:ext>
            </a:extLst>
          </a:blip>
          <a:srcRect l="13147" t="6852" r="11201"/>
          <a:stretch/>
        </p:blipFill>
        <p:spPr>
          <a:xfrm>
            <a:off x="4487276" y="1196752"/>
            <a:ext cx="4546805" cy="5498895"/>
          </a:xfrm>
          <a:prstGeom prst="rect">
            <a:avLst/>
          </a:prstGeom>
        </p:spPr>
      </p:pic>
      <p:sp>
        <p:nvSpPr>
          <p:cNvPr id="5" name="1 Título"/>
          <p:cNvSpPr txBox="1">
            <a:spLocks/>
          </p:cNvSpPr>
          <p:nvPr/>
        </p:nvSpPr>
        <p:spPr>
          <a:xfrm>
            <a:off x="6100774" y="764704"/>
            <a:ext cx="1319808" cy="34598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pPr algn="l"/>
            <a:r>
              <a:rPr lang="es-ES" altLang="es-ES" sz="3200" smtClean="0"/>
              <a:t>UPC</a:t>
            </a:r>
            <a:endParaRPr lang="es-ES" altLang="es-ES" sz="3200" dirty="0"/>
          </a:p>
        </p:txBody>
      </p:sp>
    </p:spTree>
    <p:extLst>
      <p:ext uri="{BB962C8B-B14F-4D97-AF65-F5344CB8AC3E}">
        <p14:creationId xmlns:p14="http://schemas.microsoft.com/office/powerpoint/2010/main" val="2499100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2 Marcador de contenido"/>
          <p:cNvSpPr>
            <a:spLocks noGrp="1"/>
          </p:cNvSpPr>
          <p:nvPr>
            <p:ph idx="1"/>
          </p:nvPr>
        </p:nvSpPr>
        <p:spPr/>
        <p:txBody>
          <a:bodyPr/>
          <a:lstStyle/>
          <a:p>
            <a:pPr marL="0">
              <a:buFont typeface="Arial" pitchFamily="34" charset="0"/>
              <a:buNone/>
            </a:pPr>
            <a:r>
              <a:rPr lang="es-ES" smtClean="0"/>
              <a:t>Las excepciones al depósito se acogen a acuerdos de confidencialidad con empresas, a la existencia de contratos y/o compromisos editoriales y, en el caso de Trabajos Fin de Carrera o Fin de Máster, a la calificación obtenida y/o a la valoración de los tutores de dichos trabajos.</a:t>
            </a:r>
          </a:p>
        </p:txBody>
      </p:sp>
    </p:spTree>
    <p:extLst>
      <p:ext uri="{BB962C8B-B14F-4D97-AF65-F5344CB8AC3E}">
        <p14:creationId xmlns:p14="http://schemas.microsoft.com/office/powerpoint/2010/main" val="19146704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89743" y="836712"/>
            <a:ext cx="7416824" cy="3046988"/>
          </a:xfrm>
          <a:prstGeom prst="rect">
            <a:avLst/>
          </a:prstGeom>
        </p:spPr>
        <p:txBody>
          <a:bodyPr wrap="square">
            <a:spAutoFit/>
          </a:bodyPr>
          <a:lstStyle/>
          <a:p>
            <a:r>
              <a:rPr lang="es-ES" sz="2400" dirty="0" smtClean="0"/>
              <a:t>Una </a:t>
            </a:r>
            <a:r>
              <a:rPr lang="es-ES" sz="2400" dirty="0"/>
              <a:t>de las principales preocupaciones de los autores a la hora de auto-archivar sus publicaciones en un repositorio  es la relativa a los derechos de autor y de si tienen permiso o no para poner en abierto sus artículos. </a:t>
            </a:r>
            <a:endParaRPr lang="es-ES" sz="2400" dirty="0" smtClean="0"/>
          </a:p>
          <a:p>
            <a:endParaRPr lang="es-ES" sz="2400" dirty="0"/>
          </a:p>
          <a:p>
            <a:r>
              <a:rPr lang="es-ES" sz="2400" dirty="0" smtClean="0"/>
              <a:t>Es </a:t>
            </a:r>
            <a:r>
              <a:rPr lang="es-ES" sz="2400" dirty="0"/>
              <a:t>muy importante que los autores mantengan sus derechos y que analicen muy bien el tipo de contrato o cesión de derechos que firman con la editorial. </a:t>
            </a:r>
          </a:p>
        </p:txBody>
      </p:sp>
      <p:sp>
        <p:nvSpPr>
          <p:cNvPr id="3" name="2 Rectángulo"/>
          <p:cNvSpPr/>
          <p:nvPr/>
        </p:nvSpPr>
        <p:spPr>
          <a:xfrm>
            <a:off x="1115616" y="188640"/>
            <a:ext cx="6480720" cy="523220"/>
          </a:xfrm>
          <a:prstGeom prst="rect">
            <a:avLst/>
          </a:prstGeom>
        </p:spPr>
        <p:txBody>
          <a:bodyPr wrap="square">
            <a:spAutoFit/>
          </a:bodyPr>
          <a:lstStyle/>
          <a:p>
            <a:pPr lvl="0" algn="ctr" eaLnBrk="0" fontAlgn="base" hangingPunct="0">
              <a:spcBef>
                <a:spcPts val="600"/>
              </a:spcBef>
              <a:spcAft>
                <a:spcPts val="600"/>
              </a:spcAft>
            </a:pPr>
            <a:r>
              <a:rPr lang="es-ES" altLang="es-ES" sz="2800" b="1" dirty="0" smtClean="0">
                <a:solidFill>
                  <a:srgbClr val="C00000"/>
                </a:solidFill>
              </a:rPr>
              <a:t>Y los derechos </a:t>
            </a:r>
            <a:r>
              <a:rPr lang="es-ES" altLang="es-ES" sz="2800" b="1" dirty="0">
                <a:solidFill>
                  <a:srgbClr val="C00000"/>
                </a:solidFill>
              </a:rPr>
              <a:t>de </a:t>
            </a:r>
            <a:r>
              <a:rPr lang="es-ES" altLang="es-ES" sz="2800" b="1" dirty="0" smtClean="0">
                <a:solidFill>
                  <a:srgbClr val="C00000"/>
                </a:solidFill>
              </a:rPr>
              <a:t>autor?</a:t>
            </a:r>
          </a:p>
        </p:txBody>
      </p:sp>
      <p:sp>
        <p:nvSpPr>
          <p:cNvPr id="4" name="3 Rectángulo"/>
          <p:cNvSpPr/>
          <p:nvPr/>
        </p:nvSpPr>
        <p:spPr>
          <a:xfrm>
            <a:off x="551629" y="6390620"/>
            <a:ext cx="7968734" cy="369332"/>
          </a:xfrm>
          <a:prstGeom prst="rect">
            <a:avLst/>
          </a:prstGeom>
        </p:spPr>
        <p:txBody>
          <a:bodyPr wrap="square">
            <a:spAutoFit/>
          </a:bodyPr>
          <a:lstStyle/>
          <a:p>
            <a:pPr algn="ctr"/>
            <a:r>
              <a:rPr lang="es-ES" dirty="0">
                <a:latin typeface="Arial" panose="020B0604020202020204" pitchFamily="34" charset="0"/>
                <a:cs typeface="Arial" panose="020B0604020202020204" pitchFamily="34" charset="0"/>
                <a:hlinkClick r:id="rId2"/>
              </a:rPr>
              <a:t>http://poliscience.blogs.upv.es/derechos-de-autor</a:t>
            </a:r>
            <a:r>
              <a:rPr lang="es-ES" dirty="0" smtClean="0">
                <a:latin typeface="Arial" panose="020B0604020202020204" pitchFamily="34" charset="0"/>
                <a:cs typeface="Arial" panose="020B0604020202020204" pitchFamily="34" charset="0"/>
                <a:hlinkClick r:id="rId2"/>
              </a:rPr>
              <a:t>/</a:t>
            </a:r>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5" name="2 Marcador de contenido"/>
          <p:cNvSpPr txBox="1">
            <a:spLocks/>
          </p:cNvSpPr>
          <p:nvPr/>
        </p:nvSpPr>
        <p:spPr>
          <a:xfrm>
            <a:off x="789741" y="4221088"/>
            <a:ext cx="8229023" cy="19442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spcBef>
                <a:spcPts val="600"/>
              </a:spcBef>
            </a:pPr>
            <a:r>
              <a:rPr lang="es-ES" altLang="es-ES" sz="2000" dirty="0" smtClean="0"/>
              <a:t>¿Depositar el artículo en un repositorio?</a:t>
            </a:r>
          </a:p>
          <a:p>
            <a:pPr marL="0">
              <a:spcBef>
                <a:spcPts val="600"/>
              </a:spcBef>
            </a:pPr>
            <a:r>
              <a:rPr lang="es-ES" altLang="es-ES" sz="2000" dirty="0" smtClean="0"/>
              <a:t>¿Distribuir copias a nuestros alumnos?</a:t>
            </a:r>
          </a:p>
          <a:p>
            <a:pPr marL="0">
              <a:spcBef>
                <a:spcPts val="600"/>
              </a:spcBef>
            </a:pPr>
            <a:r>
              <a:rPr lang="es-ES" altLang="es-ES" sz="2000" dirty="0" smtClean="0"/>
              <a:t>¿Poner a disposición de los alumnos una copia en la plataforma de e-</a:t>
            </a:r>
            <a:r>
              <a:rPr lang="es-ES" altLang="es-ES" sz="2000" dirty="0" err="1" smtClean="0"/>
              <a:t>learning</a:t>
            </a:r>
            <a:r>
              <a:rPr lang="es-ES" altLang="es-ES" sz="2000" dirty="0" smtClean="0"/>
              <a:t>?</a:t>
            </a:r>
          </a:p>
          <a:p>
            <a:pPr marL="0">
              <a:spcBef>
                <a:spcPts val="600"/>
              </a:spcBef>
            </a:pPr>
            <a:r>
              <a:rPr lang="es-ES" altLang="es-ES" sz="2000" dirty="0" smtClean="0"/>
              <a:t>¿Incluir secciones de nuestro artículo en un artículo posterior?</a:t>
            </a:r>
          </a:p>
        </p:txBody>
      </p:sp>
    </p:spTree>
    <p:extLst>
      <p:ext uri="{BB962C8B-B14F-4D97-AF65-F5344CB8AC3E}">
        <p14:creationId xmlns:p14="http://schemas.microsoft.com/office/powerpoint/2010/main" val="9504557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629" t="7759" r="21508" b="4310"/>
          <a:stretch/>
        </p:blipFill>
        <p:spPr bwMode="auto">
          <a:xfrm>
            <a:off x="1763688" y="260647"/>
            <a:ext cx="5072417" cy="6387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2123728" y="4833156"/>
            <a:ext cx="864096" cy="108012"/>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655948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4765" y="332656"/>
            <a:ext cx="6143539" cy="5794915"/>
          </a:xfrm>
        </p:spPr>
      </p:pic>
      <p:sp>
        <p:nvSpPr>
          <p:cNvPr id="6" name="5 CuadroTexto"/>
          <p:cNvSpPr txBox="1"/>
          <p:nvPr/>
        </p:nvSpPr>
        <p:spPr>
          <a:xfrm>
            <a:off x="323528" y="6392361"/>
            <a:ext cx="8640960" cy="276999"/>
          </a:xfrm>
          <a:prstGeom prst="rect">
            <a:avLst/>
          </a:prstGeom>
          <a:noFill/>
        </p:spPr>
        <p:txBody>
          <a:bodyPr wrap="square" rtlCol="0">
            <a:spAutoFit/>
          </a:bodyPr>
          <a:lstStyle/>
          <a:p>
            <a:r>
              <a:rPr lang="es-ES" sz="1200" dirty="0" smtClean="0">
                <a:latin typeface="Arial" pitchFamily="34" charset="0"/>
                <a:cs typeface="Arial" pitchFamily="34" charset="0"/>
              </a:rPr>
              <a:t>Fuente: NECOBELAC Project Home Page. Recuperado enero 23, 2013, a partir de  </a:t>
            </a:r>
            <a:r>
              <a:rPr lang="es-ES" sz="1200" dirty="0" smtClean="0">
                <a:latin typeface="Arial" pitchFamily="34" charset="0"/>
                <a:cs typeface="Arial" pitchFamily="34" charset="0"/>
                <a:hlinkClick r:id="rId3"/>
              </a:rPr>
              <a:t>http://www.necobelac.eu/en/index.php</a:t>
            </a:r>
            <a:r>
              <a:rPr lang="es-ES" sz="1200" dirty="0" smtClean="0">
                <a:latin typeface="Arial" pitchFamily="34" charset="0"/>
                <a:cs typeface="Arial" pitchFamily="34" charset="0"/>
              </a:rPr>
              <a:t> </a:t>
            </a:r>
            <a:endParaRPr lang="es-ES" sz="1200" dirty="0">
              <a:latin typeface="Arial" pitchFamily="34" charset="0"/>
              <a:cs typeface="Arial" pitchFamily="34" charset="0"/>
            </a:endParaRPr>
          </a:p>
        </p:txBody>
      </p:sp>
    </p:spTree>
    <p:extLst>
      <p:ext uri="{BB962C8B-B14F-4D97-AF65-F5344CB8AC3E}">
        <p14:creationId xmlns:p14="http://schemas.microsoft.com/office/powerpoint/2010/main" val="31021648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600" t="8274" r="7221"/>
          <a:stretch/>
        </p:blipFill>
        <p:spPr bwMode="auto">
          <a:xfrm>
            <a:off x="351716" y="692696"/>
            <a:ext cx="8350094"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3967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contenido"/>
          <p:cNvSpPr>
            <a:spLocks noGrp="1"/>
          </p:cNvSpPr>
          <p:nvPr>
            <p:ph idx="1"/>
          </p:nvPr>
        </p:nvSpPr>
        <p:spPr>
          <a:xfrm>
            <a:off x="438727" y="620687"/>
            <a:ext cx="8451273" cy="5642001"/>
          </a:xfrm>
        </p:spPr>
        <p:txBody>
          <a:bodyPr>
            <a:normAutofit/>
          </a:bodyPr>
          <a:lstStyle/>
          <a:p>
            <a:pPr marL="0" indent="0">
              <a:buNone/>
            </a:pPr>
            <a:r>
              <a:rPr lang="es-ES" altLang="es-ES" sz="2800" b="1" dirty="0" smtClean="0"/>
              <a:t>La mayoría de editores permite el auto-archivo</a:t>
            </a:r>
          </a:p>
        </p:txBody>
      </p:sp>
      <p:pic>
        <p:nvPicPr>
          <p:cNvPr id="849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909" y="1210236"/>
            <a:ext cx="4486853" cy="2692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996" name="4 Rectángulo"/>
          <p:cNvSpPr>
            <a:spLocks noChangeArrowheads="1"/>
          </p:cNvSpPr>
          <p:nvPr/>
        </p:nvSpPr>
        <p:spPr bwMode="auto">
          <a:xfrm>
            <a:off x="5541818" y="1613648"/>
            <a:ext cx="3136035"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t>Porcentaje de editores blancos en retroceso</a:t>
            </a:r>
          </a:p>
        </p:txBody>
      </p:sp>
      <p:pic>
        <p:nvPicPr>
          <p:cNvPr id="84998" name="Picture 2" descr="SHERPA/RoMEO Colours, excluding provisional polic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1694" y="3888441"/>
            <a:ext cx="4572000" cy="2662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Proceso alternativo"/>
          <p:cNvSpPr/>
          <p:nvPr/>
        </p:nvSpPr>
        <p:spPr>
          <a:xfrm>
            <a:off x="3486727" y="3697942"/>
            <a:ext cx="1485035" cy="222717"/>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sp>
        <p:nvSpPr>
          <p:cNvPr id="8" name="7 Proceso alternativo"/>
          <p:cNvSpPr/>
          <p:nvPr/>
        </p:nvSpPr>
        <p:spPr>
          <a:xfrm>
            <a:off x="7624913" y="6342530"/>
            <a:ext cx="1483591" cy="222717"/>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graphicFrame>
        <p:nvGraphicFramePr>
          <p:cNvPr id="9" name="5 Gráfico"/>
          <p:cNvGraphicFramePr>
            <a:graphicFrameLocks/>
          </p:cNvGraphicFramePr>
          <p:nvPr/>
        </p:nvGraphicFramePr>
        <p:xfrm>
          <a:off x="0" y="3902136"/>
          <a:ext cx="4541982" cy="262665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875908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827584" y="1199649"/>
            <a:ext cx="7632848" cy="4893647"/>
          </a:xfrm>
          <a:prstGeom prst="rect">
            <a:avLst/>
          </a:prstGeom>
        </p:spPr>
        <p:txBody>
          <a:bodyPr wrap="square">
            <a:spAutoFit/>
          </a:bodyPr>
          <a:lstStyle/>
          <a:p>
            <a:pPr>
              <a:spcBef>
                <a:spcPts val="600"/>
              </a:spcBef>
              <a:spcAft>
                <a:spcPts val="600"/>
              </a:spcAft>
            </a:pPr>
            <a:r>
              <a:rPr lang="es-ES" sz="2400" dirty="0" smtClean="0"/>
              <a:t>La </a:t>
            </a:r>
            <a:r>
              <a:rPr lang="es-ES" sz="2400" dirty="0"/>
              <a:t>publicación de este trabajo supone la cesión del copyright a </a:t>
            </a:r>
            <a:r>
              <a:rPr lang="es-ES" sz="2400" b="1" u="sng" dirty="0"/>
              <a:t>Editorial CSIC, </a:t>
            </a:r>
            <a:r>
              <a:rPr lang="es-ES" sz="2400" dirty="0"/>
              <a:t>que se reserva el derecho a distribuir en Internet la versión publicada del artículo bajo los términos de una licencia de uso y distribución Creative Commons 3.0 España, en la modalidad de reconocimiento de autoría y uso no comercial (</a:t>
            </a:r>
            <a:r>
              <a:rPr lang="es-ES" sz="2400" dirty="0" err="1"/>
              <a:t>by-nc</a:t>
            </a:r>
            <a:r>
              <a:rPr lang="es-ES" sz="2400" dirty="0"/>
              <a:t>). La puesta a disposición del artículo en este formato supone para sus autores el cumplimiento de lo establecido en la </a:t>
            </a:r>
            <a:r>
              <a:rPr lang="es-ES" sz="2400" dirty="0" smtClean="0"/>
              <a:t>Ley 14/2011</a:t>
            </a:r>
            <a:r>
              <a:rPr lang="es-ES" sz="2400" dirty="0"/>
              <a:t>, de 1 de junio, de la Ciencia, la Tecnología y la Innovación, en su artículo 37.3, en lo relativo a la obligatoriedad de facilitar en acceso abierto los resultados de investigaciones financiadas por Organismos Públicos de Investigación</a:t>
            </a:r>
            <a:r>
              <a:rPr lang="es-ES" sz="2400" dirty="0" smtClean="0"/>
              <a:t>.</a:t>
            </a:r>
            <a:endParaRPr lang="es-ES" sz="2400" dirty="0"/>
          </a:p>
        </p:txBody>
      </p:sp>
      <p:sp>
        <p:nvSpPr>
          <p:cNvPr id="6" name="5 Rectángulo"/>
          <p:cNvSpPr/>
          <p:nvPr/>
        </p:nvSpPr>
        <p:spPr>
          <a:xfrm>
            <a:off x="1259632" y="116632"/>
            <a:ext cx="5953361" cy="461665"/>
          </a:xfrm>
          <a:prstGeom prst="rect">
            <a:avLst/>
          </a:prstGeom>
        </p:spPr>
        <p:txBody>
          <a:bodyPr wrap="none">
            <a:spAutoFit/>
          </a:bodyPr>
          <a:lstStyle/>
          <a:p>
            <a:pPr>
              <a:spcBef>
                <a:spcPts val="600"/>
              </a:spcBef>
              <a:spcAft>
                <a:spcPts val="600"/>
              </a:spcAft>
            </a:pPr>
            <a:r>
              <a:rPr lang="es-ES" sz="2400" b="1" dirty="0"/>
              <a:t>Ejemplo de Cesión de derechos y distribución</a:t>
            </a:r>
          </a:p>
        </p:txBody>
      </p:sp>
    </p:spTree>
    <p:extLst>
      <p:ext uri="{BB962C8B-B14F-4D97-AF65-F5344CB8AC3E}">
        <p14:creationId xmlns:p14="http://schemas.microsoft.com/office/powerpoint/2010/main" val="960396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buNone/>
              <a:defRPr/>
            </a:pPr>
            <a:r>
              <a:rPr lang="es-ES" b="1" dirty="0" smtClean="0">
                <a:solidFill>
                  <a:srgbClr val="00B050"/>
                </a:solidFill>
              </a:rPr>
              <a:t>Transferencia </a:t>
            </a:r>
            <a:r>
              <a:rPr lang="es-ES" b="1" dirty="0">
                <a:solidFill>
                  <a:srgbClr val="00B050"/>
                </a:solidFill>
              </a:rPr>
              <a:t>de </a:t>
            </a:r>
            <a:r>
              <a:rPr lang="es-ES" b="1" dirty="0" smtClean="0">
                <a:solidFill>
                  <a:srgbClr val="00B050"/>
                </a:solidFill>
              </a:rPr>
              <a:t>copyright</a:t>
            </a:r>
            <a:endParaRPr lang="es-ES" b="1" dirty="0">
              <a:solidFill>
                <a:srgbClr val="00B050"/>
              </a:solidFill>
            </a:endParaRPr>
          </a:p>
          <a:p>
            <a:pPr>
              <a:defRPr/>
            </a:pPr>
            <a:endParaRPr lang="es-ES" dirty="0"/>
          </a:p>
          <a:p>
            <a:pPr marL="0" indent="0" algn="ctr">
              <a:buNone/>
              <a:defRPr/>
            </a:pPr>
            <a:r>
              <a:rPr lang="en-US" dirty="0" smtClean="0"/>
              <a:t>“We </a:t>
            </a:r>
            <a:r>
              <a:rPr lang="en-US" dirty="0"/>
              <a:t>prefer authors to assign copyright to </a:t>
            </a:r>
            <a:r>
              <a:rPr lang="en-US" b="1" dirty="0"/>
              <a:t>Taylor &amp; </a:t>
            </a:r>
            <a:r>
              <a:rPr lang="en-US" b="1" dirty="0" err="1"/>
              <a:t>Francis</a:t>
            </a:r>
            <a:r>
              <a:rPr lang="en-US" dirty="0" err="1"/>
              <a:t>or</a:t>
            </a:r>
            <a:r>
              <a:rPr lang="en-US" dirty="0"/>
              <a:t> the journal proprietor (such as a learned society on whose behalf we publish), </a:t>
            </a:r>
            <a:r>
              <a:rPr lang="en-US" b="1" dirty="0"/>
              <a:t>but accept that authors may prefer to give Taylor &amp; Francis an </a:t>
            </a:r>
            <a:r>
              <a:rPr lang="en-US" b="1" dirty="0">
                <a:solidFill>
                  <a:srgbClr val="FF0000"/>
                </a:solidFill>
              </a:rPr>
              <a:t>exclusive </a:t>
            </a:r>
            <a:r>
              <a:rPr lang="en-US" b="1" dirty="0" err="1">
                <a:solidFill>
                  <a:srgbClr val="FF0000"/>
                </a:solidFill>
              </a:rPr>
              <a:t>licence</a:t>
            </a:r>
            <a:r>
              <a:rPr lang="en-US" b="1" dirty="0">
                <a:solidFill>
                  <a:srgbClr val="FF0000"/>
                </a:solidFill>
              </a:rPr>
              <a:t> to </a:t>
            </a:r>
            <a:r>
              <a:rPr lang="en-US" b="1" dirty="0" smtClean="0">
                <a:solidFill>
                  <a:srgbClr val="FF0000"/>
                </a:solidFill>
              </a:rPr>
              <a:t>publish”</a:t>
            </a:r>
            <a:endParaRPr lang="en-US" dirty="0">
              <a:solidFill>
                <a:srgbClr val="FF0000"/>
              </a:solidFill>
            </a:endParaRPr>
          </a:p>
        </p:txBody>
      </p:sp>
    </p:spTree>
    <p:extLst>
      <p:ext uri="{BB962C8B-B14F-4D97-AF65-F5344CB8AC3E}">
        <p14:creationId xmlns:p14="http://schemas.microsoft.com/office/powerpoint/2010/main" val="15900989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idx="1"/>
          </p:nvPr>
        </p:nvSpPr>
        <p:spPr>
          <a:xfrm>
            <a:off x="457489" y="1700492"/>
            <a:ext cx="3908136" cy="4426324"/>
          </a:xfrm>
        </p:spPr>
        <p:txBody>
          <a:bodyPr/>
          <a:lstStyle/>
          <a:p>
            <a:pPr marL="0" indent="0">
              <a:buNone/>
            </a:pPr>
            <a:r>
              <a:rPr lang="es-ES" altLang="es-ES" smtClean="0"/>
              <a:t>La información en las webs editoriales no es fácil de encontrar</a:t>
            </a:r>
          </a:p>
        </p:txBody>
      </p:sp>
      <p:pic>
        <p:nvPicPr>
          <p:cNvPr id="819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626" y="1484780"/>
            <a:ext cx="4180897" cy="4535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4" name="1 CuadroTexto"/>
          <p:cNvSpPr txBox="1">
            <a:spLocks noChangeArrowheads="1"/>
          </p:cNvSpPr>
          <p:nvPr/>
        </p:nvSpPr>
        <p:spPr bwMode="auto">
          <a:xfrm>
            <a:off x="1801092" y="134471"/>
            <a:ext cx="6539057" cy="39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s-ES" altLang="es-ES" b="1" dirty="0" smtClean="0">
                <a:solidFill>
                  <a:schemeClr val="bg1"/>
                </a:solidFill>
                <a:latin typeface="+mj-lt"/>
                <a:ea typeface="+mj-ea"/>
                <a:cs typeface="+mj-cs"/>
              </a:rPr>
              <a:t>Políticas editoriales</a:t>
            </a:r>
          </a:p>
        </p:txBody>
      </p:sp>
    </p:spTree>
    <p:extLst>
      <p:ext uri="{BB962C8B-B14F-4D97-AF65-F5344CB8AC3E}">
        <p14:creationId xmlns:p14="http://schemas.microsoft.com/office/powerpoint/2010/main" val="7377166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1 CuadroTexto"/>
          <p:cNvSpPr txBox="1">
            <a:spLocks noChangeArrowheads="1"/>
          </p:cNvSpPr>
          <p:nvPr/>
        </p:nvSpPr>
        <p:spPr bwMode="auto">
          <a:xfrm>
            <a:off x="2323523" y="142875"/>
            <a:ext cx="5827568" cy="39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s-ES" altLang="es-ES" b="1" dirty="0" smtClean="0">
                <a:solidFill>
                  <a:schemeClr val="bg1"/>
                </a:solidFill>
                <a:latin typeface="+mj-lt"/>
                <a:ea typeface="+mj-ea"/>
                <a:cs typeface="+mj-cs"/>
              </a:rPr>
              <a:t>Políticas editoriales</a:t>
            </a:r>
          </a:p>
        </p:txBody>
      </p:sp>
      <p:grpSp>
        <p:nvGrpSpPr>
          <p:cNvPr id="7" name="6 Grupo"/>
          <p:cNvGrpSpPr/>
          <p:nvPr/>
        </p:nvGrpSpPr>
        <p:grpSpPr>
          <a:xfrm>
            <a:off x="35496" y="44624"/>
            <a:ext cx="6768752" cy="6408712"/>
            <a:chOff x="4211960" y="3250862"/>
            <a:chExt cx="4237929" cy="3562514"/>
          </a:xfrm>
        </p:grpSpPr>
        <p:pic>
          <p:nvPicPr>
            <p:cNvPr id="8" name="7 Imagen" descr="Recorte de pantall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1960" y="3250862"/>
              <a:ext cx="4202328" cy="3562514"/>
            </a:xfrm>
            <a:prstGeom prst="rect">
              <a:avLst/>
            </a:prstGeom>
          </p:spPr>
        </p:pic>
        <p:sp>
          <p:nvSpPr>
            <p:cNvPr id="9" name="8 Rectángulo">
              <a:hlinkClick r:id="rId4"/>
            </p:cNvPr>
            <p:cNvSpPr/>
            <p:nvPr/>
          </p:nvSpPr>
          <p:spPr>
            <a:xfrm>
              <a:off x="7729809" y="4906678"/>
              <a:ext cx="720080" cy="702468"/>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pic>
        <p:nvPicPr>
          <p:cNvPr id="839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5816" y="5085184"/>
            <a:ext cx="6156353" cy="1656184"/>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609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Revistas internacionales</a:t>
            </a:r>
            <a:endParaRPr lang="es-ES" dirty="0"/>
          </a:p>
        </p:txBody>
      </p:sp>
      <p:pic>
        <p:nvPicPr>
          <p:cNvPr id="4" name="3 Marcador de contenido" descr="Recorte de pantalla">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96" y="1772816"/>
            <a:ext cx="9108504" cy="2911316"/>
          </a:xfrm>
        </p:spPr>
      </p:pic>
      <p:sp>
        <p:nvSpPr>
          <p:cNvPr id="5" name="4 Rectángulo">
            <a:hlinkClick r:id="rId4"/>
          </p:cNvPr>
          <p:cNvSpPr/>
          <p:nvPr/>
        </p:nvSpPr>
        <p:spPr>
          <a:xfrm>
            <a:off x="3203848" y="2502705"/>
            <a:ext cx="3168352" cy="1152128"/>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5085184"/>
            <a:ext cx="5651500" cy="1200431"/>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9933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11464" r="4930" b="896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3059832" y="1124744"/>
            <a:ext cx="5400601" cy="923330"/>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Comprobación </a:t>
            </a:r>
            <a:r>
              <a:rPr lang="es-ES" b="1" dirty="0">
                <a:solidFill>
                  <a:srgbClr val="FF0000"/>
                </a:solidFill>
                <a:latin typeface="Arial" pitchFamily="34" charset="0"/>
                <a:cs typeface="Arial" pitchFamily="34" charset="0"/>
              </a:rPr>
              <a:t>de las políticas de copyright y derechos de difusión permitidos por los editores de las revistas</a:t>
            </a:r>
          </a:p>
        </p:txBody>
      </p:sp>
      <p:sp>
        <p:nvSpPr>
          <p:cNvPr id="4" name="3 CuadroTexto"/>
          <p:cNvSpPr txBox="1"/>
          <p:nvPr/>
        </p:nvSpPr>
        <p:spPr>
          <a:xfrm>
            <a:off x="323528" y="5301207"/>
            <a:ext cx="1656184" cy="646331"/>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a:t>Condiciones del depósito</a:t>
            </a:r>
          </a:p>
        </p:txBody>
      </p:sp>
      <p:sp>
        <p:nvSpPr>
          <p:cNvPr id="5" name="4 Flecha doblada"/>
          <p:cNvSpPr/>
          <p:nvPr/>
        </p:nvSpPr>
        <p:spPr>
          <a:xfrm>
            <a:off x="1151620" y="4653136"/>
            <a:ext cx="299858" cy="504056"/>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18543595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b="26154"/>
          <a:stretch/>
        </p:blipFill>
        <p:spPr>
          <a:xfrm>
            <a:off x="36512" y="625550"/>
            <a:ext cx="9144000" cy="2324684"/>
          </a:xfrm>
          <a:prstGeom prst="rect">
            <a:avLst/>
          </a:prstGeom>
        </p:spPr>
      </p:pic>
      <p:sp>
        <p:nvSpPr>
          <p:cNvPr id="3" name="1 Título"/>
          <p:cNvSpPr txBox="1">
            <a:spLocks/>
          </p:cNvSpPr>
          <p:nvPr/>
        </p:nvSpPr>
        <p:spPr>
          <a:xfrm>
            <a:off x="457200" y="-27384"/>
            <a:ext cx="8229600"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s-ES" dirty="0" smtClean="0"/>
              <a:t>Revistas nacionales</a:t>
            </a:r>
            <a:endParaRPr lang="es-ES" dirty="0"/>
          </a:p>
        </p:txBody>
      </p:sp>
      <p:pic>
        <p:nvPicPr>
          <p:cNvPr id="4" name="3 Imagen"/>
          <p:cNvPicPr/>
          <p:nvPr/>
        </p:nvPicPr>
        <p:blipFill rotWithShape="1">
          <a:blip r:embed="rId4" cstate="print"/>
          <a:srcRect t="27085" r="12516" b="25567"/>
          <a:stretch/>
        </p:blipFill>
        <p:spPr bwMode="auto">
          <a:xfrm>
            <a:off x="610381" y="3212976"/>
            <a:ext cx="7994067" cy="3480118"/>
          </a:xfrm>
          <a:prstGeom prst="rect">
            <a:avLst/>
          </a:prstGeom>
          <a:ln>
            <a:noFill/>
          </a:ln>
          <a:extLst>
            <a:ext uri="{53640926-AAD7-44D8-BBD7-CCE9431645EC}">
              <a14:shadowObscured xmlns:a14="http://schemas.microsoft.com/office/drawing/2010/main"/>
            </a:ext>
          </a:extLst>
        </p:spPr>
      </p:pic>
      <p:sp>
        <p:nvSpPr>
          <p:cNvPr id="5" name="4 Flecha doblada"/>
          <p:cNvSpPr/>
          <p:nvPr/>
        </p:nvSpPr>
        <p:spPr>
          <a:xfrm rot="10800000">
            <a:off x="5835447" y="4941169"/>
            <a:ext cx="299860" cy="32173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6" name="5 CuadroTexto"/>
          <p:cNvSpPr txBox="1"/>
          <p:nvPr/>
        </p:nvSpPr>
        <p:spPr>
          <a:xfrm>
            <a:off x="4427984" y="4149080"/>
            <a:ext cx="3414645" cy="646331"/>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Licencia </a:t>
            </a:r>
            <a:r>
              <a:rPr lang="es-ES" b="1" dirty="0" err="1" smtClean="0">
                <a:solidFill>
                  <a:srgbClr val="FF0000"/>
                </a:solidFill>
                <a:latin typeface="Arial" pitchFamily="34" charset="0"/>
                <a:cs typeface="Arial" pitchFamily="34" charset="0"/>
              </a:rPr>
              <a:t>Creative</a:t>
            </a:r>
            <a:r>
              <a:rPr lang="es-ES" b="1" dirty="0" smtClean="0">
                <a:solidFill>
                  <a:srgbClr val="FF0000"/>
                </a:solidFill>
                <a:latin typeface="Arial" pitchFamily="34" charset="0"/>
                <a:cs typeface="Arial" pitchFamily="34" charset="0"/>
              </a:rPr>
              <a:t> </a:t>
            </a:r>
            <a:r>
              <a:rPr lang="es-ES" b="1" dirty="0" err="1" smtClean="0">
                <a:solidFill>
                  <a:srgbClr val="FF0000"/>
                </a:solidFill>
                <a:latin typeface="Arial" pitchFamily="34" charset="0"/>
                <a:cs typeface="Arial" pitchFamily="34" charset="0"/>
              </a:rPr>
              <a:t>Commons</a:t>
            </a:r>
            <a:r>
              <a:rPr lang="es-ES" b="1" dirty="0" smtClean="0">
                <a:solidFill>
                  <a:srgbClr val="FF0000"/>
                </a:solidFill>
                <a:latin typeface="Arial" pitchFamily="34" charset="0"/>
                <a:cs typeface="Arial" pitchFamily="34" charset="0"/>
              </a:rPr>
              <a:t> permitida por el editor</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9933011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idx="1"/>
          </p:nvPr>
        </p:nvSpPr>
        <p:spPr>
          <a:xfrm>
            <a:off x="1758347" y="220695"/>
            <a:ext cx="4907157" cy="432048"/>
          </a:xfrm>
        </p:spPr>
        <p:txBody>
          <a:bodyPr>
            <a:normAutofit fontScale="92500" lnSpcReduction="20000"/>
          </a:bodyPr>
          <a:lstStyle/>
          <a:p>
            <a:pPr marL="56985" indent="0">
              <a:buNone/>
            </a:pPr>
            <a:r>
              <a:rPr lang="es-ES" altLang="es-ES" sz="2800" b="1" dirty="0"/>
              <a:t>Licencias Creative </a:t>
            </a:r>
            <a:r>
              <a:rPr lang="es-ES" altLang="es-ES" sz="2800" b="1" dirty="0" smtClean="0"/>
              <a:t>Commons</a:t>
            </a:r>
            <a:endParaRPr lang="es-ES" altLang="es-ES" sz="2800" b="1" dirty="0"/>
          </a:p>
        </p:txBody>
      </p:sp>
      <p:pic>
        <p:nvPicPr>
          <p:cNvPr id="92165" name="Picture 5"/>
          <p:cNvPicPr>
            <a:picLocks noChangeAspect="1" noChangeArrowheads="1"/>
          </p:cNvPicPr>
          <p:nvPr/>
        </p:nvPicPr>
        <p:blipFill>
          <a:blip r:embed="rId2">
            <a:extLst>
              <a:ext uri="{28A0092B-C50C-407E-A947-70E740481C1C}">
                <a14:useLocalDpi xmlns:a14="http://schemas.microsoft.com/office/drawing/2010/main" val="0"/>
              </a:ext>
            </a:extLst>
          </a:blip>
          <a:srcRect l="15814" t="15829" r="32372" b="19257"/>
          <a:stretch>
            <a:fillRect/>
          </a:stretch>
        </p:blipFill>
        <p:spPr bwMode="auto">
          <a:xfrm>
            <a:off x="-2886" y="1052736"/>
            <a:ext cx="9146886" cy="5228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4718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2123" y="404664"/>
            <a:ext cx="6446221" cy="6353944"/>
          </a:xfrm>
          <a:prstGeom prst="rect">
            <a:avLst/>
          </a:prstGeom>
        </p:spPr>
      </p:pic>
      <p:sp>
        <p:nvSpPr>
          <p:cNvPr id="3" name="2 Rectángulo"/>
          <p:cNvSpPr/>
          <p:nvPr/>
        </p:nvSpPr>
        <p:spPr>
          <a:xfrm>
            <a:off x="1191118" y="6237312"/>
            <a:ext cx="4533010" cy="360040"/>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Rectángulo"/>
          <p:cNvSpPr/>
          <p:nvPr/>
        </p:nvSpPr>
        <p:spPr>
          <a:xfrm>
            <a:off x="1191118" y="3789040"/>
            <a:ext cx="716586" cy="216024"/>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49567300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504056"/>
            <a:ext cx="7923332" cy="6309320"/>
          </a:xfrm>
          <a:prstGeom prst="rect">
            <a:avLst/>
          </a:prstGeom>
        </p:spPr>
      </p:pic>
      <p:sp>
        <p:nvSpPr>
          <p:cNvPr id="3" name="2 Rectángulo"/>
          <p:cNvSpPr/>
          <p:nvPr/>
        </p:nvSpPr>
        <p:spPr>
          <a:xfrm>
            <a:off x="827584" y="5661248"/>
            <a:ext cx="720080" cy="432048"/>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Rectángulo"/>
          <p:cNvSpPr/>
          <p:nvPr/>
        </p:nvSpPr>
        <p:spPr>
          <a:xfrm>
            <a:off x="755576" y="2708920"/>
            <a:ext cx="936104" cy="216024"/>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61468187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7579" y="0"/>
            <a:ext cx="4968842" cy="6858000"/>
          </a:xfrm>
          <a:prstGeom prst="rect">
            <a:avLst/>
          </a:prstGeom>
        </p:spPr>
      </p:pic>
      <p:sp>
        <p:nvSpPr>
          <p:cNvPr id="3" name="2 Rectángulo"/>
          <p:cNvSpPr/>
          <p:nvPr/>
        </p:nvSpPr>
        <p:spPr>
          <a:xfrm>
            <a:off x="2411760" y="6237312"/>
            <a:ext cx="4248472" cy="360040"/>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175266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a:xfrm>
            <a:off x="457489" y="134471"/>
            <a:ext cx="8229023" cy="666750"/>
          </a:xfrm>
        </p:spPr>
        <p:txBody>
          <a:bodyPr/>
          <a:lstStyle/>
          <a:p>
            <a:r>
              <a:rPr lang="es-ES" altLang="es-ES" sz="2900" dirty="0"/>
              <a:t>Elegir el tipo de licencia CC</a:t>
            </a:r>
          </a:p>
        </p:txBody>
      </p:sp>
      <p:pic>
        <p:nvPicPr>
          <p:cNvPr id="5" name="Picture 2">
            <a:hlinkClick r:id="rId2"/>
          </p:cNvPr>
          <p:cNvPicPr>
            <a:picLocks noChangeAspect="1" noChangeArrowheads="1"/>
          </p:cNvPicPr>
          <p:nvPr/>
        </p:nvPicPr>
        <p:blipFill>
          <a:blip r:embed="rId3"/>
          <a:srcRect/>
          <a:stretch>
            <a:fillRect/>
          </a:stretch>
        </p:blipFill>
        <p:spPr bwMode="auto">
          <a:xfrm>
            <a:off x="173182" y="1008530"/>
            <a:ext cx="3394364" cy="1002926"/>
          </a:xfrm>
          <a:prstGeom prst="rect">
            <a:avLst/>
          </a:prstGeom>
          <a:solidFill>
            <a:schemeClr val="bg1">
              <a:lumMod val="85000"/>
            </a:schemeClr>
          </a:solidFill>
          <a:ln w="28575">
            <a:solidFill>
              <a:srgbClr val="C00000"/>
            </a:solidFill>
          </a:ln>
          <a:extLst/>
        </p:spPr>
      </p:pic>
      <p:pic>
        <p:nvPicPr>
          <p:cNvPr id="3379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091" y="2017059"/>
            <a:ext cx="4502727" cy="4528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5374" y="2068887"/>
            <a:ext cx="3489570" cy="447712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28792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Marcador de contenido"/>
          <p:cNvSpPr>
            <a:spLocks noGrp="1"/>
          </p:cNvSpPr>
          <p:nvPr>
            <p:ph idx="1"/>
          </p:nvPr>
        </p:nvSpPr>
        <p:spPr>
          <a:xfrm>
            <a:off x="251520" y="1124744"/>
            <a:ext cx="6059920" cy="5616624"/>
          </a:xfrm>
        </p:spPr>
        <p:txBody>
          <a:bodyPr>
            <a:noAutofit/>
          </a:bodyPr>
          <a:lstStyle/>
          <a:p>
            <a:pPr marL="342860" indent="-342860">
              <a:defRPr/>
            </a:pPr>
            <a:r>
              <a:rPr lang="es-ES" sz="2400" dirty="0"/>
              <a:t>Apoyar las </a:t>
            </a:r>
            <a:r>
              <a:rPr lang="es-ES" sz="2400" b="1" dirty="0">
                <a:solidFill>
                  <a:srgbClr val="FF6600"/>
                </a:solidFill>
              </a:rPr>
              <a:t>revistas</a:t>
            </a:r>
            <a:r>
              <a:rPr lang="es-ES" sz="2400" dirty="0"/>
              <a:t> que tienen acuerdos de derechos más abiertos. </a:t>
            </a:r>
            <a:r>
              <a:rPr lang="es-ES" sz="2400" dirty="0">
                <a:hlinkClick r:id="rId3"/>
              </a:rPr>
              <a:t>DOAJ</a:t>
            </a:r>
            <a:endParaRPr lang="es-ES" sz="2400" dirty="0"/>
          </a:p>
          <a:p>
            <a:pPr marL="342860" indent="-342860">
              <a:defRPr/>
            </a:pPr>
            <a:r>
              <a:rPr lang="es-ES" sz="2400" dirty="0"/>
              <a:t>Aplicar </a:t>
            </a:r>
            <a:r>
              <a:rPr lang="es-ES" sz="2400" b="1" dirty="0">
                <a:solidFill>
                  <a:srgbClr val="FF6600"/>
                </a:solidFill>
              </a:rPr>
              <a:t>licencias</a:t>
            </a:r>
            <a:r>
              <a:rPr lang="es-ES" sz="2400" dirty="0"/>
              <a:t> de uso, tipo Creative Commons</a:t>
            </a:r>
          </a:p>
          <a:p>
            <a:pPr marL="342860" indent="-342860">
              <a:defRPr/>
            </a:pPr>
            <a:r>
              <a:rPr lang="es-ES" sz="2400" b="1" dirty="0">
                <a:solidFill>
                  <a:srgbClr val="FF6600"/>
                </a:solidFill>
              </a:rPr>
              <a:t>Leer</a:t>
            </a:r>
            <a:r>
              <a:rPr lang="es-ES" sz="2400" dirty="0">
                <a:solidFill>
                  <a:schemeClr val="accent6">
                    <a:lumMod val="75000"/>
                  </a:schemeClr>
                </a:solidFill>
              </a:rPr>
              <a:t> </a:t>
            </a:r>
            <a:r>
              <a:rPr lang="es-ES" sz="2400" dirty="0"/>
              <a:t>cuidadosamente los contratos/acuerdos antes de </a:t>
            </a:r>
            <a:r>
              <a:rPr lang="es-ES" sz="2400" dirty="0" smtClean="0"/>
              <a:t>firmarlos</a:t>
            </a:r>
          </a:p>
          <a:p>
            <a:pPr marL="342860" indent="-342860">
              <a:defRPr/>
            </a:pPr>
            <a:r>
              <a:rPr lang="es-ES" sz="2400" b="1" dirty="0">
                <a:solidFill>
                  <a:srgbClr val="FF6600"/>
                </a:solidFill>
              </a:rPr>
              <a:t>Negociar</a:t>
            </a:r>
            <a:r>
              <a:rPr lang="es-ES" sz="2400" dirty="0">
                <a:solidFill>
                  <a:schemeClr val="accent6">
                    <a:lumMod val="75000"/>
                  </a:schemeClr>
                </a:solidFill>
              </a:rPr>
              <a:t> </a:t>
            </a:r>
            <a:r>
              <a:rPr lang="es-ES" sz="2400" dirty="0"/>
              <a:t>las condiciones con el editor</a:t>
            </a:r>
          </a:p>
          <a:p>
            <a:pPr marL="742863" lvl="1" indent="-285717">
              <a:defRPr/>
            </a:pPr>
            <a:r>
              <a:rPr lang="es-ES" sz="2400" dirty="0"/>
              <a:t>La transferencia de derechos no tiene por qué ser todo o nada</a:t>
            </a:r>
          </a:p>
          <a:p>
            <a:pPr marL="742863" lvl="1" indent="-285717">
              <a:defRPr/>
            </a:pPr>
            <a:r>
              <a:rPr lang="es-ES" sz="2400" dirty="0"/>
              <a:t>Algunos editores permiten usos muy amplios de los artículos </a:t>
            </a:r>
          </a:p>
          <a:p>
            <a:pPr marL="342860" indent="-342860">
              <a:defRPr/>
            </a:pPr>
            <a:r>
              <a:rPr lang="es-ES" sz="2400" b="1" dirty="0">
                <a:solidFill>
                  <a:srgbClr val="FF6600"/>
                </a:solidFill>
              </a:rPr>
              <a:t>Modificar</a:t>
            </a:r>
            <a:r>
              <a:rPr lang="es-ES" sz="2400" dirty="0">
                <a:solidFill>
                  <a:schemeClr val="accent6">
                    <a:lumMod val="75000"/>
                  </a:schemeClr>
                </a:solidFill>
              </a:rPr>
              <a:t> </a:t>
            </a:r>
            <a:r>
              <a:rPr lang="es-ES" sz="2400" dirty="0"/>
              <a:t>el acuerdo que se firma con la editorial para retener los derechos que se </a:t>
            </a:r>
            <a:r>
              <a:rPr lang="es-ES" sz="2400" dirty="0" smtClean="0"/>
              <a:t>necesite</a:t>
            </a:r>
            <a:endParaRPr lang="es-ES" sz="2400" dirty="0"/>
          </a:p>
          <a:p>
            <a:pPr marL="342860" indent="-342860">
              <a:defRPr/>
            </a:pPr>
            <a:endParaRPr lang="es-ES" sz="2400" dirty="0"/>
          </a:p>
        </p:txBody>
      </p:sp>
      <p:pic>
        <p:nvPicPr>
          <p:cNvPr id="37891" name="10 Imagen">
            <a:hlinkClick r:id="rId4"/>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88123" y="4707652"/>
            <a:ext cx="1199450" cy="178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4">
            <a:hlinkClick r:id="rId6"/>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6176" y="1111289"/>
            <a:ext cx="2718955" cy="732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1 Título"/>
          <p:cNvSpPr txBox="1">
            <a:spLocks/>
          </p:cNvSpPr>
          <p:nvPr/>
        </p:nvSpPr>
        <p:spPr bwMode="auto">
          <a:xfrm>
            <a:off x="623455" y="472261"/>
            <a:ext cx="6192694" cy="508467"/>
          </a:xfrm>
          <a:prstGeom prst="rect">
            <a:avLst/>
          </a:prstGeom>
          <a:noFill/>
          <a:ln>
            <a:noFill/>
          </a:ln>
          <a:extLst/>
        </p:spPr>
        <p:txBody>
          <a:bodyPr wrap="none" lIns="91429" tIns="45714" rIns="91429" bIns="45714"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s-ES" altLang="es-ES" b="1" dirty="0" smtClean="0">
                <a:latin typeface="+mj-lt"/>
                <a:ea typeface="+mj-ea"/>
                <a:cs typeface="+mj-cs"/>
              </a:rPr>
              <a:t>Control y gestión de los derechos de autor</a:t>
            </a:r>
          </a:p>
        </p:txBody>
      </p:sp>
      <p:pic>
        <p:nvPicPr>
          <p:cNvPr id="6" name="8 Imagen">
            <a:hlinkClick r:id="rId8"/>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92280" y="2907927"/>
            <a:ext cx="1967056" cy="83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9 Imagen">
            <a:hlinkClick r:id="rId10"/>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523184" y="3738563"/>
            <a:ext cx="1894897" cy="89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371369" y="2060447"/>
            <a:ext cx="847262" cy="84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091373"/>
      </p:ext>
    </p:extLst>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6228" y="980728"/>
            <a:ext cx="7797512" cy="5329798"/>
          </a:xfrm>
        </p:spPr>
        <p:txBody>
          <a:bodyPr>
            <a:normAutofit/>
          </a:bodyPr>
          <a:lstStyle/>
          <a:p>
            <a:pPr marL="0" indent="0">
              <a:buNone/>
              <a:defRPr/>
            </a:pPr>
            <a:r>
              <a:rPr lang="es-ES" sz="2800" b="1" dirty="0"/>
              <a:t>Retención de derechos por el autor: licencias para publicar (</a:t>
            </a:r>
            <a:r>
              <a:rPr lang="es-ES" sz="2800" b="1" dirty="0" err="1"/>
              <a:t>Licence</a:t>
            </a:r>
            <a:r>
              <a:rPr lang="es-ES" sz="2800" b="1" dirty="0"/>
              <a:t> </a:t>
            </a:r>
            <a:r>
              <a:rPr lang="es-ES" sz="2800" b="1" dirty="0" err="1"/>
              <a:t>to</a:t>
            </a:r>
            <a:r>
              <a:rPr lang="es-ES" sz="2800" b="1" dirty="0"/>
              <a:t> </a:t>
            </a:r>
            <a:r>
              <a:rPr lang="es-ES" sz="2800" b="1" dirty="0" err="1"/>
              <a:t>Publish</a:t>
            </a:r>
            <a:r>
              <a:rPr lang="es-ES" sz="2800" b="1" dirty="0"/>
              <a:t>)</a:t>
            </a:r>
          </a:p>
          <a:p>
            <a:pPr>
              <a:defRPr/>
            </a:pPr>
            <a:r>
              <a:rPr lang="es-ES" sz="2400" dirty="0"/>
              <a:t>El autor retiene el copyright sobre su obra</a:t>
            </a:r>
          </a:p>
          <a:p>
            <a:pPr>
              <a:defRPr/>
            </a:pPr>
            <a:r>
              <a:rPr lang="es-ES" sz="2400" dirty="0"/>
              <a:t>El autor da una licencia (permiso) al editor para publicar su obra </a:t>
            </a:r>
            <a:r>
              <a:rPr lang="es-ES" sz="2000" dirty="0">
                <a:hlinkClick r:id="rId3"/>
              </a:rPr>
              <a:t>http://www.hindawi.com/journals/aess/guidelines</a:t>
            </a:r>
            <a:r>
              <a:rPr lang="es-ES" sz="2000" dirty="0"/>
              <a:t> </a:t>
            </a:r>
          </a:p>
          <a:p>
            <a:pPr>
              <a:defRPr/>
            </a:pPr>
            <a:r>
              <a:rPr lang="es-ES" sz="2400" b="1" dirty="0">
                <a:solidFill>
                  <a:srgbClr val="FF0000"/>
                </a:solidFill>
              </a:rPr>
              <a:t>Una vez que el artículo haya sido publicado, el autor puede depositarlo en un repositorio</a:t>
            </a:r>
          </a:p>
          <a:p>
            <a:pPr>
              <a:defRPr/>
            </a:pPr>
            <a:r>
              <a:rPr lang="es-ES" sz="2400" dirty="0"/>
              <a:t>Si el editor así lo pide, puede aplicarse un embargo de 6-12 meses antes de la difusión pública del artículo</a:t>
            </a:r>
          </a:p>
          <a:p>
            <a:pPr>
              <a:spcBef>
                <a:spcPts val="1200"/>
              </a:spcBef>
              <a:defRPr/>
            </a:pPr>
            <a:r>
              <a:rPr lang="es-ES" sz="2400" dirty="0"/>
              <a:t>Generador de </a:t>
            </a:r>
            <a:r>
              <a:rPr lang="es-ES" sz="2400" dirty="0" err="1"/>
              <a:t>Addenda</a:t>
            </a:r>
            <a:r>
              <a:rPr lang="es-ES" sz="2400" dirty="0"/>
              <a:t> a contratos: </a:t>
            </a:r>
            <a:r>
              <a:rPr lang="es-ES" sz="2000" dirty="0">
                <a:hlinkClick r:id="rId4"/>
              </a:rPr>
              <a:t>http://scholars.sciencecommons.org</a:t>
            </a:r>
            <a:r>
              <a:rPr lang="es-ES" sz="2000" dirty="0"/>
              <a:t> </a:t>
            </a:r>
          </a:p>
        </p:txBody>
      </p:sp>
      <p:sp>
        <p:nvSpPr>
          <p:cNvPr id="88067" name="1 Título"/>
          <p:cNvSpPr txBox="1">
            <a:spLocks/>
          </p:cNvSpPr>
          <p:nvPr/>
        </p:nvSpPr>
        <p:spPr bwMode="auto">
          <a:xfrm>
            <a:off x="1187618" y="184230"/>
            <a:ext cx="6192694" cy="50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s-ES" altLang="es-ES" sz="2400" b="1" dirty="0"/>
              <a:t>Control y gestión de los derechos de autor</a:t>
            </a:r>
          </a:p>
        </p:txBody>
      </p:sp>
    </p:spTree>
    <p:extLst>
      <p:ext uri="{BB962C8B-B14F-4D97-AF65-F5344CB8AC3E}">
        <p14:creationId xmlns:p14="http://schemas.microsoft.com/office/powerpoint/2010/main" val="2693758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544616"/>
          </a:xfrm>
        </p:spPr>
        <p:txBody>
          <a:bodyPr>
            <a:normAutofit fontScale="85000" lnSpcReduction="20000"/>
          </a:bodyPr>
          <a:lstStyle/>
          <a:p>
            <a:pPr marL="0" indent="0">
              <a:buNone/>
            </a:pPr>
            <a:r>
              <a:rPr lang="es-ES" b="1" dirty="0"/>
              <a:t>Cómo actuar</a:t>
            </a:r>
          </a:p>
          <a:p>
            <a:r>
              <a:rPr lang="es-ES" dirty="0"/>
              <a:t>Si su artículo ha sido aceptado para publicación y el editor le pide </a:t>
            </a:r>
            <a:r>
              <a:rPr lang="es-ES" dirty="0" smtClean="0"/>
              <a:t>la transferencia </a:t>
            </a:r>
            <a:r>
              <a:rPr lang="es-ES" dirty="0"/>
              <a:t>de copyright debe:</a:t>
            </a:r>
          </a:p>
          <a:p>
            <a:pPr marL="400050" lvl="1" indent="0">
              <a:buNone/>
            </a:pPr>
            <a:r>
              <a:rPr lang="es-ES" dirty="0"/>
              <a:t>1. Comprobar si los permisos editoriales le dejan cumplir con </a:t>
            </a:r>
            <a:r>
              <a:rPr lang="es-ES" dirty="0" smtClean="0"/>
              <a:t>esta política </a:t>
            </a:r>
            <a:r>
              <a:rPr lang="es-ES" dirty="0"/>
              <a:t>de acceso abierto (</a:t>
            </a:r>
            <a:r>
              <a:rPr lang="es-ES" dirty="0" smtClean="0"/>
              <a:t>consulta </a:t>
            </a:r>
            <a:r>
              <a:rPr lang="es-ES" dirty="0"/>
              <a:t>SHERPA-Romeo, si el editor </a:t>
            </a:r>
            <a:r>
              <a:rPr lang="es-ES" dirty="0" smtClean="0"/>
              <a:t>es verde </a:t>
            </a:r>
            <a:r>
              <a:rPr lang="es-ES" dirty="0"/>
              <a:t>o azul, no hay problemas y no necesita pasar al punto 2)</a:t>
            </a:r>
          </a:p>
          <a:p>
            <a:pPr marL="400050" lvl="1" indent="0">
              <a:buNone/>
            </a:pPr>
            <a:r>
              <a:rPr lang="es-ES" dirty="0"/>
              <a:t>2. Si la editorial no le deja:</a:t>
            </a:r>
          </a:p>
          <a:p>
            <a:pPr marL="1257300" lvl="2" indent="-457200">
              <a:buAutoNum type="alphaLcParenR"/>
            </a:pPr>
            <a:r>
              <a:rPr lang="es-ES" dirty="0" smtClean="0"/>
              <a:t>Mande </a:t>
            </a:r>
            <a:r>
              <a:rPr lang="es-ES" dirty="0"/>
              <a:t>en lugar del Copyright Transfer </a:t>
            </a:r>
            <a:r>
              <a:rPr lang="es-ES" dirty="0" err="1"/>
              <a:t>Agreement</a:t>
            </a:r>
            <a:r>
              <a:rPr lang="es-ES" dirty="0"/>
              <a:t> una </a:t>
            </a:r>
            <a:r>
              <a:rPr lang="es-ES" dirty="0" smtClean="0"/>
              <a:t>licencia para </a:t>
            </a:r>
            <a:r>
              <a:rPr lang="es-ES" dirty="0"/>
              <a:t>publicar </a:t>
            </a:r>
            <a:r>
              <a:rPr lang="es-ES" dirty="0" smtClean="0"/>
              <a:t>o</a:t>
            </a:r>
          </a:p>
          <a:p>
            <a:pPr marL="1257300" lvl="2" indent="-457200">
              <a:buAutoNum type="alphaLcParenR"/>
            </a:pPr>
            <a:r>
              <a:rPr lang="es-ES" dirty="0" smtClean="0"/>
              <a:t>Firme</a:t>
            </a:r>
            <a:r>
              <a:rPr lang="es-ES" dirty="0"/>
              <a:t>, añadiendo un </a:t>
            </a:r>
            <a:r>
              <a:rPr lang="es-ES" dirty="0" err="1"/>
              <a:t>addendum</a:t>
            </a:r>
            <a:r>
              <a:rPr lang="es-ES" dirty="0"/>
              <a:t> al contrato</a:t>
            </a:r>
          </a:p>
          <a:p>
            <a:r>
              <a:rPr lang="it-IT" dirty="0"/>
              <a:t>Model cover letter: </a:t>
            </a:r>
            <a:r>
              <a:rPr lang="it-IT" sz="2000" dirty="0">
                <a:hlinkClick r:id="rId3"/>
              </a:rPr>
              <a:t>http://</a:t>
            </a:r>
            <a:r>
              <a:rPr lang="it-IT" sz="2000" dirty="0" smtClean="0">
                <a:hlinkClick r:id="rId3"/>
              </a:rPr>
              <a:t>ec.europa.eu/research/sciencesociety/</a:t>
            </a:r>
            <a:r>
              <a:rPr lang="es-ES" sz="2000" dirty="0" err="1" smtClean="0">
                <a:hlinkClick r:id="rId3"/>
              </a:rPr>
              <a:t>document_library</a:t>
            </a:r>
            <a:r>
              <a:rPr lang="es-ES" sz="2000" dirty="0" smtClean="0">
                <a:hlinkClick r:id="rId3"/>
              </a:rPr>
              <a:t>/pdf_06/model-cover-letter-foramendment_en.zip</a:t>
            </a:r>
            <a:r>
              <a:rPr lang="es-ES" sz="2000" dirty="0" smtClean="0"/>
              <a:t> </a:t>
            </a:r>
            <a:endParaRPr lang="es-ES" sz="2000" dirty="0"/>
          </a:p>
          <a:p>
            <a:r>
              <a:rPr lang="es-ES" dirty="0" err="1"/>
              <a:t>Model</a:t>
            </a:r>
            <a:r>
              <a:rPr lang="es-ES" dirty="0"/>
              <a:t> </a:t>
            </a:r>
            <a:r>
              <a:rPr lang="es-ES" dirty="0" err="1"/>
              <a:t>addendum</a:t>
            </a:r>
            <a:r>
              <a:rPr lang="es-ES" dirty="0"/>
              <a:t>: </a:t>
            </a:r>
            <a:r>
              <a:rPr lang="es-ES" sz="2200" dirty="0">
                <a:hlinkClick r:id="rId4"/>
              </a:rPr>
              <a:t>http://</a:t>
            </a:r>
            <a:r>
              <a:rPr lang="es-ES" sz="2200" dirty="0" smtClean="0">
                <a:hlinkClick r:id="rId4"/>
              </a:rPr>
              <a:t>ec.europa.eu/research/sciencesociety/document_library/pdf_06/model-amendment-topublishing-agreement_en.zip</a:t>
            </a:r>
            <a:r>
              <a:rPr lang="es-ES" sz="2200" dirty="0" smtClean="0"/>
              <a:t> </a:t>
            </a:r>
            <a:endParaRPr lang="es-ES" sz="2200" dirty="0"/>
          </a:p>
          <a:p>
            <a:endParaRPr lang="es-ES" dirty="0"/>
          </a:p>
        </p:txBody>
      </p:sp>
    </p:spTree>
    <p:extLst>
      <p:ext uri="{BB962C8B-B14F-4D97-AF65-F5344CB8AC3E}">
        <p14:creationId xmlns:p14="http://schemas.microsoft.com/office/powerpoint/2010/main" val="415860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6545"/>
            <a:ext cx="9144000" cy="6524910"/>
          </a:xfrm>
          <a:prstGeom prst="rect">
            <a:avLst/>
          </a:prstGeom>
        </p:spPr>
      </p:pic>
    </p:spTree>
    <p:extLst>
      <p:ext uri="{BB962C8B-B14F-4D97-AF65-F5344CB8AC3E}">
        <p14:creationId xmlns:p14="http://schemas.microsoft.com/office/powerpoint/2010/main" val="196882902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910" y="3429000"/>
            <a:ext cx="7959148" cy="127747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Modelo híbrido: artículos en acceso </a:t>
            </a:r>
          </a:p>
          <a:p>
            <a:pPr>
              <a:defRPr/>
            </a:pPr>
            <a:r>
              <a:rPr lang="es-ES" sz="2200" dirty="0">
                <a:solidFill>
                  <a:schemeClr val="tx1"/>
                </a:solidFill>
              </a:rPr>
              <a:t>Abierto junto a otros de acceso bajo</a:t>
            </a:r>
          </a:p>
          <a:p>
            <a:pPr>
              <a:defRPr/>
            </a:pPr>
            <a:r>
              <a:rPr lang="es-ES" sz="2200" dirty="0">
                <a:solidFill>
                  <a:schemeClr val="tx1"/>
                </a:solidFill>
              </a:rPr>
              <a:t>suscripción</a:t>
            </a:r>
          </a:p>
        </p:txBody>
      </p:sp>
      <p:sp>
        <p:nvSpPr>
          <p:cNvPr id="5" name="4 Rectángulo"/>
          <p:cNvSpPr/>
          <p:nvPr/>
        </p:nvSpPr>
        <p:spPr>
          <a:xfrm>
            <a:off x="600364" y="4972611"/>
            <a:ext cx="7970694" cy="944096"/>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Acceso gratuito, normalmente tras un periodo</a:t>
            </a:r>
          </a:p>
          <a:p>
            <a:pPr>
              <a:defRPr/>
            </a:pPr>
            <a:r>
              <a:rPr lang="es-ES" sz="2200" dirty="0">
                <a:solidFill>
                  <a:schemeClr val="tx1"/>
                </a:solidFill>
              </a:rPr>
              <a:t>de embargo</a:t>
            </a:r>
          </a:p>
        </p:txBody>
      </p:sp>
      <p:sp>
        <p:nvSpPr>
          <p:cNvPr id="3" name="2 Rectángulo"/>
          <p:cNvSpPr/>
          <p:nvPr/>
        </p:nvSpPr>
        <p:spPr>
          <a:xfrm>
            <a:off x="611910" y="2353235"/>
            <a:ext cx="7959148" cy="81943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Pago por publicación</a:t>
            </a:r>
          </a:p>
          <a:p>
            <a:pPr>
              <a:defRPr/>
            </a:pPr>
            <a:r>
              <a:rPr lang="es-ES" sz="2200" dirty="0">
                <a:solidFill>
                  <a:schemeClr val="tx1"/>
                </a:solidFill>
              </a:rPr>
              <a:t>(</a:t>
            </a:r>
            <a:r>
              <a:rPr lang="es-ES" sz="2200" i="1" dirty="0" err="1">
                <a:solidFill>
                  <a:schemeClr val="tx1"/>
                </a:solidFill>
              </a:rPr>
              <a:t>author</a:t>
            </a:r>
            <a:r>
              <a:rPr lang="es-ES" sz="2200" i="1" dirty="0">
                <a:solidFill>
                  <a:schemeClr val="tx1"/>
                </a:solidFill>
              </a:rPr>
              <a:t> </a:t>
            </a:r>
            <a:r>
              <a:rPr lang="es-ES" sz="2200" i="1" dirty="0" err="1">
                <a:solidFill>
                  <a:schemeClr val="tx1"/>
                </a:solidFill>
              </a:rPr>
              <a:t>pays</a:t>
            </a:r>
            <a:r>
              <a:rPr lang="es-ES" sz="2200" i="1" dirty="0">
                <a:solidFill>
                  <a:schemeClr val="tx1"/>
                </a:solidFill>
              </a:rPr>
              <a:t>)</a:t>
            </a:r>
            <a:endParaRPr lang="es-ES" sz="2200" dirty="0">
              <a:solidFill>
                <a:schemeClr val="tx1"/>
              </a:solidFill>
            </a:endParaRPr>
          </a:p>
        </p:txBody>
      </p:sp>
      <p:sp>
        <p:nvSpPr>
          <p:cNvPr id="2" name="1 Rectángulo"/>
          <p:cNvSpPr/>
          <p:nvPr/>
        </p:nvSpPr>
        <p:spPr>
          <a:xfrm>
            <a:off x="611910" y="941294"/>
            <a:ext cx="7959148" cy="1277471"/>
          </a:xfrm>
          <a:prstGeom prst="rect">
            <a:avLst/>
          </a:prstGeom>
          <a:solidFill>
            <a:srgbClr val="F0FDA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s-ES" sz="2200" dirty="0">
                <a:solidFill>
                  <a:schemeClr val="tx1"/>
                </a:solidFill>
              </a:rPr>
              <a:t>Gratuitas para lectores y autores</a:t>
            </a:r>
          </a:p>
          <a:p>
            <a:pPr>
              <a:defRPr/>
            </a:pPr>
            <a:r>
              <a:rPr lang="es-ES" sz="2200" dirty="0">
                <a:solidFill>
                  <a:schemeClr val="tx1"/>
                </a:solidFill>
              </a:rPr>
              <a:t>(ruta platino). El autor retiene el ©</a:t>
            </a:r>
          </a:p>
        </p:txBody>
      </p:sp>
      <p:sp>
        <p:nvSpPr>
          <p:cNvPr id="25606" name="1 Título"/>
          <p:cNvSpPr>
            <a:spLocks noGrp="1"/>
          </p:cNvSpPr>
          <p:nvPr>
            <p:ph type="title"/>
          </p:nvPr>
        </p:nvSpPr>
        <p:spPr>
          <a:xfrm>
            <a:off x="1454729" y="116632"/>
            <a:ext cx="3405304" cy="536111"/>
          </a:xfrm>
        </p:spPr>
        <p:txBody>
          <a:bodyPr/>
          <a:lstStyle/>
          <a:p>
            <a:pPr algn="l"/>
            <a:r>
              <a:rPr lang="es-ES" altLang="es-ES" sz="3200" dirty="0" smtClean="0"/>
              <a:t>Tipos </a:t>
            </a:r>
            <a:r>
              <a:rPr lang="es-ES" altLang="es-ES" sz="3200" dirty="0"/>
              <a:t>de revistas</a:t>
            </a:r>
          </a:p>
        </p:txBody>
      </p:sp>
      <p:pic>
        <p:nvPicPr>
          <p:cNvPr id="25607"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0" y="2536733"/>
            <a:ext cx="1743364" cy="37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5455" y="3697941"/>
            <a:ext cx="1459057" cy="65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5">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15546" y="2543735"/>
            <a:ext cx="1788103" cy="41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6">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01045" y="1305485"/>
            <a:ext cx="1887682" cy="50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7">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8727" y="3765177"/>
            <a:ext cx="1675535" cy="60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2" name="Picture 9">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73876" y="1292879"/>
            <a:ext cx="1577397" cy="455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3" name="Picture 10">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641523" y="5052453"/>
            <a:ext cx="1601932" cy="72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4" name="5 Rectángulo"/>
          <p:cNvSpPr>
            <a:spLocks noChangeArrowheads="1"/>
          </p:cNvSpPr>
          <p:nvPr/>
        </p:nvSpPr>
        <p:spPr bwMode="auto">
          <a:xfrm>
            <a:off x="2258581" y="6185647"/>
            <a:ext cx="4298399" cy="4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200"/>
              <a:t>Informe Finch (UK) Abril de 2013</a:t>
            </a:r>
          </a:p>
        </p:txBody>
      </p:sp>
    </p:spTree>
    <p:extLst>
      <p:ext uri="{BB962C8B-B14F-4D97-AF65-F5344CB8AC3E}">
        <p14:creationId xmlns:p14="http://schemas.microsoft.com/office/powerpoint/2010/main" val="4231951048"/>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735" y="0"/>
            <a:ext cx="8812530" cy="6858000"/>
          </a:xfrm>
          <a:prstGeom prst="rect">
            <a:avLst/>
          </a:prstGeom>
        </p:spPr>
      </p:pic>
    </p:spTree>
    <p:extLst>
      <p:ext uri="{BB962C8B-B14F-4D97-AF65-F5344CB8AC3E}">
        <p14:creationId xmlns:p14="http://schemas.microsoft.com/office/powerpoint/2010/main" val="98671714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620688"/>
            <a:ext cx="8109560" cy="792088"/>
          </a:xfrm>
          <a:solidFill>
            <a:schemeClr val="accent6">
              <a:lumMod val="75000"/>
            </a:schemeClr>
          </a:solidFill>
        </p:spPr>
        <p:txBody>
          <a:bodyPr>
            <a:normAutofit/>
          </a:bodyPr>
          <a:lstStyle/>
          <a:p>
            <a:r>
              <a:rPr lang="es-ES" dirty="0" smtClean="0">
                <a:solidFill>
                  <a:schemeClr val="bg1"/>
                </a:solidFill>
              </a:rPr>
              <a:t>Ejemplo: factor </a:t>
            </a:r>
            <a:r>
              <a:rPr lang="es-ES" dirty="0">
                <a:solidFill>
                  <a:schemeClr val="bg1"/>
                </a:solidFill>
              </a:rPr>
              <a:t>impacto revistas MDPI</a:t>
            </a:r>
          </a:p>
        </p:txBody>
      </p:sp>
      <p:sp>
        <p:nvSpPr>
          <p:cNvPr id="3" name="2 Marcador de contenido"/>
          <p:cNvSpPr>
            <a:spLocks noGrp="1"/>
          </p:cNvSpPr>
          <p:nvPr>
            <p:ph idx="1"/>
          </p:nvPr>
        </p:nvSpPr>
        <p:spPr>
          <a:xfrm>
            <a:off x="179512" y="1556792"/>
            <a:ext cx="8856984" cy="5040560"/>
          </a:xfrm>
        </p:spPr>
        <p:txBody>
          <a:bodyPr>
            <a:normAutofit lnSpcReduction="10000"/>
          </a:bodyPr>
          <a:lstStyle/>
          <a:p>
            <a:r>
              <a:rPr lang="es-ES" dirty="0" smtClean="0"/>
              <a:t>Comprueba si alguna revista del MDPI (</a:t>
            </a:r>
            <a:r>
              <a:rPr lang="es-ES" dirty="0" err="1" smtClean="0"/>
              <a:t>Multidisciplinary</a:t>
            </a:r>
            <a:r>
              <a:rPr lang="es-ES" dirty="0" smtClean="0"/>
              <a:t> </a:t>
            </a:r>
            <a:r>
              <a:rPr lang="es-ES" dirty="0"/>
              <a:t>Digital Publishing </a:t>
            </a:r>
            <a:r>
              <a:rPr lang="es-ES" dirty="0" err="1" smtClean="0"/>
              <a:t>Institute</a:t>
            </a:r>
            <a:r>
              <a:rPr lang="es-ES" dirty="0" smtClean="0"/>
              <a:t>) tiene factor de impacto (está incluida en el JCR)</a:t>
            </a:r>
          </a:p>
          <a:p>
            <a:r>
              <a:rPr lang="es-ES" dirty="0"/>
              <a:t>En </a:t>
            </a:r>
            <a:r>
              <a:rPr lang="es-ES" dirty="0">
                <a:hlinkClick r:id="rId2"/>
              </a:rPr>
              <a:t>http://</a:t>
            </a:r>
            <a:r>
              <a:rPr lang="es-ES" dirty="0" smtClean="0">
                <a:hlinkClick r:id="rId2"/>
              </a:rPr>
              <a:t>www.mdpi.com/about</a:t>
            </a:r>
            <a:r>
              <a:rPr lang="es-ES" dirty="0" smtClean="0"/>
              <a:t> Vemos</a:t>
            </a:r>
          </a:p>
          <a:p>
            <a:endParaRPr lang="es-ES" dirty="0"/>
          </a:p>
          <a:p>
            <a:endParaRPr lang="es-ES" dirty="0" smtClean="0"/>
          </a:p>
          <a:p>
            <a:endParaRPr lang="es-ES" dirty="0"/>
          </a:p>
          <a:p>
            <a:pPr marL="0" indent="0">
              <a:buNone/>
            </a:pPr>
            <a:endParaRPr lang="es-ES" dirty="0" smtClean="0"/>
          </a:p>
          <a:p>
            <a:pPr marL="0" indent="0">
              <a:buNone/>
            </a:pPr>
            <a:r>
              <a:rPr lang="es-ES" sz="2800" dirty="0" smtClean="0"/>
              <a:t>Comprobamos en JCR y efectivamente coinciden</a:t>
            </a:r>
            <a:endParaRPr lang="es-ES" sz="2800" dirty="0"/>
          </a:p>
        </p:txBody>
      </p:sp>
      <p:pic>
        <p:nvPicPr>
          <p:cNvPr id="4" name="3 Imagen"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4162047"/>
            <a:ext cx="9144000" cy="1715225"/>
          </a:xfrm>
          <a:prstGeom prst="rect">
            <a:avLst/>
          </a:prstGeom>
        </p:spPr>
      </p:pic>
    </p:spTree>
    <p:extLst>
      <p:ext uri="{BB962C8B-B14F-4D97-AF65-F5344CB8AC3E}">
        <p14:creationId xmlns:p14="http://schemas.microsoft.com/office/powerpoint/2010/main" val="8445864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866" t="18286" r="22212" b="4315"/>
          <a:stretch/>
        </p:blipFill>
        <p:spPr bwMode="auto">
          <a:xfrm>
            <a:off x="323528" y="620688"/>
            <a:ext cx="8533474" cy="605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083982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476672"/>
            <a:ext cx="8784976" cy="652934"/>
          </a:xfrm>
        </p:spPr>
        <p:txBody>
          <a:bodyPr/>
          <a:lstStyle/>
          <a:p>
            <a:r>
              <a:rPr lang="fr-FR" sz="3000" b="1" dirty="0" smtClean="0"/>
              <a:t>Revistes </a:t>
            </a:r>
            <a:r>
              <a:rPr lang="fr-FR" sz="3000" b="1" dirty="0" err="1"/>
              <a:t>amb</a:t>
            </a:r>
            <a:r>
              <a:rPr lang="fr-FR" sz="3000" b="1" dirty="0"/>
              <a:t> factor d'impacte i en </a:t>
            </a:r>
            <a:r>
              <a:rPr lang="fr-FR" sz="3000" b="1" dirty="0" err="1"/>
              <a:t>accés</a:t>
            </a:r>
            <a:r>
              <a:rPr lang="fr-FR" sz="3000" b="1" dirty="0"/>
              <a:t> </a:t>
            </a:r>
            <a:r>
              <a:rPr lang="fr-FR" sz="3000" b="1" dirty="0" err="1" smtClean="0"/>
              <a:t>obert</a:t>
            </a:r>
            <a:endParaRPr lang="es-ES" sz="3000" dirty="0"/>
          </a:p>
        </p:txBody>
      </p:sp>
      <p:pic>
        <p:nvPicPr>
          <p:cNvPr id="5" name="4 Marcador de contenido" descr="Recorte de pantalla">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9593" y="1235893"/>
            <a:ext cx="7196016" cy="5445459"/>
          </a:xfrm>
        </p:spPr>
      </p:pic>
    </p:spTree>
    <p:extLst>
      <p:ext uri="{BB962C8B-B14F-4D97-AF65-F5344CB8AC3E}">
        <p14:creationId xmlns:p14="http://schemas.microsoft.com/office/powerpoint/2010/main" val="15735967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07504" y="579775"/>
            <a:ext cx="8784976"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2800" b="1" dirty="0" smtClean="0"/>
              <a:t>Revistes </a:t>
            </a:r>
            <a:r>
              <a:rPr lang="fr-FR" sz="2800" b="1" dirty="0" err="1" smtClean="0"/>
              <a:t>amb</a:t>
            </a:r>
            <a:r>
              <a:rPr lang="fr-FR" sz="2800" b="1" dirty="0" smtClean="0"/>
              <a:t> factor d'impacte i en </a:t>
            </a:r>
            <a:r>
              <a:rPr lang="fr-FR" sz="2800" b="1" dirty="0" err="1" smtClean="0"/>
              <a:t>accés</a:t>
            </a:r>
            <a:r>
              <a:rPr lang="fr-FR" sz="2800" b="1" dirty="0" smtClean="0"/>
              <a:t> </a:t>
            </a:r>
            <a:r>
              <a:rPr lang="fr-FR" sz="2800" b="1" dirty="0" err="1" smtClean="0"/>
              <a:t>obert</a:t>
            </a:r>
            <a:r>
              <a:rPr lang="fr-FR" sz="2800" b="1" dirty="0" smtClean="0"/>
              <a:t>:</a:t>
            </a:r>
          </a:p>
          <a:p>
            <a:r>
              <a:rPr lang="fr-FR" sz="2800" b="1" dirty="0" smtClean="0"/>
              <a:t>Arquitectura</a:t>
            </a:r>
            <a:endParaRPr lang="es-ES" sz="2800" dirty="0"/>
          </a:p>
        </p:txBody>
      </p:sp>
      <p:pic>
        <p:nvPicPr>
          <p:cNvPr id="4" name="3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67724"/>
            <a:ext cx="9144000" cy="5273644"/>
          </a:xfrm>
          <a:prstGeom prst="rect">
            <a:avLst/>
          </a:prstGeom>
        </p:spPr>
      </p:pic>
    </p:spTree>
    <p:extLst>
      <p:ext uri="{BB962C8B-B14F-4D97-AF65-F5344CB8AC3E}">
        <p14:creationId xmlns:p14="http://schemas.microsoft.com/office/powerpoint/2010/main" val="182203423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14" y="0"/>
            <a:ext cx="8516771" cy="6858000"/>
          </a:xfrm>
          <a:prstGeom prst="rect">
            <a:avLst/>
          </a:prstGeom>
        </p:spPr>
      </p:pic>
    </p:spTree>
    <p:extLst>
      <p:ext uri="{BB962C8B-B14F-4D97-AF65-F5344CB8AC3E}">
        <p14:creationId xmlns:p14="http://schemas.microsoft.com/office/powerpoint/2010/main" val="26546402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8209"/>
            <a:ext cx="9144000" cy="5901151"/>
          </a:xfrm>
          <a:prstGeom prst="rect">
            <a:avLst/>
          </a:prstGeom>
        </p:spPr>
      </p:pic>
      <p:sp>
        <p:nvSpPr>
          <p:cNvPr id="4" name="1 Título"/>
          <p:cNvSpPr txBox="1">
            <a:spLocks/>
          </p:cNvSpPr>
          <p:nvPr/>
        </p:nvSpPr>
        <p:spPr>
          <a:xfrm>
            <a:off x="-108520" y="39762"/>
            <a:ext cx="8784976"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3000" b="1" dirty="0" smtClean="0"/>
              <a:t>DOAJ: revistas en acceso abierto</a:t>
            </a:r>
            <a:endParaRPr lang="es-ES" sz="3000" dirty="0"/>
          </a:p>
        </p:txBody>
      </p:sp>
    </p:spTree>
    <p:extLst>
      <p:ext uri="{BB962C8B-B14F-4D97-AF65-F5344CB8AC3E}">
        <p14:creationId xmlns:p14="http://schemas.microsoft.com/office/powerpoint/2010/main" val="103629079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043608" y="188640"/>
            <a:ext cx="6336704" cy="652934"/>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fr-FR" sz="2400" b="1" dirty="0" smtClean="0"/>
              <a:t>Revistes DOAJ: Arquitectura</a:t>
            </a:r>
            <a:endParaRPr lang="es-ES" sz="2400" dirty="0"/>
          </a:p>
        </p:txBody>
      </p:sp>
      <p:grpSp>
        <p:nvGrpSpPr>
          <p:cNvPr id="7" name="6 Grupo"/>
          <p:cNvGrpSpPr/>
          <p:nvPr/>
        </p:nvGrpSpPr>
        <p:grpSpPr>
          <a:xfrm>
            <a:off x="251520" y="836712"/>
            <a:ext cx="8748464" cy="5901985"/>
            <a:chOff x="251520" y="836712"/>
            <a:chExt cx="8748464" cy="5901985"/>
          </a:xfrm>
        </p:grpSpPr>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836712"/>
              <a:ext cx="8748464" cy="5901985"/>
            </a:xfrm>
            <a:prstGeom prst="rect">
              <a:avLst/>
            </a:prstGeom>
          </p:spPr>
        </p:pic>
        <p:sp>
          <p:nvSpPr>
            <p:cNvPr id="5" name="4 Rectángulo">
              <a:hlinkClick r:id="rId4"/>
            </p:cNvPr>
            <p:cNvSpPr/>
            <p:nvPr/>
          </p:nvSpPr>
          <p:spPr>
            <a:xfrm>
              <a:off x="971600" y="5949280"/>
              <a:ext cx="864096" cy="288032"/>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6" name="5 Rectángulo">
              <a:hlinkClick r:id="rId4"/>
            </p:cNvPr>
            <p:cNvSpPr/>
            <p:nvPr/>
          </p:nvSpPr>
          <p:spPr>
            <a:xfrm>
              <a:off x="899592" y="2492896"/>
              <a:ext cx="1440160" cy="1728192"/>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spTree>
    <p:extLst>
      <p:ext uri="{BB962C8B-B14F-4D97-AF65-F5344CB8AC3E}">
        <p14:creationId xmlns:p14="http://schemas.microsoft.com/office/powerpoint/2010/main" val="267858535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59632" y="260648"/>
            <a:ext cx="5976664" cy="490066"/>
          </a:xfrm>
          <a:solidFill>
            <a:schemeClr val="accent6">
              <a:lumMod val="75000"/>
            </a:schemeClr>
          </a:solidFill>
        </p:spPr>
        <p:txBody>
          <a:bodyPr>
            <a:normAutofit fontScale="90000"/>
          </a:bodyPr>
          <a:lstStyle/>
          <a:p>
            <a:r>
              <a:rPr lang="es-ES" dirty="0" smtClean="0">
                <a:solidFill>
                  <a:schemeClr val="bg1"/>
                </a:solidFill>
              </a:rPr>
              <a:t>Quién paga el Open Access</a:t>
            </a:r>
            <a:endParaRPr lang="es-ES" dirty="0">
              <a:solidFill>
                <a:schemeClr val="bg1"/>
              </a:solidFill>
            </a:endParaRPr>
          </a:p>
        </p:txBody>
      </p:sp>
      <p:sp>
        <p:nvSpPr>
          <p:cNvPr id="3" name="2 Marcador de contenido"/>
          <p:cNvSpPr>
            <a:spLocks noGrp="1"/>
          </p:cNvSpPr>
          <p:nvPr>
            <p:ph idx="1"/>
          </p:nvPr>
        </p:nvSpPr>
        <p:spPr>
          <a:xfrm>
            <a:off x="179512" y="980728"/>
            <a:ext cx="8712968" cy="5661248"/>
          </a:xfrm>
          <a:ln>
            <a:solidFill>
              <a:schemeClr val="accent6">
                <a:lumMod val="75000"/>
              </a:schemeClr>
            </a:solidFill>
          </a:ln>
        </p:spPr>
        <p:txBody>
          <a:bodyPr>
            <a:normAutofit fontScale="55000" lnSpcReduction="20000"/>
          </a:bodyPr>
          <a:lstStyle/>
          <a:p>
            <a:pPr>
              <a:buFont typeface="Wingdings" panose="05000000000000000000" pitchFamily="2" charset="2"/>
              <a:buChar char="v"/>
            </a:pPr>
            <a:r>
              <a:rPr lang="es-ES" sz="3300" b="1" dirty="0" smtClean="0">
                <a:solidFill>
                  <a:srgbClr val="00B050"/>
                </a:solidFill>
              </a:rPr>
              <a:t>Vía Verde</a:t>
            </a:r>
            <a:r>
              <a:rPr lang="es-ES" sz="3300" dirty="0" smtClean="0"/>
              <a:t>. Modelo tradicional. Pago de por suscripción</a:t>
            </a:r>
            <a:endParaRPr lang="es-ES" sz="3300" b="1" dirty="0" smtClean="0"/>
          </a:p>
          <a:p>
            <a:pPr>
              <a:buFont typeface="Wingdings" panose="05000000000000000000" pitchFamily="2" charset="2"/>
              <a:buChar char="v"/>
            </a:pPr>
            <a:r>
              <a:rPr lang="es-ES" sz="3300" b="1" dirty="0" smtClean="0"/>
              <a:t>Vía Platino</a:t>
            </a:r>
          </a:p>
          <a:p>
            <a:pPr lvl="1"/>
            <a:r>
              <a:rPr lang="es-ES" sz="3300" dirty="0" smtClean="0"/>
              <a:t>Paga la institución que patrocina la revista, ejemplo </a:t>
            </a:r>
            <a:r>
              <a:rPr lang="es-ES" sz="3300" dirty="0" err="1" smtClean="0"/>
              <a:t>PoliPapers</a:t>
            </a:r>
            <a:endParaRPr lang="es-ES" sz="3300" dirty="0" smtClean="0"/>
          </a:p>
          <a:p>
            <a:pPr lvl="1"/>
            <a:r>
              <a:rPr lang="es-ES" sz="3300" dirty="0" smtClean="0"/>
              <a:t>No hay suscripción</a:t>
            </a:r>
          </a:p>
          <a:p>
            <a:pPr lvl="1"/>
            <a:r>
              <a:rPr lang="es-ES" sz="3300" dirty="0" smtClean="0"/>
              <a:t>No hay pago del autor</a:t>
            </a:r>
          </a:p>
          <a:p>
            <a:pPr>
              <a:buFont typeface="Wingdings" panose="05000000000000000000" pitchFamily="2" charset="2"/>
              <a:buChar char="v"/>
            </a:pPr>
            <a:r>
              <a:rPr lang="es-ES" sz="3300" b="1" dirty="0" smtClean="0">
                <a:solidFill>
                  <a:schemeClr val="accent6">
                    <a:lumMod val="75000"/>
                  </a:schemeClr>
                </a:solidFill>
              </a:rPr>
              <a:t>Vía Dorada</a:t>
            </a:r>
            <a:endParaRPr lang="es-ES" sz="3300" dirty="0" smtClean="0">
              <a:solidFill>
                <a:schemeClr val="accent6">
                  <a:lumMod val="75000"/>
                </a:schemeClr>
              </a:solidFill>
            </a:endParaRPr>
          </a:p>
          <a:p>
            <a:pPr lvl="1"/>
            <a:r>
              <a:rPr lang="es-ES" sz="3300" dirty="0" smtClean="0"/>
              <a:t>Pago al publicar, APC </a:t>
            </a:r>
            <a:r>
              <a:rPr lang="es-ES" sz="3300" dirty="0" err="1" smtClean="0"/>
              <a:t>Article</a:t>
            </a:r>
            <a:r>
              <a:rPr lang="es-ES" sz="3300" dirty="0" smtClean="0"/>
              <a:t> </a:t>
            </a:r>
            <a:r>
              <a:rPr lang="es-ES" sz="3300" dirty="0" err="1" smtClean="0"/>
              <a:t>Processing</a:t>
            </a:r>
            <a:r>
              <a:rPr lang="es-ES" sz="3300" dirty="0" smtClean="0"/>
              <a:t> </a:t>
            </a:r>
            <a:r>
              <a:rPr lang="es-ES" sz="3300" dirty="0" err="1" smtClean="0"/>
              <a:t>Charge</a:t>
            </a:r>
            <a:endParaRPr lang="es-ES" sz="3300" dirty="0" smtClean="0"/>
          </a:p>
          <a:p>
            <a:pPr lvl="2"/>
            <a:r>
              <a:rPr lang="es-ES" sz="3300" dirty="0" smtClean="0"/>
              <a:t>Paga el autor con cargo a un proyecto financiado</a:t>
            </a:r>
          </a:p>
          <a:p>
            <a:pPr lvl="2"/>
            <a:r>
              <a:rPr lang="es-ES" sz="3300" dirty="0" smtClean="0"/>
              <a:t>Paga la institución</a:t>
            </a:r>
          </a:p>
          <a:p>
            <a:pPr lvl="3"/>
            <a:r>
              <a:rPr lang="es-ES" sz="3300" dirty="0" err="1" smtClean="0"/>
              <a:t>Annual</a:t>
            </a:r>
            <a:r>
              <a:rPr lang="es-ES" sz="3300" dirty="0" smtClean="0"/>
              <a:t> </a:t>
            </a:r>
            <a:r>
              <a:rPr lang="es-ES" sz="3300" dirty="0" err="1" smtClean="0"/>
              <a:t>Membership</a:t>
            </a:r>
            <a:r>
              <a:rPr lang="es-ES" sz="3300" dirty="0" smtClean="0"/>
              <a:t>, tasa </a:t>
            </a:r>
            <a:r>
              <a:rPr lang="es-ES" sz="3300" dirty="0"/>
              <a:t>fija, el coste se calcula en base a nivel de investigación y publicaciones </a:t>
            </a:r>
            <a:r>
              <a:rPr lang="es-ES" sz="3300" dirty="0" smtClean="0"/>
              <a:t>previas</a:t>
            </a:r>
          </a:p>
          <a:p>
            <a:pPr lvl="2"/>
            <a:r>
              <a:rPr lang="es-ES" sz="3300" dirty="0" smtClean="0"/>
              <a:t>Mixto autor/institución</a:t>
            </a:r>
          </a:p>
          <a:p>
            <a:pPr lvl="3"/>
            <a:r>
              <a:rPr lang="es-ES" sz="3300" dirty="0" err="1" smtClean="0"/>
              <a:t>Prepaid</a:t>
            </a:r>
            <a:r>
              <a:rPr lang="es-ES" sz="3300" dirty="0" smtClean="0"/>
              <a:t> </a:t>
            </a:r>
            <a:r>
              <a:rPr lang="es-ES" sz="3300" dirty="0" err="1" smtClean="0"/>
              <a:t>Membership</a:t>
            </a:r>
            <a:r>
              <a:rPr lang="es-ES" sz="3300" dirty="0" smtClean="0"/>
              <a:t>, la </a:t>
            </a:r>
            <a:r>
              <a:rPr lang="es-ES" sz="3300" dirty="0"/>
              <a:t>institución realiza un depósito </a:t>
            </a:r>
            <a:r>
              <a:rPr lang="es-ES" sz="3300" dirty="0" smtClean="0"/>
              <a:t>previo y </a:t>
            </a:r>
            <a:r>
              <a:rPr lang="es-ES" sz="3300" dirty="0"/>
              <a:t>los autores </a:t>
            </a:r>
            <a:r>
              <a:rPr lang="es-ES" sz="3300" dirty="0" smtClean="0"/>
              <a:t>obtienen </a:t>
            </a:r>
            <a:r>
              <a:rPr lang="es-ES" sz="3300" dirty="0"/>
              <a:t>un </a:t>
            </a:r>
            <a:r>
              <a:rPr lang="es-ES" sz="3300" dirty="0" smtClean="0"/>
              <a:t>descuento</a:t>
            </a:r>
          </a:p>
          <a:p>
            <a:pPr>
              <a:buClr>
                <a:schemeClr val="accent1">
                  <a:lumMod val="75000"/>
                </a:schemeClr>
              </a:buClr>
              <a:buFont typeface="Wingdings" panose="05000000000000000000" pitchFamily="2" charset="2"/>
              <a:buChar char="v"/>
            </a:pPr>
            <a:r>
              <a:rPr lang="es-ES" sz="3300" b="1" dirty="0" smtClean="0">
                <a:solidFill>
                  <a:schemeClr val="tx2">
                    <a:lumMod val="75000"/>
                  </a:schemeClr>
                </a:solidFill>
              </a:rPr>
              <a:t>Revistas híbridas</a:t>
            </a:r>
          </a:p>
          <a:p>
            <a:pPr lvl="1"/>
            <a:r>
              <a:rPr lang="es-ES" sz="3300" dirty="0" smtClean="0"/>
              <a:t>Permiten pago en el momento de la publicación</a:t>
            </a:r>
          </a:p>
          <a:p>
            <a:pPr lvl="1"/>
            <a:r>
              <a:rPr lang="es-ES" sz="3300" dirty="0" smtClean="0"/>
              <a:t>Se basan en modelo de suscripción</a:t>
            </a:r>
          </a:p>
          <a:p>
            <a:pPr lvl="1"/>
            <a:r>
              <a:rPr lang="es-ES" sz="3300" dirty="0" smtClean="0">
                <a:solidFill>
                  <a:srgbClr val="C00000"/>
                </a:solidFill>
              </a:rPr>
              <a:t>Peligro</a:t>
            </a:r>
            <a:r>
              <a:rPr lang="es-ES" sz="3300" dirty="0" smtClean="0"/>
              <a:t>: El </a:t>
            </a:r>
            <a:r>
              <a:rPr lang="es-ES" sz="3300" dirty="0" err="1" smtClean="0"/>
              <a:t>double</a:t>
            </a:r>
            <a:r>
              <a:rPr lang="es-ES" sz="3300" dirty="0" smtClean="0"/>
              <a:t> </a:t>
            </a:r>
            <a:r>
              <a:rPr lang="es-ES" sz="3300" dirty="0" err="1" smtClean="0"/>
              <a:t>dipping</a:t>
            </a:r>
            <a:r>
              <a:rPr lang="es-ES" sz="3300" dirty="0" smtClean="0"/>
              <a:t>. En las revistas híbridas se realiza un pago doble al añadir al modelo de suscripción el modelo Open en </a:t>
            </a:r>
            <a:r>
              <a:rPr lang="es-ES" sz="3300" dirty="0"/>
              <a:t>algunos </a:t>
            </a:r>
            <a:r>
              <a:rPr lang="es-ES" sz="3300" dirty="0" smtClean="0"/>
              <a:t>casos. Atención, política de </a:t>
            </a:r>
            <a:r>
              <a:rPr lang="es-ES" sz="3300" dirty="0" err="1" smtClean="0">
                <a:hlinkClick r:id="rId2"/>
              </a:rPr>
              <a:t>Elsevier</a:t>
            </a:r>
            <a:r>
              <a:rPr lang="es-ES" sz="3300" dirty="0" smtClean="0">
                <a:hlinkClick r:id="rId2"/>
              </a:rPr>
              <a:t> </a:t>
            </a:r>
            <a:endParaRPr lang="es-ES" sz="3300" dirty="0" smtClean="0"/>
          </a:p>
          <a:p>
            <a:pPr lvl="1"/>
            <a:r>
              <a:rPr lang="es-ES" sz="3300" dirty="0" smtClean="0"/>
              <a:t>Pueden aplicar bonos, vales… promocionales</a:t>
            </a:r>
            <a:endParaRPr lang="es-ES" sz="3300" dirty="0"/>
          </a:p>
          <a:p>
            <a:endParaRPr lang="es-ES" dirty="0" smtClean="0"/>
          </a:p>
          <a:p>
            <a:pPr lvl="1"/>
            <a:endParaRPr lang="es-ES" dirty="0"/>
          </a:p>
        </p:txBody>
      </p:sp>
    </p:spTree>
    <p:extLst>
      <p:ext uri="{BB962C8B-B14F-4D97-AF65-F5344CB8AC3E}">
        <p14:creationId xmlns:p14="http://schemas.microsoft.com/office/powerpoint/2010/main" val="21092160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a:xfrm>
            <a:off x="457489" y="29416"/>
            <a:ext cx="8229023" cy="801221"/>
          </a:xfrm>
        </p:spPr>
        <p:txBody>
          <a:bodyPr/>
          <a:lstStyle/>
          <a:p>
            <a:r>
              <a:rPr lang="es-ES" altLang="es-ES" sz="3200" b="1">
                <a:solidFill>
                  <a:srgbClr val="FF9900"/>
                </a:solidFill>
              </a:rPr>
              <a:t>Funcionamiento del APC</a:t>
            </a:r>
          </a:p>
        </p:txBody>
      </p:sp>
      <p:sp>
        <p:nvSpPr>
          <p:cNvPr id="8195" name="CuadroTexto 4"/>
          <p:cNvSpPr txBox="1">
            <a:spLocks noChangeArrowheads="1"/>
          </p:cNvSpPr>
          <p:nvPr/>
        </p:nvSpPr>
        <p:spPr bwMode="auto">
          <a:xfrm>
            <a:off x="3470853" y="2567910"/>
            <a:ext cx="2158187"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dirty="0"/>
              <a:t>Pago del APC</a:t>
            </a:r>
          </a:p>
        </p:txBody>
      </p:sp>
      <p:sp>
        <p:nvSpPr>
          <p:cNvPr id="8196" name="CuadroTexto 5"/>
          <p:cNvSpPr txBox="1">
            <a:spLocks noChangeArrowheads="1"/>
          </p:cNvSpPr>
          <p:nvPr/>
        </p:nvSpPr>
        <p:spPr bwMode="auto">
          <a:xfrm>
            <a:off x="2033444" y="4133932"/>
            <a:ext cx="4973125"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a:t>Publicación del artículo en abierto</a:t>
            </a:r>
          </a:p>
        </p:txBody>
      </p:sp>
      <p:sp>
        <p:nvSpPr>
          <p:cNvPr id="7" name="Flecha abajo 6"/>
          <p:cNvSpPr/>
          <p:nvPr/>
        </p:nvSpPr>
        <p:spPr>
          <a:xfrm>
            <a:off x="4294909" y="1583194"/>
            <a:ext cx="554182" cy="865654"/>
          </a:xfrm>
          <a:prstGeom prst="downArrow">
            <a:avLst/>
          </a:prstGeom>
          <a:solidFill>
            <a:srgbClr val="F78F1E"/>
          </a:solidFill>
          <a:ln>
            <a:solidFill>
              <a:srgbClr val="F78F1E"/>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sp>
        <p:nvSpPr>
          <p:cNvPr id="8" name="Flecha abajo 7"/>
          <p:cNvSpPr/>
          <p:nvPr/>
        </p:nvSpPr>
        <p:spPr>
          <a:xfrm>
            <a:off x="4294909" y="3149216"/>
            <a:ext cx="554182" cy="865654"/>
          </a:xfrm>
          <a:prstGeom prst="downArrow">
            <a:avLst/>
          </a:prstGeom>
          <a:solidFill>
            <a:srgbClr val="F78F1E"/>
          </a:solidFill>
          <a:ln>
            <a:solidFill>
              <a:srgbClr val="F78F1E"/>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sp>
        <p:nvSpPr>
          <p:cNvPr id="8199" name="CuadroTexto 8"/>
          <p:cNvSpPr txBox="1">
            <a:spLocks noChangeArrowheads="1"/>
          </p:cNvSpPr>
          <p:nvPr/>
        </p:nvSpPr>
        <p:spPr bwMode="auto">
          <a:xfrm>
            <a:off x="1759239" y="5625716"/>
            <a:ext cx="5508528"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a:t>Retención de derechos autor-editorial</a:t>
            </a:r>
          </a:p>
        </p:txBody>
      </p:sp>
      <p:sp>
        <p:nvSpPr>
          <p:cNvPr id="10" name="Flecha abajo 9"/>
          <p:cNvSpPr/>
          <p:nvPr/>
        </p:nvSpPr>
        <p:spPr>
          <a:xfrm>
            <a:off x="4294909" y="4685822"/>
            <a:ext cx="554182" cy="867056"/>
          </a:xfrm>
          <a:prstGeom prst="downArrow">
            <a:avLst/>
          </a:prstGeom>
          <a:solidFill>
            <a:srgbClr val="F78F1E"/>
          </a:solidFill>
          <a:ln>
            <a:solidFill>
              <a:srgbClr val="F78F1E"/>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eaLnBrk="1" hangingPunct="1">
              <a:defRPr/>
            </a:pPr>
            <a:endParaRPr lang="es-ES"/>
          </a:p>
        </p:txBody>
      </p:sp>
      <p:sp>
        <p:nvSpPr>
          <p:cNvPr id="8201" name="CuadroTexto 12"/>
          <p:cNvSpPr txBox="1">
            <a:spLocks noChangeArrowheads="1"/>
          </p:cNvSpPr>
          <p:nvPr/>
        </p:nvSpPr>
        <p:spPr bwMode="auto">
          <a:xfrm>
            <a:off x="2834409" y="1001888"/>
            <a:ext cx="3406991"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dirty="0"/>
              <a:t>Aceptación del artículo</a:t>
            </a:r>
          </a:p>
        </p:txBody>
      </p:sp>
      <p:sp>
        <p:nvSpPr>
          <p:cNvPr id="8202" name="CuadroTexto 10"/>
          <p:cNvSpPr txBox="1">
            <a:spLocks noChangeArrowheads="1"/>
          </p:cNvSpPr>
          <p:nvPr/>
        </p:nvSpPr>
        <p:spPr bwMode="auto">
          <a:xfrm>
            <a:off x="3255819" y="2531491"/>
            <a:ext cx="361285"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a:solidFill>
                  <a:srgbClr val="FF0000"/>
                </a:solidFill>
              </a:rPr>
              <a:t>¿</a:t>
            </a:r>
          </a:p>
        </p:txBody>
      </p:sp>
      <p:sp>
        <p:nvSpPr>
          <p:cNvPr id="8203" name="CuadroTexto 11"/>
          <p:cNvSpPr txBox="1">
            <a:spLocks noChangeArrowheads="1"/>
          </p:cNvSpPr>
          <p:nvPr/>
        </p:nvSpPr>
        <p:spPr bwMode="auto">
          <a:xfrm>
            <a:off x="5547591" y="2567910"/>
            <a:ext cx="343653" cy="46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a:solidFill>
                  <a:srgbClr val="FF0000"/>
                </a:solidFill>
              </a:rPr>
              <a:t>?</a:t>
            </a:r>
          </a:p>
        </p:txBody>
      </p:sp>
      <p:sp>
        <p:nvSpPr>
          <p:cNvPr id="14" name="Rectángulo redondeado 13"/>
          <p:cNvSpPr/>
          <p:nvPr/>
        </p:nvSpPr>
        <p:spPr>
          <a:xfrm>
            <a:off x="3117273" y="2531491"/>
            <a:ext cx="2909455" cy="52667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spTree>
    <p:extLst>
      <p:ext uri="{BB962C8B-B14F-4D97-AF65-F5344CB8AC3E}">
        <p14:creationId xmlns:p14="http://schemas.microsoft.com/office/powerpoint/2010/main" val="235570355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a:xfrm>
            <a:off x="457489" y="67235"/>
            <a:ext cx="8229023" cy="801221"/>
          </a:xfrm>
        </p:spPr>
        <p:txBody>
          <a:bodyPr/>
          <a:lstStyle/>
          <a:p>
            <a:r>
              <a:rPr lang="es-ES" altLang="es-ES" sz="3200" b="1">
                <a:solidFill>
                  <a:srgbClr val="FF9900"/>
                </a:solidFill>
              </a:rPr>
              <a:t>Costes del APC</a:t>
            </a:r>
          </a:p>
        </p:txBody>
      </p:sp>
      <p:sp>
        <p:nvSpPr>
          <p:cNvPr id="9219" name="CuadroTexto 1"/>
          <p:cNvSpPr txBox="1">
            <a:spLocks noChangeArrowheads="1"/>
          </p:cNvSpPr>
          <p:nvPr/>
        </p:nvSpPr>
        <p:spPr bwMode="auto">
          <a:xfrm>
            <a:off x="793750" y="868456"/>
            <a:ext cx="7758545" cy="3960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marL="285750" indent="-28575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pPr>
            <a:r>
              <a:rPr lang="es-ES" altLang="es-ES" sz="1800" dirty="0"/>
              <a:t>Fijados por la editorial</a:t>
            </a:r>
          </a:p>
          <a:p>
            <a:pPr eaLnBrk="1" hangingPunct="1">
              <a:spcBef>
                <a:spcPct val="0"/>
              </a:spcBef>
            </a:pPr>
            <a:endParaRPr lang="es-ES" altLang="es-ES" sz="1800" dirty="0"/>
          </a:p>
          <a:p>
            <a:pPr eaLnBrk="1" hangingPunct="1">
              <a:spcBef>
                <a:spcPct val="0"/>
              </a:spcBef>
            </a:pPr>
            <a:r>
              <a:rPr lang="es-ES" altLang="es-ES" sz="1800" dirty="0"/>
              <a:t>Diferencias entre tipos de revistas:</a:t>
            </a:r>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endParaRPr lang="es-ES" altLang="es-ES" sz="1800" dirty="0"/>
          </a:p>
          <a:p>
            <a:pPr eaLnBrk="1" hangingPunct="1">
              <a:spcBef>
                <a:spcPct val="0"/>
              </a:spcBef>
            </a:pPr>
            <a:r>
              <a:rPr lang="es-ES" altLang="es-ES" sz="1800" dirty="0"/>
              <a:t>Pueden existir diferencias entre revistas dentro de la misma editorial</a:t>
            </a:r>
          </a:p>
        </p:txBody>
      </p:sp>
      <p:graphicFrame>
        <p:nvGraphicFramePr>
          <p:cNvPr id="2" name="Tabla 1"/>
          <p:cNvGraphicFramePr>
            <a:graphicFrameLocks noGrp="1"/>
          </p:cNvGraphicFramePr>
          <p:nvPr/>
        </p:nvGraphicFramePr>
        <p:xfrm>
          <a:off x="793750" y="1840566"/>
          <a:ext cx="7689272" cy="2240966"/>
        </p:xfrm>
        <a:graphic>
          <a:graphicData uri="http://schemas.openxmlformats.org/drawingml/2006/table">
            <a:tbl>
              <a:tblPr firstRow="1" bandRow="1">
                <a:tableStyleId>{D27102A9-8310-4765-A935-A1911B00CA55}</a:tableStyleId>
              </a:tblPr>
              <a:tblGrid>
                <a:gridCol w="2701636"/>
                <a:gridCol w="2424545"/>
                <a:gridCol w="2563091"/>
              </a:tblGrid>
              <a:tr h="535976">
                <a:tc>
                  <a:txBody>
                    <a:bodyPr/>
                    <a:lstStyle/>
                    <a:p>
                      <a:pPr algn="ctr"/>
                      <a:r>
                        <a:rPr lang="es-ES" sz="1600" dirty="0" smtClean="0"/>
                        <a:t>Tipo de revista</a:t>
                      </a:r>
                      <a:endParaRPr lang="es-ES" sz="1600" dirty="0"/>
                    </a:p>
                  </a:txBody>
                  <a:tcPr marL="83127" marR="83127" marT="40325" marB="40325" anchor="ctr"/>
                </a:tc>
                <a:tc>
                  <a:txBody>
                    <a:bodyPr/>
                    <a:lstStyle/>
                    <a:p>
                      <a:pPr algn="ctr"/>
                      <a:r>
                        <a:rPr lang="es-ES" sz="1600" dirty="0" err="1" smtClean="0"/>
                        <a:t>Pinfield</a:t>
                      </a:r>
                      <a:r>
                        <a:rPr lang="es-ES" sz="1600" dirty="0" smtClean="0"/>
                        <a:t> et al. (2015)</a:t>
                      </a:r>
                      <a:endParaRPr lang="es-ES" sz="1600" dirty="0"/>
                    </a:p>
                  </a:txBody>
                  <a:tcPr marL="83127" marR="83127" marT="40325" marB="40325" anchor="ctr"/>
                </a:tc>
                <a:tc>
                  <a:txBody>
                    <a:bodyPr/>
                    <a:lstStyle/>
                    <a:p>
                      <a:pPr algn="ctr"/>
                      <a:r>
                        <a:rPr lang="es-ES" sz="1600" dirty="0" err="1" smtClean="0"/>
                        <a:t>Bjork</a:t>
                      </a:r>
                      <a:r>
                        <a:rPr lang="es-ES" sz="1600" dirty="0" smtClean="0"/>
                        <a:t> et al. (2014)</a:t>
                      </a:r>
                      <a:endParaRPr lang="es-ES" sz="1600" dirty="0"/>
                    </a:p>
                  </a:txBody>
                  <a:tcPr marL="83127" marR="83127" marT="40325" marB="40325" anchor="ctr"/>
                </a:tc>
              </a:tr>
              <a:tr h="564745">
                <a:tc>
                  <a:txBody>
                    <a:bodyPr/>
                    <a:lstStyle/>
                    <a:p>
                      <a:r>
                        <a:rPr lang="es-ES" sz="1600" dirty="0" smtClean="0"/>
                        <a:t>Full OA</a:t>
                      </a:r>
                      <a:r>
                        <a:rPr lang="es-ES" sz="1600" baseline="0" dirty="0" smtClean="0"/>
                        <a:t> de un editor sin modelo de suscripción</a:t>
                      </a:r>
                      <a:endParaRPr lang="es-ES" sz="1600" dirty="0"/>
                    </a:p>
                  </a:txBody>
                  <a:tcPr marL="83127" marR="83127" marT="40325" marB="40325" anchor="ctr"/>
                </a:tc>
                <a:tc>
                  <a:txBody>
                    <a:bodyPr/>
                    <a:lstStyle/>
                    <a:p>
                      <a:pPr algn="ctr"/>
                      <a:r>
                        <a:rPr lang="es-ES" sz="1600" dirty="0" smtClean="0"/>
                        <a:t>1.931 $</a:t>
                      </a:r>
                      <a:endParaRPr lang="es-ES" sz="1600" dirty="0"/>
                    </a:p>
                  </a:txBody>
                  <a:tcPr marL="83127" marR="83127" marT="40325" marB="40325" anchor="ctr"/>
                </a:tc>
                <a:tc>
                  <a:txBody>
                    <a:bodyPr/>
                    <a:lstStyle/>
                    <a:p>
                      <a:pPr algn="ctr"/>
                      <a:r>
                        <a:rPr lang="es-ES" sz="1600" dirty="0" smtClean="0"/>
                        <a:t>1.418 $</a:t>
                      </a:r>
                      <a:endParaRPr lang="es-ES" sz="1600" dirty="0"/>
                    </a:p>
                  </a:txBody>
                  <a:tcPr marL="83127" marR="83127" marT="40325" marB="40325" anchor="ctr"/>
                </a:tc>
              </a:tr>
              <a:tr h="5647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smtClean="0"/>
                        <a:t>Full OA</a:t>
                      </a:r>
                      <a:r>
                        <a:rPr lang="es-ES" sz="1600" baseline="0" dirty="0" smtClean="0"/>
                        <a:t> de un editor con modelo de suscripción</a:t>
                      </a:r>
                      <a:endParaRPr lang="es-ES" sz="1600" dirty="0"/>
                    </a:p>
                  </a:txBody>
                  <a:tcPr marL="83127" marR="83127" marT="40325" marB="40325" anchor="ctr"/>
                </a:tc>
                <a:tc>
                  <a:txBody>
                    <a:bodyPr/>
                    <a:lstStyle/>
                    <a:p>
                      <a:pPr algn="ctr"/>
                      <a:r>
                        <a:rPr lang="es-ES" sz="1600" dirty="0" smtClean="0"/>
                        <a:t>1.979 $</a:t>
                      </a:r>
                      <a:endParaRPr lang="es-ES" sz="1600" dirty="0"/>
                    </a:p>
                  </a:txBody>
                  <a:tcPr marL="83127" marR="83127" marT="40325" marB="40325" anchor="ctr"/>
                </a:tc>
                <a:tc>
                  <a:txBody>
                    <a:bodyPr/>
                    <a:lstStyle/>
                    <a:p>
                      <a:pPr algn="ctr"/>
                      <a:r>
                        <a:rPr lang="es-ES" sz="1600" dirty="0" smtClean="0"/>
                        <a:t>2.097</a:t>
                      </a:r>
                      <a:r>
                        <a:rPr lang="es-ES" sz="1600" baseline="0" dirty="0" smtClean="0"/>
                        <a:t> $</a:t>
                      </a:r>
                      <a:endParaRPr lang="es-ES" sz="1600" dirty="0"/>
                    </a:p>
                  </a:txBody>
                  <a:tcPr marL="83127" marR="83127" marT="40325" marB="40325" anchor="ctr"/>
                </a:tc>
              </a:tr>
              <a:tr h="564745">
                <a:tc>
                  <a:txBody>
                    <a:bodyPr/>
                    <a:lstStyle/>
                    <a:p>
                      <a:r>
                        <a:rPr lang="es-ES" sz="1600" dirty="0" smtClean="0"/>
                        <a:t>OA híbrida de un editor con modelo</a:t>
                      </a:r>
                      <a:r>
                        <a:rPr lang="es-ES" sz="1600" baseline="0" dirty="0" smtClean="0"/>
                        <a:t> de suscripción</a:t>
                      </a:r>
                      <a:endParaRPr lang="es-ES" sz="1600" dirty="0"/>
                    </a:p>
                  </a:txBody>
                  <a:tcPr marL="83127" marR="83127" marT="40325" marB="40325" anchor="ctr"/>
                </a:tc>
                <a:tc>
                  <a:txBody>
                    <a:bodyPr/>
                    <a:lstStyle/>
                    <a:p>
                      <a:pPr algn="ctr"/>
                      <a:r>
                        <a:rPr lang="es-ES" sz="1600" dirty="0" smtClean="0"/>
                        <a:t>3.143 $</a:t>
                      </a:r>
                      <a:endParaRPr lang="es-ES" sz="1600" dirty="0"/>
                    </a:p>
                  </a:txBody>
                  <a:tcPr marL="83127" marR="83127" marT="40325" marB="40325" anchor="ctr"/>
                </a:tc>
                <a:tc>
                  <a:txBody>
                    <a:bodyPr/>
                    <a:lstStyle/>
                    <a:p>
                      <a:pPr algn="ctr"/>
                      <a:r>
                        <a:rPr lang="es-ES" sz="1600" dirty="0" smtClean="0"/>
                        <a:t>2.727 $</a:t>
                      </a:r>
                      <a:endParaRPr lang="es-ES" sz="1600" dirty="0"/>
                    </a:p>
                  </a:txBody>
                  <a:tcPr marL="83127" marR="83127" marT="40325" marB="40325" anchor="ctr"/>
                </a:tc>
              </a:tr>
            </a:tbl>
          </a:graphicData>
        </a:graphic>
      </p:graphicFrame>
      <p:pic>
        <p:nvPicPr>
          <p:cNvPr id="9236"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7636" y="4880162"/>
            <a:ext cx="1039091" cy="1344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7" name="CuadroTexto 3"/>
          <p:cNvSpPr txBox="1">
            <a:spLocks noChangeArrowheads="1"/>
          </p:cNvSpPr>
          <p:nvPr/>
        </p:nvSpPr>
        <p:spPr bwMode="auto">
          <a:xfrm>
            <a:off x="2493818" y="5560919"/>
            <a:ext cx="1241136" cy="326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1600"/>
              <a:t>APC: 750 $</a:t>
            </a:r>
          </a:p>
        </p:txBody>
      </p:sp>
      <p:sp>
        <p:nvSpPr>
          <p:cNvPr id="9238" name="CuadroTexto 4"/>
          <p:cNvSpPr txBox="1">
            <a:spLocks noChangeArrowheads="1"/>
          </p:cNvSpPr>
          <p:nvPr/>
        </p:nvSpPr>
        <p:spPr bwMode="auto">
          <a:xfrm>
            <a:off x="2493819" y="4880162"/>
            <a:ext cx="3922568" cy="326372"/>
          </a:xfrm>
          <a:prstGeom prst="rect">
            <a:avLst/>
          </a:prstGeom>
          <a:noFill/>
          <a:ln w="19050">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1600"/>
              <a:t>APC de revistas OA híbridas de Elsevier</a:t>
            </a:r>
          </a:p>
        </p:txBody>
      </p:sp>
      <p:pic>
        <p:nvPicPr>
          <p:cNvPr id="9239" name="Imagen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93477" y="4854949"/>
            <a:ext cx="1039091" cy="132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0" name="CuadroTexto 8"/>
          <p:cNvSpPr txBox="1">
            <a:spLocks noChangeArrowheads="1"/>
          </p:cNvSpPr>
          <p:nvPr/>
        </p:nvSpPr>
        <p:spPr bwMode="auto">
          <a:xfrm>
            <a:off x="5139171" y="5560919"/>
            <a:ext cx="1415761" cy="326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1600"/>
              <a:t>APC: 3.900 $</a:t>
            </a:r>
          </a:p>
        </p:txBody>
      </p:sp>
    </p:spTree>
    <p:extLst>
      <p:ext uri="{BB962C8B-B14F-4D97-AF65-F5344CB8AC3E}">
        <p14:creationId xmlns:p14="http://schemas.microsoft.com/office/powerpoint/2010/main" val="281212184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0" y="116632"/>
            <a:ext cx="9144000" cy="792088"/>
          </a:xfrm>
          <a:solidFill>
            <a:schemeClr val="accent6">
              <a:lumMod val="75000"/>
            </a:schemeClr>
          </a:solidFill>
        </p:spPr>
        <p:txBody>
          <a:bodyPr>
            <a:normAutofit/>
          </a:bodyPr>
          <a:lstStyle/>
          <a:p>
            <a:r>
              <a:rPr lang="es-ES" dirty="0" smtClean="0">
                <a:solidFill>
                  <a:schemeClr val="bg1"/>
                </a:solidFill>
              </a:rPr>
              <a:t>El modelo </a:t>
            </a:r>
            <a:r>
              <a:rPr lang="es-ES" dirty="0">
                <a:solidFill>
                  <a:schemeClr val="bg1"/>
                </a:solidFill>
              </a:rPr>
              <a:t>sobre acceso abierto de </a:t>
            </a:r>
            <a:r>
              <a:rPr lang="es-ES" dirty="0" err="1" smtClean="0">
                <a:solidFill>
                  <a:schemeClr val="bg1"/>
                </a:solidFill>
              </a:rPr>
              <a:t>Hindawi</a:t>
            </a:r>
            <a:endParaRPr lang="es-ES" dirty="0">
              <a:solidFill>
                <a:schemeClr val="bg1"/>
              </a:solidFill>
            </a:endParaRPr>
          </a:p>
        </p:txBody>
      </p:sp>
      <p:pic>
        <p:nvPicPr>
          <p:cNvPr id="4" name="3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53" y="2698638"/>
            <a:ext cx="3599669" cy="398932"/>
          </a:xfrm>
          <a:prstGeom prst="rect">
            <a:avLst/>
          </a:prstGeom>
        </p:spPr>
      </p:pic>
      <p:pic>
        <p:nvPicPr>
          <p:cNvPr id="5" name="4 Imagen"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537" y="3097570"/>
            <a:ext cx="8593936" cy="1320146"/>
          </a:xfrm>
          <a:prstGeom prst="rect">
            <a:avLst/>
          </a:prstGeom>
          <a:ln w="25400">
            <a:solidFill>
              <a:schemeClr val="accent6">
                <a:lumMod val="75000"/>
              </a:schemeClr>
            </a:solidFill>
          </a:ln>
        </p:spPr>
      </p:pic>
      <p:pic>
        <p:nvPicPr>
          <p:cNvPr id="6" name="5 Imagen" descr="Recorte de pantall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536" y="4417716"/>
            <a:ext cx="8593936" cy="1539843"/>
          </a:xfrm>
          <a:prstGeom prst="rect">
            <a:avLst/>
          </a:prstGeom>
          <a:ln w="25400">
            <a:solidFill>
              <a:schemeClr val="accent6">
                <a:lumMod val="75000"/>
              </a:schemeClr>
            </a:solidFill>
          </a:ln>
        </p:spPr>
      </p:pic>
      <p:pic>
        <p:nvPicPr>
          <p:cNvPr id="7" name="6 Imagen" descr="Recorte de pantall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537" y="5809328"/>
            <a:ext cx="8593936" cy="884869"/>
          </a:xfrm>
          <a:prstGeom prst="rect">
            <a:avLst/>
          </a:prstGeom>
          <a:ln w="25400">
            <a:solidFill>
              <a:schemeClr val="accent6">
                <a:lumMod val="75000"/>
              </a:schemeClr>
            </a:solidFill>
          </a:ln>
        </p:spPr>
      </p:pic>
      <p:pic>
        <p:nvPicPr>
          <p:cNvPr id="8" name="7 Imagen" descr="Recorte de pantalla">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737" y="1772817"/>
            <a:ext cx="8563735" cy="929654"/>
          </a:xfrm>
          <a:prstGeom prst="rect">
            <a:avLst/>
          </a:prstGeom>
          <a:ln w="25400">
            <a:solidFill>
              <a:schemeClr val="accent6">
                <a:lumMod val="75000"/>
              </a:schemeClr>
            </a:solidFill>
          </a:ln>
        </p:spPr>
      </p:pic>
      <p:pic>
        <p:nvPicPr>
          <p:cNvPr id="9" name="8 Imagen" descr="Recorte de pantall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5535" y="1135884"/>
            <a:ext cx="1764965" cy="432048"/>
          </a:xfrm>
          <a:prstGeom prst="rect">
            <a:avLst/>
          </a:prstGeom>
        </p:spPr>
      </p:pic>
    </p:spTree>
    <p:extLst>
      <p:ext uri="{BB962C8B-B14F-4D97-AF65-F5344CB8AC3E}">
        <p14:creationId xmlns:p14="http://schemas.microsoft.com/office/powerpoint/2010/main" val="1853207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296" t="14660" r="12886" b="11882"/>
          <a:stretch/>
        </p:blipFill>
        <p:spPr bwMode="auto">
          <a:xfrm>
            <a:off x="395536" y="692696"/>
            <a:ext cx="8168135" cy="5508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611560" y="6289575"/>
            <a:ext cx="7776864" cy="307777"/>
          </a:xfrm>
          <a:prstGeom prst="rect">
            <a:avLst/>
          </a:prstGeom>
        </p:spPr>
        <p:txBody>
          <a:bodyPr wrap="square">
            <a:spAutoFit/>
          </a:bodyPr>
          <a:lstStyle/>
          <a:p>
            <a:r>
              <a:rPr lang="es-ES" sz="1400" dirty="0" smtClean="0"/>
              <a:t>Fuente: </a:t>
            </a:r>
            <a:r>
              <a:rPr lang="es-ES" sz="1400" dirty="0"/>
              <a:t>Remedios </a:t>
            </a:r>
            <a:r>
              <a:rPr lang="es-ES" sz="1400" dirty="0" smtClean="0"/>
              <a:t>Melero, un </a:t>
            </a:r>
            <a:r>
              <a:rPr lang="es-ES" sz="1400" dirty="0"/>
              <a:t>compromiso hacia la ciencia en </a:t>
            </a:r>
            <a:r>
              <a:rPr lang="es-ES" sz="1400" dirty="0" smtClean="0"/>
              <a:t>abierto”. Semana del </a:t>
            </a:r>
            <a:r>
              <a:rPr lang="es-ES" sz="1400" dirty="0" err="1" smtClean="0"/>
              <a:t>aceso</a:t>
            </a:r>
            <a:r>
              <a:rPr lang="es-ES" sz="1400" dirty="0" smtClean="0"/>
              <a:t> abierto 2015</a:t>
            </a:r>
            <a:endParaRPr lang="es-ES" sz="1400" dirty="0"/>
          </a:p>
        </p:txBody>
      </p:sp>
    </p:spTree>
    <p:extLst>
      <p:ext uri="{BB962C8B-B14F-4D97-AF65-F5344CB8AC3E}">
        <p14:creationId xmlns:p14="http://schemas.microsoft.com/office/powerpoint/2010/main" val="14355048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81" t="8398" r="37969"/>
          <a:stretch/>
        </p:blipFill>
        <p:spPr bwMode="auto">
          <a:xfrm>
            <a:off x="2219963" y="188640"/>
            <a:ext cx="4556628" cy="6515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419677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665" t="8381" r="19283"/>
          <a:stretch/>
        </p:blipFill>
        <p:spPr bwMode="auto">
          <a:xfrm>
            <a:off x="1115616" y="476672"/>
            <a:ext cx="6463055" cy="61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307728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8167" y="5733256"/>
            <a:ext cx="3949223" cy="694998"/>
          </a:xfrm>
        </p:spPr>
      </p:pic>
      <p:sp>
        <p:nvSpPr>
          <p:cNvPr id="5" name="4 Rectángulo">
            <a:hlinkClick r:id="rId4"/>
          </p:cNvPr>
          <p:cNvSpPr/>
          <p:nvPr/>
        </p:nvSpPr>
        <p:spPr>
          <a:xfrm>
            <a:off x="4499992" y="5229200"/>
            <a:ext cx="4464496" cy="151216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i="1" dirty="0"/>
              <a:t>Gold for Gold</a:t>
            </a:r>
            <a:r>
              <a:rPr lang="en-US" sz="2000" dirty="0"/>
              <a:t> </a:t>
            </a:r>
            <a:r>
              <a:rPr lang="en-US" sz="2000" b="1" dirty="0"/>
              <a:t>initiative rewards all institutions that subscribe to </a:t>
            </a:r>
            <a:r>
              <a:rPr lang="en-US" sz="2000" b="1" i="1" dirty="0"/>
              <a:t>RSC Gold</a:t>
            </a:r>
            <a:r>
              <a:rPr lang="en-US" sz="2000" dirty="0"/>
              <a:t> </a:t>
            </a:r>
            <a:r>
              <a:rPr lang="en-US" sz="2000" b="1" dirty="0"/>
              <a:t>with voucher codes to make papers available via OA, free of charge.</a:t>
            </a:r>
            <a:endParaRPr lang="es-ES" sz="2000" dirty="0"/>
          </a:p>
        </p:txBody>
      </p:sp>
      <p:pic>
        <p:nvPicPr>
          <p:cNvPr id="6" name="5 Imagen" descr="Recorte de pantall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7728" y="1412776"/>
            <a:ext cx="4614439" cy="2823620"/>
          </a:xfrm>
          <a:prstGeom prst="rect">
            <a:avLst/>
          </a:prstGeom>
          <a:ln w="25400">
            <a:solidFill>
              <a:schemeClr val="accent6">
                <a:lumMod val="75000"/>
              </a:schemeClr>
            </a:solidFill>
          </a:ln>
        </p:spPr>
      </p:pic>
      <p:pic>
        <p:nvPicPr>
          <p:cNvPr id="7" name="6 Imagen" descr="Recorte de pantalla">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496" y="116632"/>
            <a:ext cx="4482232" cy="4896544"/>
          </a:xfrm>
          <a:prstGeom prst="rect">
            <a:avLst/>
          </a:prstGeom>
          <a:ln w="25400">
            <a:solidFill>
              <a:schemeClr val="accent6">
                <a:lumMod val="75000"/>
              </a:schemeClr>
            </a:solidFill>
          </a:ln>
        </p:spPr>
      </p:pic>
      <p:sp>
        <p:nvSpPr>
          <p:cNvPr id="2" name="1 Título"/>
          <p:cNvSpPr>
            <a:spLocks noGrp="1"/>
          </p:cNvSpPr>
          <p:nvPr>
            <p:ph type="title"/>
          </p:nvPr>
        </p:nvSpPr>
        <p:spPr>
          <a:xfrm>
            <a:off x="3635896" y="22888"/>
            <a:ext cx="5508104" cy="1143000"/>
          </a:xfrm>
          <a:solidFill>
            <a:schemeClr val="accent6">
              <a:lumMod val="75000"/>
            </a:schemeClr>
          </a:solidFill>
        </p:spPr>
        <p:txBody>
          <a:bodyPr>
            <a:normAutofit/>
          </a:bodyPr>
          <a:lstStyle/>
          <a:p>
            <a:r>
              <a:rPr lang="es-ES" sz="2800" dirty="0" smtClean="0">
                <a:solidFill>
                  <a:schemeClr val="bg1"/>
                </a:solidFill>
              </a:rPr>
              <a:t>El modelo sobre acceso abierto de la Royal </a:t>
            </a:r>
            <a:r>
              <a:rPr lang="es-ES" sz="2800" dirty="0" err="1" smtClean="0">
                <a:solidFill>
                  <a:schemeClr val="bg1"/>
                </a:solidFill>
              </a:rPr>
              <a:t>Society</a:t>
            </a:r>
            <a:r>
              <a:rPr lang="es-ES" sz="2800" dirty="0" smtClean="0">
                <a:solidFill>
                  <a:schemeClr val="bg1"/>
                </a:solidFill>
              </a:rPr>
              <a:t> </a:t>
            </a:r>
            <a:r>
              <a:rPr lang="es-ES" sz="2800" dirty="0" err="1" smtClean="0">
                <a:solidFill>
                  <a:schemeClr val="bg1"/>
                </a:solidFill>
              </a:rPr>
              <a:t>Chemistry</a:t>
            </a:r>
            <a:endParaRPr lang="es-ES" sz="2800" dirty="0">
              <a:solidFill>
                <a:schemeClr val="bg1"/>
              </a:solidFill>
            </a:endParaRPr>
          </a:p>
        </p:txBody>
      </p:sp>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576" y="992088"/>
            <a:ext cx="1238250" cy="84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458839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a:xfrm>
            <a:off x="277091" y="88247"/>
            <a:ext cx="8229023" cy="801221"/>
          </a:xfrm>
        </p:spPr>
        <p:txBody>
          <a:bodyPr/>
          <a:lstStyle/>
          <a:p>
            <a:r>
              <a:rPr lang="es-ES" altLang="es-ES" sz="3200" b="1" dirty="0">
                <a:solidFill>
                  <a:srgbClr val="FF9900"/>
                </a:solidFill>
              </a:rPr>
              <a:t>Gold Open Access en la UPV</a:t>
            </a:r>
          </a:p>
        </p:txBody>
      </p:sp>
      <p:sp>
        <p:nvSpPr>
          <p:cNvPr id="14339" name="CuadroTexto 1"/>
          <p:cNvSpPr txBox="1">
            <a:spLocks noChangeArrowheads="1"/>
          </p:cNvSpPr>
          <p:nvPr/>
        </p:nvSpPr>
        <p:spPr bwMode="auto">
          <a:xfrm>
            <a:off x="702831" y="935691"/>
            <a:ext cx="7813386" cy="85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b="1" dirty="0"/>
              <a:t>Convocatoria de la RSC</a:t>
            </a:r>
            <a:r>
              <a:rPr lang="es-ES" altLang="es-ES" sz="2500" dirty="0"/>
              <a:t>: posibilidad de publicar en abierto </a:t>
            </a:r>
            <a:r>
              <a:rPr lang="es-ES" altLang="es-ES" sz="2500" dirty="0" smtClean="0"/>
              <a:t>5 (2016) artículos </a:t>
            </a:r>
            <a:r>
              <a:rPr lang="es-ES" altLang="es-ES" sz="2500" dirty="0"/>
              <a:t>sin pagar APC </a:t>
            </a:r>
          </a:p>
        </p:txBody>
      </p:sp>
      <p:sp>
        <p:nvSpPr>
          <p:cNvPr id="14340" name="CuadroTexto 2"/>
          <p:cNvSpPr txBox="1">
            <a:spLocks noChangeArrowheads="1"/>
          </p:cNvSpPr>
          <p:nvPr/>
        </p:nvSpPr>
        <p:spPr bwMode="auto">
          <a:xfrm>
            <a:off x="900546" y="1815353"/>
            <a:ext cx="167409" cy="326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s-ES" altLang="es-ES" sz="1600"/>
          </a:p>
        </p:txBody>
      </p:sp>
      <p:sp>
        <p:nvSpPr>
          <p:cNvPr id="4" name="CuadroTexto 3"/>
          <p:cNvSpPr txBox="1"/>
          <p:nvPr/>
        </p:nvSpPr>
        <p:spPr>
          <a:xfrm>
            <a:off x="702830" y="1825159"/>
            <a:ext cx="8174182" cy="4791841"/>
          </a:xfrm>
          <a:prstGeom prst="rect">
            <a:avLst/>
          </a:prstGeom>
          <a:noFill/>
        </p:spPr>
        <p:txBody>
          <a:bodyPr lIns="82058" tIns="41029" rIns="82058" bIns="41029">
            <a:spAutoFit/>
          </a:bodyPr>
          <a:lstStyle/>
          <a:p>
            <a:pPr>
              <a:defRPr/>
            </a:pPr>
            <a:r>
              <a:rPr lang="es-ES" dirty="0">
                <a:latin typeface="Arial" panose="020B0604020202020204" pitchFamily="34" charset="0"/>
              </a:rPr>
              <a:t>Requisitos:</a:t>
            </a:r>
          </a:p>
          <a:p>
            <a:pP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la publicación debe haber sido aceptada durante el año 2015</a:t>
            </a: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el solicitante del cupón debe ser autor de la publicación y debe haber firmado con afiliación UPV</a:t>
            </a: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la publicación debe estar incluida en la base de datos institucional de investigación, </a:t>
            </a:r>
            <a:r>
              <a:rPr lang="es-ES" dirty="0" err="1">
                <a:latin typeface="Arial" panose="020B0604020202020204" pitchFamily="34" charset="0"/>
              </a:rPr>
              <a:t>Senia</a:t>
            </a:r>
            <a:endParaRPr lang="es-ES" dirty="0">
              <a:latin typeface="Arial" panose="020B0604020202020204" pitchFamily="34" charset="0"/>
            </a:endParaRP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el solicitante del cupón no puede haber sido beneficiario durante el 2015 de uno de estos cupones</a:t>
            </a: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el solicitante del cupón debe poseer un VAIP en 2013 (Valoración de la Actividad Investigadora Personalizada) superior a la </a:t>
            </a:r>
            <a:r>
              <a:rPr lang="es-ES" dirty="0">
                <a:latin typeface="Arial" panose="020B0604020202020204" pitchFamily="34" charset="0"/>
                <a:hlinkClick r:id="rId3"/>
              </a:rPr>
              <a:t>media global de la UPV</a:t>
            </a:r>
            <a:r>
              <a:rPr lang="es-ES" dirty="0">
                <a:latin typeface="Arial" panose="020B0604020202020204" pitchFamily="34" charset="0"/>
              </a:rPr>
              <a:t>, es decir, un valor superior a 59,84. El solicitante podrá comprobar su VAIP en su intranet.</a:t>
            </a:r>
          </a:p>
        </p:txBody>
      </p:sp>
    </p:spTree>
    <p:extLst>
      <p:ext uri="{BB962C8B-B14F-4D97-AF65-F5344CB8AC3E}">
        <p14:creationId xmlns:p14="http://schemas.microsoft.com/office/powerpoint/2010/main" val="361265142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277091" y="88247"/>
            <a:ext cx="8229023" cy="801221"/>
          </a:xfrm>
        </p:spPr>
        <p:txBody>
          <a:bodyPr/>
          <a:lstStyle/>
          <a:p>
            <a:r>
              <a:rPr lang="es-ES" altLang="es-ES" sz="3200" b="1" dirty="0">
                <a:solidFill>
                  <a:srgbClr val="FF9900"/>
                </a:solidFill>
              </a:rPr>
              <a:t>Gold Open Access en la UPV</a:t>
            </a:r>
          </a:p>
        </p:txBody>
      </p:sp>
      <p:sp>
        <p:nvSpPr>
          <p:cNvPr id="15363" name="CuadroTexto 1"/>
          <p:cNvSpPr txBox="1">
            <a:spLocks noChangeArrowheads="1"/>
          </p:cNvSpPr>
          <p:nvPr/>
        </p:nvSpPr>
        <p:spPr bwMode="auto">
          <a:xfrm>
            <a:off x="672523" y="973512"/>
            <a:ext cx="7813386" cy="85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s-ES" altLang="es-ES" sz="2500" b="1" dirty="0"/>
              <a:t>Convocatoria de la RSC</a:t>
            </a:r>
            <a:r>
              <a:rPr lang="es-ES" altLang="es-ES" sz="2500" dirty="0"/>
              <a:t>: posibilidad de publicar en abierto </a:t>
            </a:r>
            <a:r>
              <a:rPr lang="es-ES" altLang="es-ES" sz="2500" dirty="0" smtClean="0"/>
              <a:t>artículos </a:t>
            </a:r>
            <a:r>
              <a:rPr lang="es-ES" altLang="es-ES" sz="2500" dirty="0"/>
              <a:t>sin pagar APC </a:t>
            </a:r>
          </a:p>
        </p:txBody>
      </p:sp>
      <p:sp>
        <p:nvSpPr>
          <p:cNvPr id="15364" name="CuadroTexto 2"/>
          <p:cNvSpPr txBox="1">
            <a:spLocks noChangeArrowheads="1"/>
          </p:cNvSpPr>
          <p:nvPr/>
        </p:nvSpPr>
        <p:spPr bwMode="auto">
          <a:xfrm>
            <a:off x="900546" y="1815353"/>
            <a:ext cx="167409" cy="326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5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s-ES" altLang="es-ES" sz="1600"/>
          </a:p>
        </p:txBody>
      </p:sp>
      <p:sp>
        <p:nvSpPr>
          <p:cNvPr id="5" name="CuadroTexto 4"/>
          <p:cNvSpPr txBox="1"/>
          <p:nvPr/>
        </p:nvSpPr>
        <p:spPr>
          <a:xfrm>
            <a:off x="692727" y="2141725"/>
            <a:ext cx="8164080" cy="2852848"/>
          </a:xfrm>
          <a:prstGeom prst="rect">
            <a:avLst/>
          </a:prstGeom>
          <a:noFill/>
        </p:spPr>
        <p:txBody>
          <a:bodyPr lIns="82058" tIns="41029" rIns="82058" bIns="41029">
            <a:spAutoFit/>
          </a:bodyPr>
          <a:lstStyle/>
          <a:p>
            <a:pPr>
              <a:defRPr/>
            </a:pPr>
            <a:r>
              <a:rPr lang="es-ES" dirty="0">
                <a:latin typeface="Arial" panose="020B0604020202020204" pitchFamily="34" charset="0"/>
              </a:rPr>
              <a:t>Las solicitudes deben dirigirse a la Biblioteca UPV por correo electrónico a </a:t>
            </a:r>
            <a:r>
              <a:rPr lang="es-ES" dirty="0">
                <a:latin typeface="Arial" panose="020B0604020202020204" pitchFamily="34" charset="0"/>
                <a:hlinkClick r:id="rId3"/>
              </a:rPr>
              <a:t>adquisiciones@bib.upv.es</a:t>
            </a:r>
            <a:r>
              <a:rPr lang="es-ES" dirty="0">
                <a:latin typeface="Arial" panose="020B0604020202020204" pitchFamily="34" charset="0"/>
              </a:rPr>
              <a:t> con la siguiente información:</a:t>
            </a:r>
          </a:p>
          <a:p>
            <a:pP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nombre del solicitante</a:t>
            </a: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código del registro del artículo en </a:t>
            </a:r>
            <a:r>
              <a:rPr lang="es-ES" dirty="0" err="1">
                <a:latin typeface="Arial" panose="020B0604020202020204" pitchFamily="34" charset="0"/>
              </a:rPr>
              <a:t>Senia</a:t>
            </a:r>
            <a:endParaRPr lang="es-ES" dirty="0">
              <a:latin typeface="Arial" panose="020B0604020202020204" pitchFamily="34" charset="0"/>
            </a:endParaRP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copia del artículo definitivo donde consten las afiliaciones de los autores</a:t>
            </a:r>
          </a:p>
          <a:p>
            <a:pPr marL="256432" indent="-256432">
              <a:buFont typeface="Arial" panose="020B0604020202020204" pitchFamily="34" charset="0"/>
              <a:buChar char="•"/>
              <a:defRPr/>
            </a:pPr>
            <a:endParaRPr lang="es-ES" dirty="0">
              <a:latin typeface="Arial" panose="020B0604020202020204" pitchFamily="34" charset="0"/>
            </a:endParaRPr>
          </a:p>
          <a:p>
            <a:pPr marL="256432" indent="-256432">
              <a:buFont typeface="Arial" panose="020B0604020202020204" pitchFamily="34" charset="0"/>
              <a:buChar char="•"/>
              <a:defRPr/>
            </a:pPr>
            <a:r>
              <a:rPr lang="es-ES" dirty="0">
                <a:latin typeface="Arial" panose="020B0604020202020204" pitchFamily="34" charset="0"/>
              </a:rPr>
              <a:t>mensaje de aceptación de la publicación</a:t>
            </a:r>
          </a:p>
        </p:txBody>
      </p:sp>
    </p:spTree>
    <p:extLst>
      <p:ext uri="{BB962C8B-B14F-4D97-AF65-F5344CB8AC3E}">
        <p14:creationId xmlns:p14="http://schemas.microsoft.com/office/powerpoint/2010/main" val="240509537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71" t="16710" r="67568" b="20867"/>
          <a:stretch/>
        </p:blipFill>
        <p:spPr bwMode="auto">
          <a:xfrm>
            <a:off x="1691680" y="404664"/>
            <a:ext cx="6022428" cy="6243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3"/>
          <p:cNvSpPr>
            <a:spLocks noChangeArrowheads="1"/>
          </p:cNvSpPr>
          <p:nvPr/>
        </p:nvSpPr>
        <p:spPr bwMode="auto">
          <a:xfrm>
            <a:off x="4860032" y="6247700"/>
            <a:ext cx="1200746" cy="430887"/>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100" b="0" i="0" u="none" strike="noStrike" cap="none" normalizeH="0" baseline="0" dirty="0" smtClean="0">
                <a:ln>
                  <a:noFill/>
                </a:ln>
                <a:solidFill>
                  <a:srgbClr val="008ED2"/>
                </a:solidFill>
                <a:effectLst/>
                <a:latin typeface="Helvetica Neue"/>
                <a:cs typeface="Arial" pitchFamily="34" charset="0"/>
                <a:hlinkClick r:id="rId4" tooltip="rrepiso"/>
              </a:rPr>
              <a:t>Rafael Repiso</a:t>
            </a:r>
            <a:endParaRPr kumimoji="0" lang="es-ES" altLang="es-ES" sz="1100" b="0" i="0" u="none" strike="noStrike" cap="none" normalizeH="0" baseline="0" dirty="0" smtClean="0">
              <a:ln>
                <a:noFill/>
              </a:ln>
              <a:solidFill>
                <a:srgbClr val="504C48"/>
              </a:solidFill>
              <a:effectLst/>
              <a:latin typeface="Helvetica Neue"/>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100" b="0" i="0" u="none" strike="noStrike" cap="none" normalizeH="0" baseline="0" dirty="0" smtClean="0">
                <a:ln>
                  <a:noFill/>
                </a:ln>
                <a:solidFill>
                  <a:srgbClr val="97928C"/>
                </a:solidFill>
                <a:effectLst/>
                <a:latin typeface="Helvetica Neue"/>
                <a:cs typeface="Arial" pitchFamily="34" charset="0"/>
              </a:rPr>
              <a:t>, </a:t>
            </a:r>
            <a:r>
              <a:rPr kumimoji="0" lang="es-ES" altLang="es-ES" sz="900" b="0" i="0" u="none" strike="noStrike" cap="none" normalizeH="0" baseline="0" dirty="0" smtClean="0">
                <a:ln>
                  <a:noFill/>
                </a:ln>
                <a:solidFill>
                  <a:schemeClr val="tx1"/>
                </a:solidFill>
                <a:effectLst/>
                <a:latin typeface="Arial" pitchFamily="34" charset="0"/>
                <a:cs typeface="Arial" pitchFamily="34" charset="0"/>
              </a:rPr>
              <a:t> </a:t>
            </a:r>
            <a:endParaRPr kumimoji="0" lang="es-ES" altLang="es-ES" sz="2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55201162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18" y="116632"/>
            <a:ext cx="9057686" cy="6688472"/>
          </a:xfrm>
          <a:prstGeom prst="rect">
            <a:avLst/>
          </a:prstGeom>
        </p:spPr>
      </p:pic>
    </p:spTree>
    <p:extLst>
      <p:ext uri="{BB962C8B-B14F-4D97-AF65-F5344CB8AC3E}">
        <p14:creationId xmlns:p14="http://schemas.microsoft.com/office/powerpoint/2010/main" val="124490972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830" t="10404" r="38302" b="6680"/>
          <a:stretch/>
        </p:blipFill>
        <p:spPr bwMode="auto">
          <a:xfrm>
            <a:off x="0" y="626630"/>
            <a:ext cx="4468863" cy="6042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140" t="14660" r="24066" b="5528"/>
          <a:stretch/>
        </p:blipFill>
        <p:spPr bwMode="auto">
          <a:xfrm>
            <a:off x="4440309" y="1484783"/>
            <a:ext cx="4651659" cy="4176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1 Título"/>
          <p:cNvSpPr>
            <a:spLocks noGrp="1"/>
          </p:cNvSpPr>
          <p:nvPr>
            <p:ph type="title"/>
          </p:nvPr>
        </p:nvSpPr>
        <p:spPr>
          <a:xfrm>
            <a:off x="277091" y="88247"/>
            <a:ext cx="8229023" cy="801221"/>
          </a:xfrm>
        </p:spPr>
        <p:txBody>
          <a:bodyPr/>
          <a:lstStyle/>
          <a:p>
            <a:r>
              <a:rPr lang="es-ES" altLang="es-ES" sz="3200" b="1" dirty="0" smtClean="0">
                <a:solidFill>
                  <a:srgbClr val="FF9900"/>
                </a:solidFill>
              </a:rPr>
              <a:t>Información</a:t>
            </a:r>
            <a:endParaRPr lang="es-ES" altLang="es-ES" sz="3200" b="1" dirty="0">
              <a:solidFill>
                <a:srgbClr val="FF9900"/>
              </a:solidFill>
            </a:endParaRPr>
          </a:p>
        </p:txBody>
      </p:sp>
    </p:spTree>
    <p:extLst>
      <p:ext uri="{BB962C8B-B14F-4D97-AF65-F5344CB8AC3E}">
        <p14:creationId xmlns:p14="http://schemas.microsoft.com/office/powerpoint/2010/main" val="271893577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489" y="1269067"/>
            <a:ext cx="8229023" cy="4248165"/>
          </a:xfrm>
        </p:spPr>
        <p:txBody>
          <a:bodyPr>
            <a:normAutofit/>
          </a:bodyPr>
          <a:lstStyle/>
          <a:p>
            <a:pPr>
              <a:spcBef>
                <a:spcPts val="1200"/>
              </a:spcBef>
              <a:spcAft>
                <a:spcPts val="600"/>
              </a:spcAft>
              <a:defRPr/>
            </a:pPr>
            <a:r>
              <a:rPr lang="es-ES" sz="2200" dirty="0"/>
              <a:t>El plan piloto desarrollado por la Comisión analizará los datos de investigación financiados bajo el marco de Horizonte 2020, con el objetivo de estimular la </a:t>
            </a:r>
            <a:r>
              <a:rPr lang="es-ES" sz="2200" b="1" dirty="0">
                <a:solidFill>
                  <a:srgbClr val="0070C0"/>
                </a:solidFill>
              </a:rPr>
              <a:t>cultura de intercambio de datos entre los investigadores</a:t>
            </a:r>
            <a:r>
              <a:rPr lang="es-ES" sz="2200" dirty="0"/>
              <a:t> y </a:t>
            </a:r>
            <a:r>
              <a:rPr lang="es-ES" sz="2200" b="1" dirty="0">
                <a:solidFill>
                  <a:srgbClr val="FF0000"/>
                </a:solidFill>
              </a:rPr>
              <a:t>facilitar la reutilización de la información y la ciencia basada en datos.</a:t>
            </a:r>
          </a:p>
          <a:p>
            <a:pPr>
              <a:spcBef>
                <a:spcPts val="600"/>
              </a:spcBef>
              <a:defRPr/>
            </a:pPr>
            <a:r>
              <a:rPr lang="es-ES" sz="2200" dirty="0" smtClean="0"/>
              <a:t>El </a:t>
            </a:r>
            <a:r>
              <a:rPr lang="es-ES" sz="2200" dirty="0"/>
              <a:t>plan tiene una cierta dificultad inherente, ya que implica más que datos que simplemente almacenan en un repositorio. El sistema debe garantizar algunas aplicaciones, tales como </a:t>
            </a:r>
            <a:r>
              <a:rPr lang="es-ES" sz="2200" b="1" dirty="0">
                <a:solidFill>
                  <a:srgbClr val="0070C0"/>
                </a:solidFill>
              </a:rPr>
              <a:t>datos de reutilización</a:t>
            </a:r>
            <a:r>
              <a:rPr lang="es-ES" sz="2200" dirty="0"/>
              <a:t>, ya que la naturaleza de los </a:t>
            </a:r>
            <a:r>
              <a:rPr lang="es-ES" sz="2200" b="1" dirty="0">
                <a:solidFill>
                  <a:srgbClr val="FF0000"/>
                </a:solidFill>
              </a:rPr>
              <a:t>datos</a:t>
            </a:r>
            <a:r>
              <a:rPr lang="es-ES" sz="2200" dirty="0">
                <a:solidFill>
                  <a:srgbClr val="FF0000"/>
                </a:solidFill>
              </a:rPr>
              <a:t> </a:t>
            </a:r>
            <a:r>
              <a:rPr lang="es-ES" sz="2200" dirty="0"/>
              <a:t>y la información varía dependiendo de la zona o de la </a:t>
            </a:r>
            <a:r>
              <a:rPr lang="es-ES" sz="2200" b="1" dirty="0">
                <a:solidFill>
                  <a:srgbClr val="FF0000"/>
                </a:solidFill>
              </a:rPr>
              <a:t>disciplina</a:t>
            </a:r>
            <a:r>
              <a:rPr lang="es-ES" sz="2200" dirty="0">
                <a:solidFill>
                  <a:srgbClr val="FF0000"/>
                </a:solidFill>
              </a:rPr>
              <a:t> </a:t>
            </a:r>
            <a:r>
              <a:rPr lang="es-ES" sz="2200" dirty="0"/>
              <a:t>a la que pertenecen.</a:t>
            </a:r>
          </a:p>
          <a:p>
            <a:pPr>
              <a:defRPr/>
            </a:pPr>
            <a:endParaRPr lang="es-ES" sz="2200" dirty="0"/>
          </a:p>
        </p:txBody>
      </p:sp>
      <p:sp>
        <p:nvSpPr>
          <p:cNvPr id="99331" name="5 CuadroTexto"/>
          <p:cNvSpPr txBox="1">
            <a:spLocks noChangeArrowheads="1"/>
          </p:cNvSpPr>
          <p:nvPr/>
        </p:nvSpPr>
        <p:spPr bwMode="auto">
          <a:xfrm>
            <a:off x="163080" y="6248066"/>
            <a:ext cx="8773102" cy="42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941" tIns="40970" rIns="81941" bIns="40970">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100" dirty="0">
                <a:cs typeface="Arial" pitchFamily="34" charset="0"/>
              </a:rPr>
              <a:t>Fuente</a:t>
            </a:r>
            <a:r>
              <a:rPr lang="es-ES" altLang="es-ES" sz="1100" dirty="0" smtClean="0">
                <a:cs typeface="Arial" pitchFamily="34" charset="0"/>
              </a:rPr>
              <a:t>: COAR</a:t>
            </a:r>
            <a:r>
              <a:rPr lang="es-ES" altLang="es-ES" sz="1100" dirty="0">
                <a:cs typeface="Arial" pitchFamily="34" charset="0"/>
              </a:rPr>
              <a:t>.. </a:t>
            </a:r>
            <a:r>
              <a:rPr lang="es-ES" altLang="es-ES" sz="1100" dirty="0" err="1"/>
              <a:t>Horizon</a:t>
            </a:r>
            <a:r>
              <a:rPr lang="es-ES" altLang="es-ES" sz="1100" dirty="0"/>
              <a:t> 2020 – </a:t>
            </a:r>
            <a:r>
              <a:rPr lang="es-ES" altLang="es-ES" sz="1100" dirty="0" err="1"/>
              <a:t>Outline</a:t>
            </a:r>
            <a:r>
              <a:rPr lang="es-ES" altLang="es-ES" sz="1100" dirty="0"/>
              <a:t> of a </a:t>
            </a:r>
            <a:r>
              <a:rPr lang="es-ES" altLang="es-ES" sz="1100" dirty="0" err="1"/>
              <a:t>Pilot</a:t>
            </a:r>
            <a:r>
              <a:rPr lang="es-ES" altLang="es-ES" sz="1100" dirty="0"/>
              <a:t> </a:t>
            </a:r>
            <a:r>
              <a:rPr lang="es-ES" altLang="es-ES" sz="1100" dirty="0" err="1"/>
              <a:t>for</a:t>
            </a:r>
            <a:r>
              <a:rPr lang="es-ES" altLang="es-ES" sz="1100" dirty="0"/>
              <a:t> Open </a:t>
            </a:r>
            <a:r>
              <a:rPr lang="es-ES" altLang="es-ES" sz="1100" dirty="0" err="1"/>
              <a:t>Research</a:t>
            </a:r>
            <a:r>
              <a:rPr lang="es-ES" altLang="es-ES" sz="1100" dirty="0"/>
              <a:t> Data..</a:t>
            </a:r>
            <a:r>
              <a:rPr lang="es-ES" altLang="es-ES" sz="1100" dirty="0">
                <a:cs typeface="Arial" pitchFamily="34" charset="0"/>
              </a:rPr>
              <a:t> Recuperado octubre 16, 2013, a partir  de </a:t>
            </a:r>
            <a:r>
              <a:rPr lang="es-ES" altLang="es-ES" sz="1100" dirty="0">
                <a:hlinkClick r:id="rId3"/>
              </a:rPr>
              <a:t>http://www.coar-repositories.org/files/Horizon_2020_Open_Data_Pilot_20130703_final.pdf</a:t>
            </a:r>
            <a:r>
              <a:rPr lang="es-ES" altLang="es-ES" sz="1100" dirty="0"/>
              <a:t> </a:t>
            </a:r>
            <a:endParaRPr lang="es-ES" altLang="es-ES" sz="1100" dirty="0">
              <a:cs typeface="Arial" pitchFamily="34" charset="0"/>
            </a:endParaRPr>
          </a:p>
        </p:txBody>
      </p:sp>
      <p:sp>
        <p:nvSpPr>
          <p:cNvPr id="37892" name="3 Título"/>
          <p:cNvSpPr>
            <a:spLocks noGrp="1"/>
          </p:cNvSpPr>
          <p:nvPr>
            <p:ph type="title"/>
          </p:nvPr>
        </p:nvSpPr>
        <p:spPr>
          <a:xfrm>
            <a:off x="755576" y="112221"/>
            <a:ext cx="7031854" cy="508467"/>
          </a:xfrm>
        </p:spPr>
        <p:txBody>
          <a:bodyPr/>
          <a:lstStyle/>
          <a:p>
            <a:pPr>
              <a:defRPr/>
            </a:pPr>
            <a:r>
              <a:rPr lang="es-ES" altLang="es-ES" sz="2400" dirty="0" smtClean="0"/>
              <a:t>Y ahora … los datos!</a:t>
            </a:r>
            <a:endParaRPr lang="es-ES" altLang="es-ES" sz="2400" dirty="0"/>
          </a:p>
        </p:txBody>
      </p:sp>
    </p:spTree>
    <p:extLst>
      <p:ext uri="{BB962C8B-B14F-4D97-AF65-F5344CB8AC3E}">
        <p14:creationId xmlns:p14="http://schemas.microsoft.com/office/powerpoint/2010/main" val="13806120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Recorte de pantalla">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1251778"/>
            <a:ext cx="3616954" cy="3607373"/>
          </a:xfrm>
          <a:prstGeom prst="rect">
            <a:avLst/>
          </a:prstGeom>
        </p:spPr>
      </p:pic>
      <p:sp>
        <p:nvSpPr>
          <p:cNvPr id="3" name="2 Título"/>
          <p:cNvSpPr>
            <a:spLocks noGrp="1"/>
          </p:cNvSpPr>
          <p:nvPr>
            <p:ph type="title"/>
          </p:nvPr>
        </p:nvSpPr>
        <p:spPr>
          <a:xfrm>
            <a:off x="755576" y="535286"/>
            <a:ext cx="7848872" cy="589458"/>
          </a:xfrm>
          <a:solidFill>
            <a:schemeClr val="accent6">
              <a:lumMod val="75000"/>
            </a:schemeClr>
          </a:solidFill>
        </p:spPr>
        <p:txBody>
          <a:bodyPr>
            <a:normAutofit fontScale="90000"/>
          </a:bodyPr>
          <a:lstStyle/>
          <a:p>
            <a:r>
              <a:rPr lang="es-ES" dirty="0" smtClean="0">
                <a:solidFill>
                  <a:schemeClr val="bg1"/>
                </a:solidFill>
              </a:rPr>
              <a:t>Un nuevo tipo de revistas</a:t>
            </a:r>
            <a:endParaRPr lang="es-ES" dirty="0">
              <a:solidFill>
                <a:schemeClr val="bg1"/>
              </a:solidFill>
            </a:endParaRPr>
          </a:p>
        </p:txBody>
      </p:sp>
      <p:sp>
        <p:nvSpPr>
          <p:cNvPr id="2" name="1 Rectángulo"/>
          <p:cNvSpPr/>
          <p:nvPr/>
        </p:nvSpPr>
        <p:spPr>
          <a:xfrm>
            <a:off x="251520" y="3356992"/>
            <a:ext cx="3386502" cy="7200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349" t="10247" r="16473" b="5103"/>
          <a:stretch/>
        </p:blipFill>
        <p:spPr bwMode="auto">
          <a:xfrm>
            <a:off x="3788533" y="2204864"/>
            <a:ext cx="5391979" cy="4289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417739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631" t="12296" r="18293" b="7468"/>
          <a:stretch/>
        </p:blipFill>
        <p:spPr bwMode="auto">
          <a:xfrm>
            <a:off x="611560" y="554463"/>
            <a:ext cx="8167783" cy="6258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13585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bwMode="auto">
          <a:xfrm>
            <a:off x="457200" y="476250"/>
            <a:ext cx="8229600" cy="509588"/>
          </a:xfrm>
          <a:prstGeom prst="rect">
            <a:avLst/>
          </a:prstGeom>
          <a:noFill/>
          <a:ln w="9525">
            <a:noFill/>
            <a:miter lim="800000"/>
            <a:headEnd/>
            <a:tailEnd/>
          </a:ln>
        </p:spPr>
        <p:txBody>
          <a:bodyPr wrap="none" anchor="ctr"/>
          <a:lstStyle/>
          <a:p>
            <a:pPr>
              <a:defRPr/>
            </a:pPr>
            <a:r>
              <a:rPr lang="es-ES" sz="2400" b="1" dirty="0">
                <a:ea typeface="+mj-ea"/>
              </a:rPr>
              <a:t>Repositorios. </a:t>
            </a:r>
            <a:r>
              <a:rPr lang="es-ES" sz="2400" b="1" dirty="0">
                <a:solidFill>
                  <a:srgbClr val="C00000"/>
                </a:solidFill>
                <a:ea typeface="+mj-ea"/>
              </a:rPr>
              <a:t>Directorios</a:t>
            </a:r>
          </a:p>
        </p:txBody>
      </p:sp>
      <p:pic>
        <p:nvPicPr>
          <p:cNvPr id="10" name="Picture 2">
            <a:hlinkClick r:id="rId3"/>
          </p:cNvPr>
          <p:cNvPicPr>
            <a:picLocks noChangeAspect="1" noChangeArrowheads="1"/>
          </p:cNvPicPr>
          <p:nvPr/>
        </p:nvPicPr>
        <p:blipFill>
          <a:blip r:embed="rId4" cstate="print"/>
          <a:srcRect/>
          <a:stretch>
            <a:fillRect/>
          </a:stretch>
        </p:blipFill>
        <p:spPr bwMode="auto">
          <a:xfrm>
            <a:off x="6420545" y="1160168"/>
            <a:ext cx="2592288" cy="828672"/>
          </a:xfrm>
          <a:prstGeom prst="rect">
            <a:avLst/>
          </a:prstGeom>
          <a:noFill/>
          <a:ln w="28575">
            <a:solidFill>
              <a:srgbClr val="FF6600"/>
            </a:solidFill>
            <a:miter lim="800000"/>
            <a:headEnd/>
            <a:tailEnd/>
          </a:ln>
        </p:spPr>
      </p:pic>
      <p:pic>
        <p:nvPicPr>
          <p:cNvPr id="11" name="Picture 3">
            <a:hlinkClick r:id="rId5"/>
          </p:cNvPr>
          <p:cNvPicPr>
            <a:picLocks noChangeAspect="1" noChangeArrowheads="1"/>
          </p:cNvPicPr>
          <p:nvPr/>
        </p:nvPicPr>
        <p:blipFill>
          <a:blip r:embed="rId6" cstate="print"/>
          <a:srcRect/>
          <a:stretch>
            <a:fillRect/>
          </a:stretch>
        </p:blipFill>
        <p:spPr bwMode="auto">
          <a:xfrm>
            <a:off x="934858" y="2013994"/>
            <a:ext cx="3149044" cy="591780"/>
          </a:xfrm>
          <a:prstGeom prst="rect">
            <a:avLst/>
          </a:prstGeom>
          <a:noFill/>
          <a:ln w="28575">
            <a:solidFill>
              <a:srgbClr val="FF6600"/>
            </a:solidFill>
            <a:miter lim="800000"/>
            <a:headEnd/>
            <a:tailEnd/>
          </a:ln>
        </p:spPr>
      </p:pic>
      <p:pic>
        <p:nvPicPr>
          <p:cNvPr id="12" name="Picture 4">
            <a:hlinkClick r:id="rId7"/>
          </p:cNvPr>
          <p:cNvPicPr>
            <a:picLocks noChangeAspect="1" noChangeArrowheads="1"/>
          </p:cNvPicPr>
          <p:nvPr/>
        </p:nvPicPr>
        <p:blipFill>
          <a:blip r:embed="rId8" cstate="print"/>
          <a:srcRect/>
          <a:stretch>
            <a:fillRect/>
          </a:stretch>
        </p:blipFill>
        <p:spPr bwMode="auto">
          <a:xfrm>
            <a:off x="170497" y="1124744"/>
            <a:ext cx="4677767" cy="687266"/>
          </a:xfrm>
          <a:prstGeom prst="rect">
            <a:avLst/>
          </a:prstGeom>
          <a:noFill/>
          <a:ln w="28575">
            <a:solidFill>
              <a:srgbClr val="FF6600"/>
            </a:solidFill>
            <a:miter lim="800000"/>
            <a:headEnd/>
            <a:tailEnd/>
          </a:ln>
        </p:spPr>
      </p:pic>
      <p:pic>
        <p:nvPicPr>
          <p:cNvPr id="13" name="Picture 6">
            <a:hlinkClick r:id="rId9"/>
          </p:cNvPr>
          <p:cNvPicPr>
            <a:picLocks noChangeAspect="1" noChangeArrowheads="1"/>
          </p:cNvPicPr>
          <p:nvPr/>
        </p:nvPicPr>
        <p:blipFill>
          <a:blip r:embed="rId10" cstate="print"/>
          <a:srcRect/>
          <a:stretch>
            <a:fillRect/>
          </a:stretch>
        </p:blipFill>
        <p:spPr bwMode="auto">
          <a:xfrm>
            <a:off x="4932040" y="1969353"/>
            <a:ext cx="1416497" cy="822259"/>
          </a:xfrm>
          <a:prstGeom prst="rect">
            <a:avLst/>
          </a:prstGeom>
          <a:noFill/>
          <a:ln w="28575">
            <a:solidFill>
              <a:srgbClr val="FF6600"/>
            </a:solidFill>
            <a:miter lim="800000"/>
            <a:headEnd/>
            <a:tailEnd/>
          </a:ln>
        </p:spPr>
      </p:pic>
      <p:pic>
        <p:nvPicPr>
          <p:cNvPr id="14" name="Picture 2">
            <a:hlinkClick r:id="rId11"/>
          </p:cNvPr>
          <p:cNvPicPr>
            <a:picLocks noChangeAspect="1" noChangeArrowheads="1"/>
          </p:cNvPicPr>
          <p:nvPr/>
        </p:nvPicPr>
        <p:blipFill>
          <a:blip r:embed="rId12" cstate="print"/>
          <a:srcRect/>
          <a:stretch>
            <a:fillRect/>
          </a:stretch>
        </p:blipFill>
        <p:spPr bwMode="auto">
          <a:xfrm>
            <a:off x="170497" y="2924944"/>
            <a:ext cx="4248150" cy="2612312"/>
          </a:xfrm>
          <a:prstGeom prst="rect">
            <a:avLst/>
          </a:prstGeom>
          <a:noFill/>
          <a:ln w="28575">
            <a:solidFill>
              <a:srgbClr val="FF6600"/>
            </a:solidFill>
            <a:miter lim="800000"/>
            <a:headEnd/>
            <a:tailEnd/>
          </a:ln>
        </p:spPr>
      </p:pic>
      <p:pic>
        <p:nvPicPr>
          <p:cNvPr id="15" name="Picture 5">
            <a:hlinkClick r:id="rId13"/>
          </p:cNvPr>
          <p:cNvPicPr>
            <a:picLocks noChangeAspect="1" noChangeArrowheads="1"/>
          </p:cNvPicPr>
          <p:nvPr/>
        </p:nvPicPr>
        <p:blipFill>
          <a:blip r:embed="rId14" cstate="print"/>
          <a:srcRect/>
          <a:stretch>
            <a:fillRect/>
          </a:stretch>
        </p:blipFill>
        <p:spPr bwMode="auto">
          <a:xfrm>
            <a:off x="1907704" y="3284984"/>
            <a:ext cx="4185680" cy="2880320"/>
          </a:xfrm>
          <a:prstGeom prst="rect">
            <a:avLst/>
          </a:prstGeom>
          <a:noFill/>
          <a:ln w="28575">
            <a:solidFill>
              <a:srgbClr val="FF6600"/>
            </a:solidFill>
            <a:miter lim="800000"/>
            <a:headEnd/>
            <a:tailEnd/>
          </a:ln>
        </p:spPr>
      </p:pic>
      <p:pic>
        <p:nvPicPr>
          <p:cNvPr id="16" name="Picture 3">
            <a:hlinkClick r:id="rId15"/>
          </p:cNvPr>
          <p:cNvPicPr>
            <a:picLocks noChangeAspect="1" noChangeArrowheads="1"/>
          </p:cNvPicPr>
          <p:nvPr/>
        </p:nvPicPr>
        <p:blipFill>
          <a:blip r:embed="rId16" cstate="print"/>
          <a:srcRect l="12334" t="11440" r="36217" b="23882"/>
          <a:stretch>
            <a:fillRect/>
          </a:stretch>
        </p:blipFill>
        <p:spPr bwMode="auto">
          <a:xfrm>
            <a:off x="5004048" y="3745781"/>
            <a:ext cx="3960440" cy="3112219"/>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205960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ítulo 1"/>
          <p:cNvSpPr>
            <a:spLocks noGrp="1"/>
          </p:cNvSpPr>
          <p:nvPr>
            <p:ph type="title"/>
          </p:nvPr>
        </p:nvSpPr>
        <p:spPr>
          <a:xfrm>
            <a:off x="1177637" y="100853"/>
            <a:ext cx="6130668" cy="345982"/>
          </a:xfrm>
        </p:spPr>
        <p:txBody>
          <a:bodyPr/>
          <a:lstStyle/>
          <a:p>
            <a:pPr>
              <a:defRPr/>
            </a:pPr>
            <a:r>
              <a:rPr lang="es-ES" altLang="es-ES" sz="1800" kern="1200" dirty="0"/>
              <a:t>¿Puedo añadir los datos de mis publicaciones en </a:t>
            </a:r>
            <a:r>
              <a:rPr lang="es-ES" altLang="es-ES" sz="1800" kern="1200" dirty="0" smtClean="0"/>
              <a:t>RiuNet</a:t>
            </a:r>
            <a:r>
              <a:rPr lang="es-ES" altLang="es-ES" sz="1800" kern="1200" dirty="0"/>
              <a:t>?</a:t>
            </a:r>
          </a:p>
        </p:txBody>
      </p:sp>
      <p:pic>
        <p:nvPicPr>
          <p:cNvPr id="109571" name="Picture 4"/>
          <p:cNvPicPr>
            <a:picLocks noChangeAspect="1" noChangeArrowheads="1"/>
          </p:cNvPicPr>
          <p:nvPr/>
        </p:nvPicPr>
        <p:blipFill>
          <a:blip r:embed="rId2">
            <a:extLst>
              <a:ext uri="{28A0092B-C50C-407E-A947-70E740481C1C}">
                <a14:useLocalDpi xmlns:a14="http://schemas.microsoft.com/office/drawing/2010/main" val="0"/>
              </a:ext>
            </a:extLst>
          </a:blip>
          <a:srcRect l="25917" t="30817" r="13914" b="6033"/>
          <a:stretch>
            <a:fillRect/>
          </a:stretch>
        </p:blipFill>
        <p:spPr bwMode="auto">
          <a:xfrm>
            <a:off x="0" y="805571"/>
            <a:ext cx="9144000" cy="5647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9572" name="2 Rectángulo"/>
          <p:cNvSpPr>
            <a:spLocks noChangeArrowheads="1"/>
          </p:cNvSpPr>
          <p:nvPr/>
        </p:nvSpPr>
        <p:spPr bwMode="auto">
          <a:xfrm>
            <a:off x="3245717" y="6510618"/>
            <a:ext cx="2685639" cy="25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s-ES" altLang="es-ES_tradnl" sz="1100">
                <a:hlinkClick r:id="rId3"/>
              </a:rPr>
              <a:t>http://riunet.upv.es/handle/10251/34292</a:t>
            </a:r>
            <a:r>
              <a:rPr lang="es-ES" altLang="es-ES_tradnl" sz="1100"/>
              <a:t> </a:t>
            </a:r>
          </a:p>
        </p:txBody>
      </p:sp>
    </p:spTree>
    <p:extLst>
      <p:ext uri="{BB962C8B-B14F-4D97-AF65-F5344CB8AC3E}">
        <p14:creationId xmlns:p14="http://schemas.microsoft.com/office/powerpoint/2010/main" val="201033645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489" y="1124791"/>
            <a:ext cx="8229023" cy="5002025"/>
          </a:xfrm>
        </p:spPr>
        <p:txBody>
          <a:bodyPr>
            <a:normAutofit/>
          </a:bodyPr>
          <a:lstStyle/>
          <a:p>
            <a:pPr lvl="1">
              <a:defRPr/>
            </a:pPr>
            <a:endParaRPr lang="es-ES" sz="2000" dirty="0"/>
          </a:p>
          <a:p>
            <a:pPr marL="456986" lvl="1" indent="0">
              <a:buNone/>
              <a:defRPr/>
            </a:pPr>
            <a:endParaRPr lang="es-ES" sz="2000" dirty="0"/>
          </a:p>
        </p:txBody>
      </p:sp>
      <p:sp>
        <p:nvSpPr>
          <p:cNvPr id="120835" name="1 Título"/>
          <p:cNvSpPr txBox="1">
            <a:spLocks/>
          </p:cNvSpPr>
          <p:nvPr/>
        </p:nvSpPr>
        <p:spPr bwMode="auto">
          <a:xfrm>
            <a:off x="826944" y="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2000" b="1">
              <a:cs typeface="Arial" pitchFamily="34" charset="0"/>
            </a:endParaRPr>
          </a:p>
        </p:txBody>
      </p:sp>
      <p:sp>
        <p:nvSpPr>
          <p:cNvPr id="59396" name="3 Título"/>
          <p:cNvSpPr>
            <a:spLocks noGrp="1"/>
          </p:cNvSpPr>
          <p:nvPr>
            <p:ph type="title"/>
          </p:nvPr>
        </p:nvSpPr>
        <p:spPr>
          <a:xfrm>
            <a:off x="179512" y="71438"/>
            <a:ext cx="8229023" cy="508466"/>
          </a:xfrm>
        </p:spPr>
        <p:txBody>
          <a:bodyPr/>
          <a:lstStyle/>
          <a:p>
            <a:pPr>
              <a:defRPr/>
            </a:pPr>
            <a:r>
              <a:rPr lang="ca-ES" altLang="es-ES" sz="2400" b="1" kern="1200" dirty="0" err="1"/>
              <a:t>Ejemplo</a:t>
            </a:r>
            <a:r>
              <a:rPr lang="ca-ES" altLang="es-ES" sz="2400" b="1" kern="1200" dirty="0"/>
              <a:t> simple de </a:t>
            </a:r>
            <a:r>
              <a:rPr lang="ca-ES" altLang="es-ES" sz="2400" b="1" kern="1200" dirty="0" err="1"/>
              <a:t>reutilización</a:t>
            </a:r>
            <a:r>
              <a:rPr lang="ca-ES" altLang="es-ES" sz="2400" b="1" kern="1200" dirty="0"/>
              <a:t> de </a:t>
            </a:r>
            <a:r>
              <a:rPr lang="ca-ES" altLang="es-ES" sz="2400" b="1" kern="1200" dirty="0" err="1"/>
              <a:t>datos</a:t>
            </a:r>
            <a:endParaRPr lang="es-ES" altLang="es-ES" sz="2400" b="1" kern="1200" dirty="0"/>
          </a:p>
        </p:txBody>
      </p:sp>
      <p:pic>
        <p:nvPicPr>
          <p:cNvPr id="120837" name="Picture 2"/>
          <p:cNvPicPr>
            <a:picLocks noChangeAspect="1" noChangeArrowheads="1"/>
          </p:cNvPicPr>
          <p:nvPr/>
        </p:nvPicPr>
        <p:blipFill>
          <a:blip r:embed="rId2">
            <a:extLst>
              <a:ext uri="{28A0092B-C50C-407E-A947-70E740481C1C}">
                <a14:useLocalDpi xmlns:a14="http://schemas.microsoft.com/office/drawing/2010/main" val="0"/>
              </a:ext>
            </a:extLst>
          </a:blip>
          <a:srcRect l="4886" t="16971" r="50114" b="7372"/>
          <a:stretch>
            <a:fillRect/>
          </a:stretch>
        </p:blipFill>
        <p:spPr bwMode="auto">
          <a:xfrm>
            <a:off x="14432" y="935691"/>
            <a:ext cx="5329671" cy="5038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838" name="1 Rectángulo"/>
          <p:cNvSpPr>
            <a:spLocks noChangeArrowheads="1"/>
          </p:cNvSpPr>
          <p:nvPr/>
        </p:nvSpPr>
        <p:spPr bwMode="auto">
          <a:xfrm>
            <a:off x="320386" y="6447586"/>
            <a:ext cx="8358909" cy="39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000">
                <a:latin typeface="Verdana" pitchFamily="34" charset="0"/>
                <a:ea typeface="Verdana" pitchFamily="34" charset="0"/>
                <a:cs typeface="Verdana" pitchFamily="34" charset="0"/>
              </a:rPr>
              <a:t>Toledo-Castillo, F., Hernandez-San-Miguel, J., Lloret-Catalá, M. C. (2012) Conceptualización del transporte sostenible desde el comportamiento prosocial. Plataforma Tecnológica Española de la Carretera (PTC), pp. 2</a:t>
            </a:r>
          </a:p>
        </p:txBody>
      </p:sp>
      <p:sp>
        <p:nvSpPr>
          <p:cNvPr id="120839" name="5 Rectángulo"/>
          <p:cNvSpPr>
            <a:spLocks noChangeArrowheads="1"/>
          </p:cNvSpPr>
          <p:nvPr/>
        </p:nvSpPr>
        <p:spPr bwMode="auto">
          <a:xfrm>
            <a:off x="5436467" y="4797519"/>
            <a:ext cx="3486727" cy="58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hlinkClick r:id="rId3"/>
              </a:rPr>
              <a:t>http://cdiac.ornl.gov/trends/emis/spa.html</a:t>
            </a:r>
            <a:r>
              <a:rPr lang="es-ES" altLang="es-ES" sz="1600"/>
              <a:t> </a:t>
            </a:r>
          </a:p>
        </p:txBody>
      </p:sp>
      <p:sp>
        <p:nvSpPr>
          <p:cNvPr id="9" name="8 Flecha doblada hacia arriba"/>
          <p:cNvSpPr/>
          <p:nvPr/>
        </p:nvSpPr>
        <p:spPr>
          <a:xfrm>
            <a:off x="4768273" y="5458666"/>
            <a:ext cx="2664114" cy="359989"/>
          </a:xfrm>
          <a:prstGeom prst="ben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7" tIns="45698" rIns="91397" bIns="45698" anchor="ctr"/>
          <a:lstStyle/>
          <a:p>
            <a:pPr algn="ctr" eaLnBrk="1" hangingPunct="1">
              <a:defRPr/>
            </a:pPr>
            <a:endParaRPr lang="es-ES"/>
          </a:p>
        </p:txBody>
      </p:sp>
      <p:pic>
        <p:nvPicPr>
          <p:cNvPr id="120841" name="Picture 3"/>
          <p:cNvPicPr>
            <a:picLocks noChangeAspect="1" noChangeArrowheads="1"/>
          </p:cNvPicPr>
          <p:nvPr/>
        </p:nvPicPr>
        <p:blipFill>
          <a:blip r:embed="rId4">
            <a:extLst>
              <a:ext uri="{28A0092B-C50C-407E-A947-70E740481C1C}">
                <a14:useLocalDpi xmlns:a14="http://schemas.microsoft.com/office/drawing/2010/main" val="0"/>
              </a:ext>
            </a:extLst>
          </a:blip>
          <a:srcRect l="10416" t="39973" r="65155" b="37846"/>
          <a:stretch>
            <a:fillRect/>
          </a:stretch>
        </p:blipFill>
        <p:spPr bwMode="auto">
          <a:xfrm>
            <a:off x="5508626" y="3069012"/>
            <a:ext cx="3170670" cy="1556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842" name="9 Rectángulo"/>
          <p:cNvSpPr>
            <a:spLocks noChangeArrowheads="1"/>
          </p:cNvSpPr>
          <p:nvPr/>
        </p:nvSpPr>
        <p:spPr bwMode="auto">
          <a:xfrm>
            <a:off x="5436466" y="1270468"/>
            <a:ext cx="3371273"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600">
                <a:hlinkClick r:id="rId5"/>
              </a:rPr>
              <a:t>http://cdiac.ornl.gov/ftp/trends/emissions/spa.dat</a:t>
            </a:r>
            <a:r>
              <a:rPr lang="es-ES" altLang="es-ES" sz="1600"/>
              <a:t> </a:t>
            </a:r>
          </a:p>
        </p:txBody>
      </p:sp>
      <p:sp>
        <p:nvSpPr>
          <p:cNvPr id="11" name="10 Flecha derecha"/>
          <p:cNvSpPr/>
          <p:nvPr/>
        </p:nvSpPr>
        <p:spPr>
          <a:xfrm rot="16200000">
            <a:off x="6541689" y="2492927"/>
            <a:ext cx="935691" cy="21647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7" tIns="45698" rIns="91397" bIns="45698" anchor="ctr"/>
          <a:lstStyle/>
          <a:p>
            <a:pPr algn="ctr" eaLnBrk="1" hangingPunct="1">
              <a:defRPr/>
            </a:pPr>
            <a:endParaRPr lang="es-ES"/>
          </a:p>
        </p:txBody>
      </p:sp>
    </p:spTree>
    <p:extLst>
      <p:ext uri="{BB962C8B-B14F-4D97-AF65-F5344CB8AC3E}">
        <p14:creationId xmlns:p14="http://schemas.microsoft.com/office/powerpoint/2010/main" val="4155600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2 Marcador de contenido"/>
          <p:cNvSpPr>
            <a:spLocks noGrp="1"/>
          </p:cNvSpPr>
          <p:nvPr>
            <p:ph idx="1"/>
          </p:nvPr>
        </p:nvSpPr>
        <p:spPr>
          <a:xfrm>
            <a:off x="457489" y="1124791"/>
            <a:ext cx="8229023" cy="5002025"/>
          </a:xfrm>
        </p:spPr>
        <p:txBody>
          <a:bodyPr/>
          <a:lstStyle/>
          <a:p>
            <a:pPr lvl="1"/>
            <a:endParaRPr lang="es-ES" altLang="es-ES" sz="2000"/>
          </a:p>
          <a:p>
            <a:pPr lvl="1"/>
            <a:endParaRPr lang="es-ES" altLang="es-ES" sz="2000"/>
          </a:p>
        </p:txBody>
      </p:sp>
      <p:sp>
        <p:nvSpPr>
          <p:cNvPr id="100355" name="1 Título"/>
          <p:cNvSpPr txBox="1">
            <a:spLocks/>
          </p:cNvSpPr>
          <p:nvPr/>
        </p:nvSpPr>
        <p:spPr bwMode="auto">
          <a:xfrm>
            <a:off x="826944" y="0"/>
            <a:ext cx="6769965" cy="6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8" rIns="91397" bIns="45698"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s-ES" altLang="es-ES" sz="2000" b="1">
              <a:cs typeface="Arial" pitchFamily="34" charset="0"/>
            </a:endParaRPr>
          </a:p>
        </p:txBody>
      </p:sp>
      <p:sp>
        <p:nvSpPr>
          <p:cNvPr id="100356" name="3 Título"/>
          <p:cNvSpPr>
            <a:spLocks noGrp="1"/>
          </p:cNvSpPr>
          <p:nvPr>
            <p:ph type="title"/>
          </p:nvPr>
        </p:nvSpPr>
        <p:spPr>
          <a:xfrm>
            <a:off x="457489" y="260537"/>
            <a:ext cx="8229023" cy="508467"/>
          </a:xfrm>
        </p:spPr>
        <p:txBody>
          <a:bodyPr/>
          <a:lstStyle/>
          <a:p>
            <a:r>
              <a:rPr lang="ca-ES" altLang="es-ES" sz="2200"/>
              <a:t>Tus publicaciones en Senia accessibles en RiuNet</a:t>
            </a:r>
            <a:endParaRPr lang="es-ES" altLang="es-ES" sz="2200"/>
          </a:p>
        </p:txBody>
      </p:sp>
      <p:pic>
        <p:nvPicPr>
          <p:cNvPr id="100357" name="Picture 2" descr="G:\__COLABORACION CIENTIFICA\Objetos digita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02"/>
            <a:ext cx="9144000" cy="6855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765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51521" y="1984479"/>
            <a:ext cx="8496944"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457200" marR="0" lvl="0" indent="-457200" defTabSz="914400" rtl="0" eaLnBrk="1" fontAlgn="base" latinLnBrk="0" hangingPunct="1">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RiuNet</a:t>
            </a:r>
          </a:p>
          <a:p>
            <a:pPr marL="457200" marR="0" lvl="0" indent="-457200" defTabSz="914400" rtl="0" eaLnBrk="1" fontAlgn="base" latinLnBrk="0" hangingPunct="1">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La pasarela Senia - RiuNet</a:t>
            </a:r>
            <a:endParaRPr kumimoji="0" lang="es-ES" altLang="es-ES" sz="2800" b="0" i="0" u="none" strike="noStrike" cap="none" normalizeH="0" baseline="0" dirty="0" smtClean="0">
              <a:ln>
                <a:noFill/>
              </a:ln>
              <a:effectLst/>
            </a:endParaRPr>
          </a:p>
          <a:p>
            <a:pPr marL="457200" marR="0" lvl="0" indent="-457200" defTabSz="914400" rtl="0" eaLnBrk="0" fontAlgn="base" latinLnBrk="0" hangingPunct="0">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Forma óptima de introducir un registro en Senia. </a:t>
            </a:r>
          </a:p>
          <a:p>
            <a:pPr marL="457200" lvl="0" indent="-457200" eaLnBrk="0" hangingPunct="0">
              <a:spcBef>
                <a:spcPts val="600"/>
              </a:spcBef>
              <a:spcAft>
                <a:spcPts val="600"/>
              </a:spcAft>
              <a:buFont typeface="Arial" panose="020B0604020202020204" pitchFamily="34" charset="0"/>
              <a:buChar char="•"/>
            </a:pPr>
            <a:r>
              <a:rPr lang="es-ES" altLang="es-ES" sz="2800" dirty="0" smtClean="0">
                <a:ea typeface="Times New Roman" pitchFamily="18" charset="0"/>
              </a:rPr>
              <a:t>Tipología de elementos</a:t>
            </a:r>
            <a:r>
              <a:rPr kumimoji="0" lang="es-ES" altLang="es-ES" sz="2800" b="0" i="0" u="none" strike="noStrike" cap="none" normalizeH="0" baseline="0" dirty="0" smtClean="0">
                <a:ln>
                  <a:noFill/>
                </a:ln>
                <a:effectLst/>
                <a:ea typeface="Times New Roman" pitchFamily="18" charset="0"/>
              </a:rPr>
              <a:t> digitales: </a:t>
            </a:r>
            <a:r>
              <a:rPr lang="es-ES" altLang="es-ES" sz="2800" dirty="0">
                <a:ea typeface="Times New Roman" pitchFamily="18" charset="0"/>
              </a:rPr>
              <a:t>Versión editorial, Versión editorial en acceso </a:t>
            </a:r>
            <a:r>
              <a:rPr lang="es-ES" altLang="es-ES" sz="2800" dirty="0" smtClean="0">
                <a:ea typeface="Times New Roman" pitchFamily="18" charset="0"/>
              </a:rPr>
              <a:t>abierto </a:t>
            </a:r>
            <a:r>
              <a:rPr kumimoji="0" lang="es-ES" altLang="es-ES" sz="2800" b="0" i="0" u="none" strike="noStrike" cap="none" normalizeH="0" baseline="0" dirty="0" smtClean="0">
                <a:ln>
                  <a:noFill/>
                </a:ln>
                <a:effectLst/>
                <a:ea typeface="Times New Roman" pitchFamily="18" charset="0"/>
              </a:rPr>
              <a:t>y Versión de autor. </a:t>
            </a:r>
          </a:p>
          <a:p>
            <a:pPr marL="457200" marR="0" lvl="0" indent="-457200" defTabSz="914400" rtl="0" eaLnBrk="0" fontAlgn="base" latinLnBrk="0" hangingPunct="0">
              <a:lnSpc>
                <a:spcPct val="100000"/>
              </a:lnSpc>
              <a:spcBef>
                <a:spcPts val="600"/>
              </a:spcBef>
              <a:spcAft>
                <a:spcPts val="600"/>
              </a:spcAft>
              <a:buClrTx/>
              <a:buSzTx/>
              <a:buFont typeface="Arial" panose="020B0604020202020204" pitchFamily="34" charset="0"/>
              <a:buChar char="•"/>
              <a:tabLst/>
            </a:pPr>
            <a:r>
              <a:rPr kumimoji="0" lang="es-ES" altLang="es-ES" sz="2800" b="0" i="0" u="none" strike="noStrike" cap="none" normalizeH="0" baseline="0" dirty="0" smtClean="0">
                <a:ln>
                  <a:noFill/>
                </a:ln>
                <a:effectLst/>
                <a:ea typeface="Times New Roman" pitchFamily="18" charset="0"/>
              </a:rPr>
              <a:t>Difusión a través RiuNet</a:t>
            </a:r>
          </a:p>
        </p:txBody>
      </p:sp>
      <p:sp>
        <p:nvSpPr>
          <p:cNvPr id="3" name="2 Rectángulo"/>
          <p:cNvSpPr/>
          <p:nvPr/>
        </p:nvSpPr>
        <p:spPr>
          <a:xfrm>
            <a:off x="971600" y="188640"/>
            <a:ext cx="6336704" cy="954107"/>
          </a:xfrm>
          <a:prstGeom prst="rect">
            <a:avLst/>
          </a:prstGeom>
        </p:spPr>
        <p:txBody>
          <a:bodyPr wrap="square">
            <a:spAutoFit/>
          </a:bodyPr>
          <a:lstStyle/>
          <a:p>
            <a:pPr lvl="1">
              <a:spcBef>
                <a:spcPts val="1200"/>
              </a:spcBef>
              <a:spcAft>
                <a:spcPts val="600"/>
              </a:spcAft>
            </a:pPr>
            <a:r>
              <a:rPr lang="es-ES" sz="2800" dirty="0"/>
              <a:t>IAIP-VAIP 2015. Recomendaciones para la introducción de datos en </a:t>
            </a:r>
            <a:r>
              <a:rPr lang="es-ES" sz="2800" dirty="0" smtClean="0"/>
              <a:t>Senia</a:t>
            </a:r>
            <a:endParaRPr lang="es-ES" sz="2800" dirty="0"/>
          </a:p>
        </p:txBody>
      </p:sp>
    </p:spTree>
    <p:extLst>
      <p:ext uri="{BB962C8B-B14F-4D97-AF65-F5344CB8AC3E}">
        <p14:creationId xmlns:p14="http://schemas.microsoft.com/office/powerpoint/2010/main" val="77028101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CuadroTexto"/>
          <p:cNvSpPr txBox="1">
            <a:spLocks noChangeArrowheads="1"/>
          </p:cNvSpPr>
          <p:nvPr/>
        </p:nvSpPr>
        <p:spPr bwMode="auto">
          <a:xfrm>
            <a:off x="684069" y="941294"/>
            <a:ext cx="8136659" cy="512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spcAft>
                <a:spcPts val="1615"/>
              </a:spcAft>
              <a:buNone/>
            </a:pPr>
            <a:r>
              <a:rPr lang="es-ES" altLang="es-ES" sz="2400"/>
              <a:t>Es el Repositorio Institucional de la Universitat Politècnica de València</a:t>
            </a:r>
          </a:p>
          <a:p>
            <a:pPr>
              <a:spcBef>
                <a:spcPts val="1077"/>
              </a:spcBef>
              <a:spcAft>
                <a:spcPts val="606"/>
              </a:spcAft>
              <a:buNone/>
            </a:pPr>
            <a:r>
              <a:rPr lang="es-ES" altLang="es-ES" sz="2400" b="1">
                <a:solidFill>
                  <a:srgbClr val="FF6600"/>
                </a:solidFill>
              </a:rPr>
              <a:t>Objetivo</a:t>
            </a:r>
            <a:endParaRPr lang="es-ES" altLang="es-ES" sz="2400">
              <a:solidFill>
                <a:srgbClr val="FF6600"/>
              </a:solidFill>
            </a:endParaRPr>
          </a:p>
          <a:p>
            <a:pPr eaLnBrk="1" hangingPunct="1">
              <a:spcBef>
                <a:spcPct val="0"/>
              </a:spcBef>
              <a:buFontTx/>
              <a:buNone/>
            </a:pPr>
            <a:r>
              <a:rPr lang="es-ES" altLang="es-ES" sz="2400"/>
              <a:t>Ofrecer acceso a través de Internet a la producción </a:t>
            </a:r>
          </a:p>
          <a:p>
            <a:pPr lvl="1" eaLnBrk="1" hangingPunct="1">
              <a:spcBef>
                <a:spcPct val="0"/>
              </a:spcBef>
              <a:buFont typeface="Wingdings" pitchFamily="2" charset="2"/>
              <a:buChar char="ü"/>
            </a:pPr>
            <a:r>
              <a:rPr lang="es-ES" altLang="es-ES" sz="2400"/>
              <a:t>científica, </a:t>
            </a:r>
          </a:p>
          <a:p>
            <a:pPr lvl="1" eaLnBrk="1" hangingPunct="1">
              <a:spcBef>
                <a:spcPct val="0"/>
              </a:spcBef>
              <a:buFont typeface="Wingdings" pitchFamily="2" charset="2"/>
              <a:buChar char="ü"/>
            </a:pPr>
            <a:r>
              <a:rPr lang="es-ES" altLang="es-ES" sz="2400"/>
              <a:t>académica y </a:t>
            </a:r>
          </a:p>
          <a:p>
            <a:pPr lvl="1" eaLnBrk="1" hangingPunct="1">
              <a:spcBef>
                <a:spcPct val="0"/>
              </a:spcBef>
              <a:buFont typeface="Wingdings" pitchFamily="2" charset="2"/>
              <a:buChar char="ü"/>
            </a:pPr>
            <a:r>
              <a:rPr lang="es-ES" altLang="es-ES" sz="2400"/>
              <a:t>corporativa de la comunidad universitaria </a:t>
            </a:r>
          </a:p>
          <a:p>
            <a:pPr>
              <a:spcBef>
                <a:spcPts val="1077"/>
              </a:spcBef>
              <a:spcAft>
                <a:spcPts val="606"/>
              </a:spcAft>
              <a:buNone/>
            </a:pPr>
            <a:r>
              <a:rPr lang="es-ES" altLang="es-ES" sz="2400" b="1">
                <a:solidFill>
                  <a:srgbClr val="FF6600"/>
                </a:solidFill>
              </a:rPr>
              <a:t>para</a:t>
            </a:r>
          </a:p>
          <a:p>
            <a:pPr lvl="1" eaLnBrk="1" hangingPunct="1">
              <a:spcBef>
                <a:spcPct val="0"/>
              </a:spcBef>
              <a:buFont typeface="Wingdings" pitchFamily="2" charset="2"/>
              <a:buChar char="ü"/>
            </a:pPr>
            <a:r>
              <a:rPr lang="es-ES" altLang="es-ES" sz="2400"/>
              <a:t>preservarla, </a:t>
            </a:r>
          </a:p>
          <a:p>
            <a:pPr lvl="1" eaLnBrk="1" hangingPunct="1">
              <a:spcBef>
                <a:spcPct val="0"/>
              </a:spcBef>
              <a:buFont typeface="Wingdings" pitchFamily="2" charset="2"/>
              <a:buChar char="ü"/>
            </a:pPr>
            <a:r>
              <a:rPr lang="es-ES" altLang="es-ES" sz="2400"/>
              <a:t>hacerla accesible, enlaces permanentes y únicos a los trabajos</a:t>
            </a:r>
          </a:p>
          <a:p>
            <a:pPr lvl="1" eaLnBrk="1" hangingPunct="1">
              <a:spcBef>
                <a:spcPct val="0"/>
              </a:spcBef>
              <a:buFont typeface="Wingdings" pitchFamily="2" charset="2"/>
              <a:buChar char="ü"/>
            </a:pPr>
            <a:r>
              <a:rPr lang="es-ES" altLang="es-ES" sz="2400"/>
              <a:t>aumentar su visibilidad</a:t>
            </a:r>
          </a:p>
        </p:txBody>
      </p:sp>
      <p:sp>
        <p:nvSpPr>
          <p:cNvPr id="30723" name="1 Rectángulo"/>
          <p:cNvSpPr>
            <a:spLocks noChangeArrowheads="1"/>
          </p:cNvSpPr>
          <p:nvPr/>
        </p:nvSpPr>
        <p:spPr bwMode="auto">
          <a:xfrm>
            <a:off x="1254125" y="1"/>
            <a:ext cx="8028420"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err="1">
                <a:solidFill>
                  <a:srgbClr val="C00000"/>
                </a:solidFill>
                <a:latin typeface="+mj-lt"/>
              </a:rPr>
              <a:t>RiuNet</a:t>
            </a:r>
            <a:endParaRPr lang="es-ES" altLang="es-ES" b="1" dirty="0">
              <a:solidFill>
                <a:srgbClr val="C00000"/>
              </a:solidFill>
              <a:latin typeface="+mj-lt"/>
            </a:endParaRPr>
          </a:p>
        </p:txBody>
      </p:sp>
    </p:spTree>
    <p:extLst>
      <p:ext uri="{BB962C8B-B14F-4D97-AF65-F5344CB8AC3E}">
        <p14:creationId xmlns:p14="http://schemas.microsoft.com/office/powerpoint/2010/main" val="3093800700"/>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402" y="188640"/>
            <a:ext cx="5874886" cy="6525344"/>
          </a:xfrm>
          <a:prstGeom prst="rect">
            <a:avLst/>
          </a:prstGeom>
        </p:spPr>
      </p:pic>
    </p:spTree>
    <p:extLst>
      <p:ext uri="{BB962C8B-B14F-4D97-AF65-F5344CB8AC3E}">
        <p14:creationId xmlns:p14="http://schemas.microsoft.com/office/powerpoint/2010/main" val="407434735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1 Título"/>
          <p:cNvSpPr>
            <a:spLocks noGrp="1"/>
          </p:cNvSpPr>
          <p:nvPr>
            <p:ph type="title"/>
          </p:nvPr>
        </p:nvSpPr>
        <p:spPr>
          <a:xfrm>
            <a:off x="457200" y="476250"/>
            <a:ext cx="8229600" cy="509588"/>
          </a:xfrm>
          <a:ln w="9525"/>
        </p:spPr>
        <p:txBody>
          <a:bodyPr/>
          <a:lstStyle/>
          <a:p>
            <a:r>
              <a:rPr lang="es-ES" altLang="es-ES" smtClean="0"/>
              <a:t>Repositorios </a:t>
            </a:r>
            <a:r>
              <a:rPr lang="es-ES" altLang="es-ES" smtClean="0">
                <a:solidFill>
                  <a:srgbClr val="C00000"/>
                </a:solidFill>
              </a:rPr>
              <a:t>temáticos</a:t>
            </a:r>
          </a:p>
        </p:txBody>
      </p:sp>
      <p:pic>
        <p:nvPicPr>
          <p:cNvPr id="33795" name="Picture 4">
            <a:hlinkClick r:id="rId3"/>
          </p:cNvPr>
          <p:cNvPicPr>
            <a:picLocks noChangeAspect="1" noChangeArrowheads="1"/>
          </p:cNvPicPr>
          <p:nvPr/>
        </p:nvPicPr>
        <p:blipFill>
          <a:blip r:embed="rId4" cstate="print"/>
          <a:srcRect/>
          <a:stretch>
            <a:fillRect/>
          </a:stretch>
        </p:blipFill>
        <p:spPr bwMode="auto">
          <a:xfrm>
            <a:off x="2916238" y="4000500"/>
            <a:ext cx="2514600" cy="714375"/>
          </a:xfrm>
          <a:prstGeom prst="rect">
            <a:avLst/>
          </a:prstGeom>
          <a:noFill/>
          <a:ln w="28575">
            <a:solidFill>
              <a:srgbClr val="FF6600"/>
            </a:solidFill>
            <a:miter lim="800000"/>
            <a:headEnd/>
            <a:tailEnd/>
          </a:ln>
        </p:spPr>
      </p:pic>
      <p:pic>
        <p:nvPicPr>
          <p:cNvPr id="33796" name="Picture 2">
            <a:hlinkClick r:id="rId5"/>
          </p:cNvPr>
          <p:cNvPicPr>
            <a:picLocks noChangeAspect="1" noChangeArrowheads="1"/>
          </p:cNvPicPr>
          <p:nvPr/>
        </p:nvPicPr>
        <p:blipFill>
          <a:blip r:embed="rId6" cstate="print"/>
          <a:srcRect/>
          <a:stretch>
            <a:fillRect/>
          </a:stretch>
        </p:blipFill>
        <p:spPr bwMode="auto">
          <a:xfrm>
            <a:off x="6257925" y="1468438"/>
            <a:ext cx="1811338" cy="1833562"/>
          </a:xfrm>
          <a:prstGeom prst="rect">
            <a:avLst/>
          </a:prstGeom>
          <a:noFill/>
          <a:ln w="28575">
            <a:solidFill>
              <a:srgbClr val="FF6600"/>
            </a:solidFill>
            <a:miter lim="800000"/>
            <a:headEnd/>
            <a:tailEnd/>
          </a:ln>
        </p:spPr>
      </p:pic>
      <p:pic>
        <p:nvPicPr>
          <p:cNvPr id="33797" name="Picture 2">
            <a:hlinkClick r:id="rId7"/>
          </p:cNvPr>
          <p:cNvPicPr>
            <a:picLocks noChangeAspect="1" noChangeArrowheads="1"/>
          </p:cNvPicPr>
          <p:nvPr/>
        </p:nvPicPr>
        <p:blipFill>
          <a:blip r:embed="rId8" cstate="print"/>
          <a:srcRect/>
          <a:stretch>
            <a:fillRect/>
          </a:stretch>
        </p:blipFill>
        <p:spPr bwMode="auto">
          <a:xfrm>
            <a:off x="1812925" y="5373688"/>
            <a:ext cx="5029200" cy="447675"/>
          </a:xfrm>
          <a:prstGeom prst="rect">
            <a:avLst/>
          </a:prstGeom>
          <a:noFill/>
          <a:ln w="28575">
            <a:solidFill>
              <a:srgbClr val="FF6600"/>
            </a:solidFill>
            <a:miter lim="800000"/>
            <a:headEnd/>
            <a:tailEnd/>
          </a:ln>
        </p:spPr>
      </p:pic>
      <p:pic>
        <p:nvPicPr>
          <p:cNvPr id="33798" name="Picture 2">
            <a:hlinkClick r:id="rId9"/>
          </p:cNvPr>
          <p:cNvPicPr>
            <a:picLocks noChangeAspect="1" noChangeArrowheads="1"/>
          </p:cNvPicPr>
          <p:nvPr/>
        </p:nvPicPr>
        <p:blipFill>
          <a:blip r:embed="rId10" cstate="print"/>
          <a:srcRect/>
          <a:stretch>
            <a:fillRect/>
          </a:stretch>
        </p:blipFill>
        <p:spPr bwMode="auto">
          <a:xfrm>
            <a:off x="1130300" y="1571625"/>
            <a:ext cx="1109663" cy="1266825"/>
          </a:xfrm>
          <a:prstGeom prst="rect">
            <a:avLst/>
          </a:prstGeom>
          <a:noFill/>
          <a:ln w="28575">
            <a:solidFill>
              <a:srgbClr val="FF6600"/>
            </a:solidFill>
            <a:miter lim="800000"/>
            <a:headEnd/>
            <a:tailEnd/>
          </a:ln>
        </p:spPr>
      </p:pic>
      <p:pic>
        <p:nvPicPr>
          <p:cNvPr id="33799" name="Picture 3">
            <a:hlinkClick r:id="rId11"/>
          </p:cNvPr>
          <p:cNvPicPr>
            <a:picLocks noChangeAspect="1" noChangeArrowheads="1"/>
          </p:cNvPicPr>
          <p:nvPr/>
        </p:nvPicPr>
        <p:blipFill>
          <a:blip r:embed="rId12" cstate="print"/>
          <a:srcRect/>
          <a:stretch>
            <a:fillRect/>
          </a:stretch>
        </p:blipFill>
        <p:spPr bwMode="auto">
          <a:xfrm>
            <a:off x="5724525" y="4070350"/>
            <a:ext cx="2879725" cy="574675"/>
          </a:xfrm>
          <a:prstGeom prst="rect">
            <a:avLst/>
          </a:prstGeom>
          <a:noFill/>
          <a:ln w="28575">
            <a:solidFill>
              <a:srgbClr val="FF6600"/>
            </a:solidFill>
            <a:miter lim="800000"/>
            <a:headEnd/>
            <a:tailEnd/>
          </a:ln>
        </p:spPr>
      </p:pic>
      <p:pic>
        <p:nvPicPr>
          <p:cNvPr id="33800" name="Picture 4">
            <a:hlinkClick r:id="rId13"/>
          </p:cNvPr>
          <p:cNvPicPr>
            <a:picLocks noChangeAspect="1" noChangeArrowheads="1"/>
          </p:cNvPicPr>
          <p:nvPr/>
        </p:nvPicPr>
        <p:blipFill>
          <a:blip r:embed="rId14" cstate="print"/>
          <a:srcRect/>
          <a:stretch>
            <a:fillRect/>
          </a:stretch>
        </p:blipFill>
        <p:spPr bwMode="auto">
          <a:xfrm>
            <a:off x="755650" y="3929063"/>
            <a:ext cx="1858963" cy="858837"/>
          </a:xfrm>
          <a:prstGeom prst="rect">
            <a:avLst/>
          </a:prstGeom>
          <a:noFill/>
          <a:ln w="28575">
            <a:solidFill>
              <a:srgbClr val="FF6600"/>
            </a:solidFill>
            <a:miter lim="800000"/>
            <a:headEnd/>
            <a:tailEnd/>
          </a:ln>
        </p:spPr>
      </p:pic>
      <p:pic>
        <p:nvPicPr>
          <p:cNvPr id="33801" name="Picture 2">
            <a:hlinkClick r:id="rId15"/>
          </p:cNvPr>
          <p:cNvPicPr>
            <a:picLocks noChangeAspect="1" noChangeArrowheads="1"/>
          </p:cNvPicPr>
          <p:nvPr/>
        </p:nvPicPr>
        <p:blipFill>
          <a:blip r:embed="rId16" cstate="print"/>
          <a:srcRect/>
          <a:stretch>
            <a:fillRect/>
          </a:stretch>
        </p:blipFill>
        <p:spPr bwMode="auto">
          <a:xfrm>
            <a:off x="2916238" y="1509713"/>
            <a:ext cx="2600325" cy="1390650"/>
          </a:xfrm>
          <a:prstGeom prst="rect">
            <a:avLst/>
          </a:prstGeom>
          <a:noFill/>
          <a:ln w="28575">
            <a:solidFill>
              <a:srgbClr val="FF6600"/>
            </a:solidFill>
            <a:miter lim="800000"/>
            <a:headEnd/>
            <a:tailEnd/>
          </a:ln>
        </p:spPr>
      </p:pic>
    </p:spTree>
    <p:extLst>
      <p:ext uri="{BB962C8B-B14F-4D97-AF65-F5344CB8AC3E}">
        <p14:creationId xmlns:p14="http://schemas.microsoft.com/office/powerpoint/2010/main" val="1695099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900" t="7810" r="7293"/>
          <a:stretch/>
        </p:blipFill>
        <p:spPr bwMode="auto">
          <a:xfrm>
            <a:off x="833164" y="1049709"/>
            <a:ext cx="7771284" cy="5547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rot="19957650">
            <a:off x="3108786" y="1334502"/>
            <a:ext cx="1002376" cy="369332"/>
          </a:xfrm>
          <a:prstGeom prst="rect">
            <a:avLst/>
          </a:prstGeom>
          <a:solidFill>
            <a:srgbClr val="C00000"/>
          </a:solidFill>
        </p:spPr>
        <p:txBody>
          <a:bodyPr wrap="square" rtlCol="0">
            <a:spAutoFit/>
          </a:bodyPr>
          <a:lstStyle/>
          <a:p>
            <a:r>
              <a:rPr lang="es-ES" dirty="0" smtClean="0">
                <a:solidFill>
                  <a:schemeClr val="bg1"/>
                </a:solidFill>
              </a:rPr>
              <a:t>Difundir</a:t>
            </a:r>
            <a:endParaRPr lang="es-ES" dirty="0">
              <a:solidFill>
                <a:schemeClr val="bg1"/>
              </a:solidFill>
            </a:endParaRPr>
          </a:p>
        </p:txBody>
      </p:sp>
      <p:sp>
        <p:nvSpPr>
          <p:cNvPr id="4" name="1 Título"/>
          <p:cNvSpPr>
            <a:spLocks noGrp="1"/>
          </p:cNvSpPr>
          <p:nvPr>
            <p:ph type="title"/>
          </p:nvPr>
        </p:nvSpPr>
        <p:spPr>
          <a:xfrm>
            <a:off x="457200" y="476250"/>
            <a:ext cx="8229600" cy="509588"/>
          </a:xfrm>
          <a:ln w="9525"/>
        </p:spPr>
        <p:txBody>
          <a:bodyPr/>
          <a:lstStyle/>
          <a:p>
            <a:pPr eaLnBrk="1" hangingPunct="1"/>
            <a:r>
              <a:rPr lang="es-ES" altLang="es-ES" dirty="0" smtClean="0"/>
              <a:t>Repositorios</a:t>
            </a:r>
            <a:r>
              <a:rPr lang="es-ES" altLang="es-ES" dirty="0" smtClean="0">
                <a:solidFill>
                  <a:srgbClr val="C00000"/>
                </a:solidFill>
              </a:rPr>
              <a:t> institucionales</a:t>
            </a:r>
          </a:p>
        </p:txBody>
      </p:sp>
    </p:spTree>
    <p:extLst>
      <p:ext uri="{BB962C8B-B14F-4D97-AF65-F5344CB8AC3E}">
        <p14:creationId xmlns:p14="http://schemas.microsoft.com/office/powerpoint/2010/main" val="115107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3326960849"/>
              </p:ext>
            </p:extLst>
          </p:nvPr>
        </p:nvGraphicFramePr>
        <p:xfrm>
          <a:off x="323528" y="1530496"/>
          <a:ext cx="5279385" cy="2042520"/>
        </p:xfrm>
        <a:graphic>
          <a:graphicData uri="http://schemas.openxmlformats.org/drawingml/2006/table">
            <a:tbl>
              <a:tblPr>
                <a:tableStyleId>{5C22544A-7EE6-4342-B048-85BDC9FD1C3A}</a:tableStyleId>
              </a:tblPr>
              <a:tblGrid>
                <a:gridCol w="1454096"/>
                <a:gridCol w="3825289"/>
              </a:tblGrid>
              <a:tr h="219771">
                <a:tc>
                  <a:txBody>
                    <a:bodyPr/>
                    <a:lstStyle/>
                    <a:p>
                      <a:pPr algn="l" fontAlgn="b"/>
                      <a:r>
                        <a:rPr lang="es-ES" sz="1600" b="0" i="0" u="none" strike="noStrike" dirty="0" smtClean="0">
                          <a:solidFill>
                            <a:schemeClr val="tx2"/>
                          </a:solidFill>
                          <a:effectLst/>
                          <a:latin typeface="Calibri"/>
                        </a:rPr>
                        <a:t>Octubre 2008</a:t>
                      </a:r>
                      <a:endParaRPr lang="es-ES" sz="1600" b="0" i="0" u="none" strike="noStrike" dirty="0">
                        <a:solidFill>
                          <a:schemeClr val="tx2"/>
                        </a:solidFill>
                        <a:effectLst/>
                        <a:latin typeface="Calibri"/>
                      </a:endParaRPr>
                    </a:p>
                  </a:txBody>
                  <a:tcPr marL="9525" marR="9525" marT="9525" marB="0" anchor="ctr">
                    <a:solidFill>
                      <a:schemeClr val="bg1">
                        <a:lumMod val="85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ES" sz="1600" b="0" i="0" u="none" strike="noStrike" dirty="0" smtClean="0">
                          <a:solidFill>
                            <a:schemeClr val="tx2"/>
                          </a:solidFill>
                          <a:effectLst/>
                          <a:latin typeface="+mn-lt"/>
                        </a:rPr>
                        <a:t>Primera convocatoria Objetos</a:t>
                      </a:r>
                      <a:r>
                        <a:rPr lang="es-ES" sz="1600" b="0" i="0" u="none" strike="noStrike" baseline="0" dirty="0" smtClean="0">
                          <a:solidFill>
                            <a:schemeClr val="tx2"/>
                          </a:solidFill>
                          <a:effectLst/>
                          <a:latin typeface="+mn-lt"/>
                        </a:rPr>
                        <a:t> de Aprendizaje</a:t>
                      </a:r>
                      <a:endParaRPr lang="es-ES" sz="1600" b="0" i="0" u="none" strike="noStrike" dirty="0" smtClean="0">
                        <a:solidFill>
                          <a:schemeClr val="tx2"/>
                        </a:solidFill>
                        <a:effectLst/>
                        <a:latin typeface="+mn-lt"/>
                      </a:endParaRPr>
                    </a:p>
                  </a:txBody>
                  <a:tcPr marL="9525" marR="9525" marT="9525" marB="0" anchor="b">
                    <a:solidFill>
                      <a:schemeClr val="bg1">
                        <a:lumMod val="85000"/>
                      </a:schemeClr>
                    </a:solidFill>
                  </a:tcPr>
                </a:tc>
              </a:tr>
              <a:tr h="219771">
                <a:tc>
                  <a:txBody>
                    <a:bodyPr/>
                    <a:lstStyle/>
                    <a:p>
                      <a:pPr algn="l" fontAlgn="b"/>
                      <a:r>
                        <a:rPr lang="es-ES" sz="1600" b="0" u="none" strike="noStrike" dirty="0" smtClean="0">
                          <a:solidFill>
                            <a:schemeClr val="tx2"/>
                          </a:solidFill>
                          <a:effectLst/>
                        </a:rPr>
                        <a:t>Enero 2011</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ES" sz="1600" b="0" u="none" strike="noStrike" dirty="0" smtClean="0">
                          <a:solidFill>
                            <a:schemeClr val="tx2"/>
                          </a:solidFill>
                          <a:effectLst/>
                        </a:rPr>
                        <a:t>Real Decreto de Tesis</a:t>
                      </a:r>
                      <a:endParaRPr lang="es-ES" sz="1600" b="0" i="0" u="none" strike="noStrike" dirty="0" smtClean="0">
                        <a:solidFill>
                          <a:schemeClr val="tx2"/>
                        </a:solidFill>
                        <a:effectLst/>
                        <a:latin typeface="+mn-lt"/>
                      </a:endParaRPr>
                    </a:p>
                  </a:txBody>
                  <a:tcPr marL="9525" marR="9525" marT="9525" marB="0" anchor="b">
                    <a:solidFill>
                      <a:schemeClr val="bg1">
                        <a:lumMod val="85000"/>
                      </a:schemeClr>
                    </a:solidFill>
                  </a:tcPr>
                </a:tc>
              </a:tr>
              <a:tr h="261165">
                <a:tc>
                  <a:txBody>
                    <a:bodyPr/>
                    <a:lstStyle/>
                    <a:p>
                      <a:pPr algn="l" fontAlgn="b"/>
                      <a:r>
                        <a:rPr lang="es-ES" sz="1600" b="0" u="none" strike="noStrike" dirty="0" smtClean="0">
                          <a:solidFill>
                            <a:schemeClr val="tx2"/>
                          </a:solidFill>
                          <a:effectLst/>
                        </a:rPr>
                        <a:t>Julio 2011</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ES" sz="1600" b="0" u="none" strike="noStrike" dirty="0" smtClean="0">
                          <a:solidFill>
                            <a:schemeClr val="tx2"/>
                          </a:solidFill>
                          <a:effectLst/>
                        </a:rPr>
                        <a:t>Política de Acceso Abierto UPV</a:t>
                      </a:r>
                      <a:endParaRPr lang="es-ES" sz="1600" b="0" i="0" u="none" strike="noStrike" dirty="0" smtClean="0">
                        <a:solidFill>
                          <a:schemeClr val="tx2"/>
                        </a:solidFill>
                        <a:effectLst/>
                        <a:latin typeface="+mn-lt"/>
                      </a:endParaRPr>
                    </a:p>
                  </a:txBody>
                  <a:tcPr marL="9525" marR="9525" marT="9525" marB="0" anchor="b">
                    <a:solidFill>
                      <a:schemeClr val="bg1">
                        <a:lumMod val="85000"/>
                      </a:schemeClr>
                    </a:solidFill>
                  </a:tcPr>
                </a:tc>
              </a:tr>
              <a:tr h="261165">
                <a:tc>
                  <a:txBody>
                    <a:bodyPr/>
                    <a:lstStyle/>
                    <a:p>
                      <a:pPr algn="l" fontAlgn="b"/>
                      <a:r>
                        <a:rPr lang="es-ES" sz="1600" b="0" i="0" u="none" strike="noStrike" dirty="0" smtClean="0">
                          <a:solidFill>
                            <a:schemeClr val="tx2"/>
                          </a:solidFill>
                          <a:effectLst/>
                          <a:latin typeface="Calibri"/>
                        </a:rPr>
                        <a:t>Octubre</a:t>
                      </a:r>
                      <a:r>
                        <a:rPr lang="es-ES" sz="1600" b="0" i="0" u="none" strike="noStrike" baseline="0" dirty="0" smtClean="0">
                          <a:solidFill>
                            <a:schemeClr val="tx2"/>
                          </a:solidFill>
                          <a:effectLst/>
                          <a:latin typeface="Calibri"/>
                        </a:rPr>
                        <a:t> 2012</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algn="l" fontAlgn="b"/>
                      <a:r>
                        <a:rPr lang="es-ES" sz="1600" b="0" i="0" u="none" strike="noStrike" dirty="0" smtClean="0">
                          <a:solidFill>
                            <a:schemeClr val="tx2"/>
                          </a:solidFill>
                          <a:effectLst/>
                          <a:latin typeface="Calibri"/>
                        </a:rPr>
                        <a:t>Política de colecciones en RiuNet</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r>
              <a:tr h="216024">
                <a:tc>
                  <a:txBody>
                    <a:bodyPr/>
                    <a:lstStyle/>
                    <a:p>
                      <a:pPr algn="l" fontAlgn="b"/>
                      <a:r>
                        <a:rPr lang="es-ES" sz="1600" b="0" u="none" strike="noStrike" dirty="0" smtClean="0">
                          <a:solidFill>
                            <a:schemeClr val="tx2"/>
                          </a:solidFill>
                          <a:effectLst/>
                        </a:rPr>
                        <a:t>Marzo</a:t>
                      </a:r>
                      <a:r>
                        <a:rPr lang="es-ES" sz="1600" b="0" u="none" strike="noStrike" baseline="0" dirty="0" smtClean="0">
                          <a:solidFill>
                            <a:schemeClr val="tx2"/>
                          </a:solidFill>
                          <a:effectLst/>
                        </a:rPr>
                        <a:t> 20</a:t>
                      </a:r>
                      <a:r>
                        <a:rPr lang="es-ES" sz="1600" b="0" u="none" strike="noStrike" dirty="0" smtClean="0">
                          <a:solidFill>
                            <a:schemeClr val="tx2"/>
                          </a:solidFill>
                          <a:effectLst/>
                        </a:rPr>
                        <a:t>13</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algn="l" fontAlgn="b"/>
                      <a:r>
                        <a:rPr lang="es-ES" sz="1600" b="0" u="none" strike="noStrike" dirty="0">
                          <a:solidFill>
                            <a:schemeClr val="tx2"/>
                          </a:solidFill>
                          <a:effectLst/>
                        </a:rPr>
                        <a:t>Normativa </a:t>
                      </a:r>
                      <a:r>
                        <a:rPr lang="es-ES" sz="1600" b="0" u="none" strike="noStrike" dirty="0" smtClean="0">
                          <a:solidFill>
                            <a:schemeClr val="tx2"/>
                          </a:solidFill>
                          <a:effectLst/>
                        </a:rPr>
                        <a:t>UPV de Trabajos Académicos</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r>
              <a:tr h="219771">
                <a:tc>
                  <a:txBody>
                    <a:bodyPr/>
                    <a:lstStyle/>
                    <a:p>
                      <a:pPr algn="l" fontAlgn="b"/>
                      <a:r>
                        <a:rPr lang="es-ES" sz="1600" b="0" u="none" strike="noStrike" dirty="0" smtClean="0">
                          <a:solidFill>
                            <a:schemeClr val="tx2"/>
                          </a:solidFill>
                          <a:effectLst/>
                        </a:rPr>
                        <a:t>Septiembre 2014</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algn="l" fontAlgn="b"/>
                      <a:r>
                        <a:rPr lang="es-ES" sz="1600" b="0" u="none" strike="noStrike" dirty="0" smtClean="0">
                          <a:solidFill>
                            <a:schemeClr val="tx2"/>
                          </a:solidFill>
                          <a:effectLst/>
                        </a:rPr>
                        <a:t>30.000 </a:t>
                      </a:r>
                      <a:r>
                        <a:rPr lang="es-ES" sz="1600" b="0" u="none" strike="noStrike" dirty="0">
                          <a:solidFill>
                            <a:schemeClr val="tx2"/>
                          </a:solidFill>
                          <a:effectLst/>
                        </a:rPr>
                        <a:t>registros</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r>
              <a:tr h="219771">
                <a:tc>
                  <a:txBody>
                    <a:bodyPr/>
                    <a:lstStyle/>
                    <a:p>
                      <a:pPr algn="l" fontAlgn="b"/>
                      <a:r>
                        <a:rPr lang="es-ES" sz="1600" b="0" i="0" u="none" strike="noStrike" dirty="0" smtClean="0">
                          <a:solidFill>
                            <a:schemeClr val="tx2"/>
                          </a:solidFill>
                          <a:effectLst/>
                          <a:latin typeface="Calibri"/>
                        </a:rPr>
                        <a:t>Diciembre</a:t>
                      </a:r>
                      <a:r>
                        <a:rPr lang="es-ES" sz="1600" b="0" i="0" u="none" strike="noStrike" baseline="0" dirty="0" smtClean="0">
                          <a:solidFill>
                            <a:schemeClr val="tx2"/>
                          </a:solidFill>
                          <a:effectLst/>
                          <a:latin typeface="Calibri"/>
                        </a:rPr>
                        <a:t> 2014</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algn="l" fontAlgn="b"/>
                      <a:r>
                        <a:rPr lang="es-ES" sz="1600" b="0" i="0" u="none" strike="noStrike" dirty="0" smtClean="0">
                          <a:solidFill>
                            <a:schemeClr val="tx2"/>
                          </a:solidFill>
                          <a:effectLst/>
                          <a:latin typeface="Calibri"/>
                        </a:rPr>
                        <a:t>Directrices Tesis por compendio (ED)</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r>
              <a:tr h="219771">
                <a:tc>
                  <a:txBody>
                    <a:bodyPr/>
                    <a:lstStyle/>
                    <a:p>
                      <a:pPr algn="l" fontAlgn="b"/>
                      <a:r>
                        <a:rPr lang="es-ES" sz="1600" b="0" i="0" u="none" strike="noStrike" dirty="0" smtClean="0">
                          <a:solidFill>
                            <a:schemeClr val="tx2"/>
                          </a:solidFill>
                          <a:effectLst/>
                          <a:latin typeface="Calibri"/>
                        </a:rPr>
                        <a:t>Octubre 2015</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c>
                  <a:txBody>
                    <a:bodyPr/>
                    <a:lstStyle/>
                    <a:p>
                      <a:pPr algn="l" fontAlgn="b"/>
                      <a:r>
                        <a:rPr lang="es-ES" sz="1600" b="0" i="0" u="none" strike="noStrike" dirty="0" smtClean="0">
                          <a:solidFill>
                            <a:schemeClr val="tx2"/>
                          </a:solidFill>
                          <a:effectLst/>
                          <a:latin typeface="Calibri"/>
                        </a:rPr>
                        <a:t>45.000 Registros en RiuNet</a:t>
                      </a:r>
                      <a:endParaRPr lang="es-ES" sz="1600" b="0" i="0" u="none" strike="noStrike" dirty="0">
                        <a:solidFill>
                          <a:schemeClr val="tx2"/>
                        </a:solidFill>
                        <a:effectLst/>
                        <a:latin typeface="Calibri"/>
                      </a:endParaRPr>
                    </a:p>
                  </a:txBody>
                  <a:tcPr marL="9525" marR="9525" marT="9525" marB="0" anchor="b">
                    <a:solidFill>
                      <a:schemeClr val="bg1">
                        <a:lumMod val="85000"/>
                      </a:schemeClr>
                    </a:solidFill>
                  </a:tcPr>
                </a:tc>
              </a:tr>
            </a:tbl>
          </a:graphicData>
        </a:graphic>
      </p:graphicFrame>
      <p:graphicFrame>
        <p:nvGraphicFramePr>
          <p:cNvPr id="11" name="Gráfico 10"/>
          <p:cNvGraphicFramePr>
            <a:graphicFrameLocks/>
          </p:cNvGraphicFramePr>
          <p:nvPr>
            <p:extLst>
              <p:ext uri="{D42A27DB-BD31-4B8C-83A1-F6EECF244321}">
                <p14:modId xmlns:p14="http://schemas.microsoft.com/office/powerpoint/2010/main" val="290584430"/>
              </p:ext>
            </p:extLst>
          </p:nvPr>
        </p:nvGraphicFramePr>
        <p:xfrm>
          <a:off x="494547" y="2312876"/>
          <a:ext cx="8334926" cy="4212468"/>
        </p:xfrm>
        <a:graphic>
          <a:graphicData uri="http://schemas.openxmlformats.org/drawingml/2006/chart">
            <c:chart xmlns:c="http://schemas.openxmlformats.org/drawingml/2006/chart" xmlns:r="http://schemas.openxmlformats.org/officeDocument/2006/relationships" r:id="rId3"/>
          </a:graphicData>
        </a:graphic>
      </p:graphicFrame>
      <p:sp>
        <p:nvSpPr>
          <p:cNvPr id="6" name="Elipse 8"/>
          <p:cNvSpPr/>
          <p:nvPr/>
        </p:nvSpPr>
        <p:spPr>
          <a:xfrm>
            <a:off x="1115616"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7" name="Elipse 8"/>
          <p:cNvSpPr/>
          <p:nvPr/>
        </p:nvSpPr>
        <p:spPr>
          <a:xfrm>
            <a:off x="4067944"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8" name="Elipse 8"/>
          <p:cNvSpPr/>
          <p:nvPr/>
        </p:nvSpPr>
        <p:spPr>
          <a:xfrm>
            <a:off x="6228184"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9" name="Elipse 8"/>
          <p:cNvSpPr/>
          <p:nvPr/>
        </p:nvSpPr>
        <p:spPr>
          <a:xfrm>
            <a:off x="5112060"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10" name="Elipse 8"/>
          <p:cNvSpPr/>
          <p:nvPr/>
        </p:nvSpPr>
        <p:spPr>
          <a:xfrm>
            <a:off x="7236296"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14" name="Elipse 8"/>
          <p:cNvSpPr/>
          <p:nvPr/>
        </p:nvSpPr>
        <p:spPr>
          <a:xfrm>
            <a:off x="8110654" y="6395076"/>
            <a:ext cx="108012" cy="1080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ca-ES" dirty="0"/>
          </a:p>
        </p:txBody>
      </p:sp>
      <p:sp>
        <p:nvSpPr>
          <p:cNvPr id="15" name="15 CuadroTexto"/>
          <p:cNvSpPr txBox="1"/>
          <p:nvPr/>
        </p:nvSpPr>
        <p:spPr>
          <a:xfrm>
            <a:off x="107504" y="188640"/>
            <a:ext cx="8928992" cy="830987"/>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lvl="0" algn="ctr"/>
            <a:r>
              <a:rPr lang="es-ES" dirty="0" smtClean="0"/>
              <a:t>Correlación </a:t>
            </a:r>
            <a:r>
              <a:rPr lang="es-ES" dirty="0"/>
              <a:t>entre los hitos institucionales en relación con el acceso abierto en la UPV y el número de </a:t>
            </a:r>
            <a:r>
              <a:rPr lang="es-ES" dirty="0" smtClean="0"/>
              <a:t>Items en RiuNet</a:t>
            </a:r>
            <a:endParaRPr lang="es-ES" dirty="0"/>
          </a:p>
        </p:txBody>
      </p:sp>
    </p:spTree>
    <p:extLst>
      <p:ext uri="{BB962C8B-B14F-4D97-AF65-F5344CB8AC3E}">
        <p14:creationId xmlns:p14="http://schemas.microsoft.com/office/powerpoint/2010/main" val="218490326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0 CuadroTexto"/>
          <p:cNvSpPr txBox="1"/>
          <p:nvPr/>
        </p:nvSpPr>
        <p:spPr>
          <a:xfrm>
            <a:off x="522000" y="547200"/>
            <a:ext cx="342000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Colecciones patrimoniales</a:t>
            </a:r>
            <a:endParaRPr lang="es-ES" dirty="0"/>
          </a:p>
        </p:txBody>
      </p:sp>
      <p:pic>
        <p:nvPicPr>
          <p:cNvPr id="8"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519681"/>
            <a:ext cx="1427415" cy="1008112"/>
          </a:xfrm>
          <a:prstGeom prst="rect">
            <a:avLst/>
          </a:prstGeom>
        </p:spPr>
      </p:pic>
      <p:pic>
        <p:nvPicPr>
          <p:cNvPr id="13" name="4 Imagen" descr="Recorte de pantalla"/>
          <p:cNvPicPr>
            <a:picLocks noChangeAspect="1"/>
          </p:cNvPicPr>
          <p:nvPr/>
        </p:nvPicPr>
        <p:blipFill rotWithShape="1">
          <a:blip r:embed="rId4" cstate="print">
            <a:extLst>
              <a:ext uri="{28A0092B-C50C-407E-A947-70E740481C1C}">
                <a14:useLocalDpi xmlns:a14="http://schemas.microsoft.com/office/drawing/2010/main" val="0"/>
              </a:ext>
            </a:extLst>
          </a:blip>
          <a:srcRect t="18777" b="32676"/>
          <a:stretch/>
        </p:blipFill>
        <p:spPr>
          <a:xfrm>
            <a:off x="3454979" y="1806463"/>
            <a:ext cx="5579510" cy="4421487"/>
          </a:xfrm>
          <a:prstGeom prst="rect">
            <a:avLst/>
          </a:prstGeom>
        </p:spPr>
      </p:pic>
      <p:pic>
        <p:nvPicPr>
          <p:cNvPr id="5" name="4 Imagen" descr="Recorte de pantalla"/>
          <p:cNvPicPr>
            <a:picLocks noChangeAspect="1"/>
          </p:cNvPicPr>
          <p:nvPr/>
        </p:nvPicPr>
        <p:blipFill rotWithShape="1">
          <a:blip r:embed="rId4" cstate="print">
            <a:extLst>
              <a:ext uri="{28A0092B-C50C-407E-A947-70E740481C1C}">
                <a14:useLocalDpi xmlns:a14="http://schemas.microsoft.com/office/drawing/2010/main" val="0"/>
              </a:ext>
            </a:extLst>
          </a:blip>
          <a:srcRect l="76179" t="-1" b="87400"/>
          <a:stretch/>
        </p:blipFill>
        <p:spPr>
          <a:xfrm>
            <a:off x="6392876" y="963029"/>
            <a:ext cx="1000753" cy="864096"/>
          </a:xfrm>
          <a:prstGeom prst="rect">
            <a:avLst/>
          </a:prstGeom>
        </p:spPr>
      </p:pic>
      <p:pic>
        <p:nvPicPr>
          <p:cNvPr id="12" name="11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002" y="2433923"/>
            <a:ext cx="1993900" cy="1358900"/>
          </a:xfrm>
          <a:prstGeom prst="rect">
            <a:avLst/>
          </a:prstGeom>
        </p:spPr>
      </p:pic>
      <p:pic>
        <p:nvPicPr>
          <p:cNvPr id="14" name="13 Imagen" descr="Recorte de pantall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2899" y="4725144"/>
            <a:ext cx="1560974" cy="1916832"/>
          </a:xfrm>
          <a:prstGeom prst="rect">
            <a:avLst/>
          </a:prstGeom>
        </p:spPr>
      </p:pic>
      <p:grpSp>
        <p:nvGrpSpPr>
          <p:cNvPr id="11" name="Grupo 10"/>
          <p:cNvGrpSpPr/>
          <p:nvPr/>
        </p:nvGrpSpPr>
        <p:grpSpPr>
          <a:xfrm>
            <a:off x="890116" y="4069878"/>
            <a:ext cx="2703572" cy="1138355"/>
            <a:chOff x="216299" y="2442174"/>
            <a:chExt cx="2703572" cy="1138355"/>
          </a:xfrm>
        </p:grpSpPr>
        <p:pic>
          <p:nvPicPr>
            <p:cNvPr id="7" name="Imagen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5120" y="2442174"/>
              <a:ext cx="1123761" cy="1138355"/>
            </a:xfrm>
            <a:prstGeom prst="rect">
              <a:avLst/>
            </a:prstGeom>
          </p:spPr>
        </p:pic>
        <p:pic>
          <p:nvPicPr>
            <p:cNvPr id="2" name="1 Imagen" descr="Recorte de pantalla"/>
            <p:cNvPicPr>
              <a:picLocks noChangeAspect="1"/>
            </p:cNvPicPr>
            <p:nvPr/>
          </p:nvPicPr>
          <p:blipFill rotWithShape="1">
            <a:blip r:embed="rId8" cstate="print">
              <a:extLst>
                <a:ext uri="{28A0092B-C50C-407E-A947-70E740481C1C}">
                  <a14:useLocalDpi xmlns:a14="http://schemas.microsoft.com/office/drawing/2010/main" val="0"/>
                </a:ext>
              </a:extLst>
            </a:blip>
            <a:srcRect r="39022" b="93462"/>
            <a:stretch/>
          </p:blipFill>
          <p:spPr>
            <a:xfrm>
              <a:off x="216299" y="2933312"/>
              <a:ext cx="2703572" cy="221264"/>
            </a:xfrm>
            <a:prstGeom prst="rect">
              <a:avLst/>
            </a:prstGeom>
          </p:spPr>
        </p:pic>
      </p:grpSp>
      <p:grpSp>
        <p:nvGrpSpPr>
          <p:cNvPr id="10" name="Grupo 9"/>
          <p:cNvGrpSpPr/>
          <p:nvPr/>
        </p:nvGrpSpPr>
        <p:grpSpPr>
          <a:xfrm>
            <a:off x="963386" y="1385135"/>
            <a:ext cx="2370976" cy="1048788"/>
            <a:chOff x="1760018" y="1265190"/>
            <a:chExt cx="2370976" cy="1048788"/>
          </a:xfrm>
        </p:grpSpPr>
        <p:pic>
          <p:nvPicPr>
            <p:cNvPr id="6" name="Imagen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09872" y="1265190"/>
              <a:ext cx="1037992" cy="1048788"/>
            </a:xfrm>
            <a:prstGeom prst="rect">
              <a:avLst/>
            </a:prstGeom>
          </p:spPr>
        </p:pic>
        <p:pic>
          <p:nvPicPr>
            <p:cNvPr id="4" name="3 Imagen" descr="Recorte de pantalla"/>
            <p:cNvPicPr>
              <a:picLocks noChangeAspect="1"/>
            </p:cNvPicPr>
            <p:nvPr/>
          </p:nvPicPr>
          <p:blipFill rotWithShape="1">
            <a:blip r:embed="rId10" cstate="print">
              <a:extLst>
                <a:ext uri="{28A0092B-C50C-407E-A947-70E740481C1C}">
                  <a14:useLocalDpi xmlns:a14="http://schemas.microsoft.com/office/drawing/2010/main" val="0"/>
                </a:ext>
              </a:extLst>
            </a:blip>
            <a:srcRect l="137" r="39261" b="93562"/>
            <a:stretch/>
          </p:blipFill>
          <p:spPr>
            <a:xfrm>
              <a:off x="1760018" y="1665512"/>
              <a:ext cx="2370976" cy="263319"/>
            </a:xfrm>
            <a:prstGeom prst="rect">
              <a:avLst/>
            </a:prstGeom>
          </p:spPr>
        </p:pic>
      </p:grpSp>
    </p:spTree>
    <p:extLst>
      <p:ext uri="{BB962C8B-B14F-4D97-AF65-F5344CB8AC3E}">
        <p14:creationId xmlns:p14="http://schemas.microsoft.com/office/powerpoint/2010/main" val="160755303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80 CuadroTexto"/>
          <p:cNvSpPr txBox="1"/>
          <p:nvPr/>
        </p:nvSpPr>
        <p:spPr>
          <a:xfrm>
            <a:off x="522000" y="547200"/>
            <a:ext cx="3924000" cy="460800"/>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Colecciones departamentales</a:t>
            </a:r>
            <a:endParaRPr lang="es-ES" dirty="0"/>
          </a:p>
        </p:txBody>
      </p:sp>
      <p:pic>
        <p:nvPicPr>
          <p:cNvPr id="15"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9338" y="913353"/>
            <a:ext cx="1214314" cy="1066445"/>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1618860"/>
            <a:ext cx="1993900" cy="1358900"/>
          </a:xfrm>
          <a:prstGeom prst="rect">
            <a:avLst/>
          </a:prstGeom>
        </p:spPr>
      </p:pic>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7325" y="4564586"/>
            <a:ext cx="2236498" cy="508295"/>
          </a:xfrm>
          <a:prstGeom prst="rect">
            <a:avLst/>
          </a:prstGeom>
        </p:spPr>
      </p:pic>
      <p:pic>
        <p:nvPicPr>
          <p:cNvPr id="9" name="8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9920" y="1556792"/>
            <a:ext cx="1993900" cy="1358900"/>
          </a:xfrm>
          <a:prstGeom prst="rect">
            <a:avLst/>
          </a:prstGeom>
        </p:spPr>
      </p:pic>
      <p:pic>
        <p:nvPicPr>
          <p:cNvPr id="14" name="1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47052" y="3246774"/>
            <a:ext cx="847725" cy="1381125"/>
          </a:xfrm>
          <a:prstGeom prst="rect">
            <a:avLst/>
          </a:prstGeom>
        </p:spPr>
      </p:pic>
      <p:pic>
        <p:nvPicPr>
          <p:cNvPr id="16" name="15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4688" y="5182311"/>
            <a:ext cx="2540000" cy="1193800"/>
          </a:xfrm>
          <a:prstGeom prst="rect">
            <a:avLst/>
          </a:prstGeom>
        </p:spPr>
      </p:pic>
      <p:pic>
        <p:nvPicPr>
          <p:cNvPr id="17" name="16 Image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91907" y="5417077"/>
            <a:ext cx="3169472" cy="899973"/>
          </a:xfrm>
          <a:prstGeom prst="rect">
            <a:avLst/>
          </a:prstGeom>
        </p:spPr>
      </p:pic>
      <p:pic>
        <p:nvPicPr>
          <p:cNvPr id="18" name="17 Image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38298" y="4478466"/>
            <a:ext cx="1257143" cy="736508"/>
          </a:xfrm>
          <a:prstGeom prst="rect">
            <a:avLst/>
          </a:prstGeom>
        </p:spPr>
      </p:pic>
      <p:pic>
        <p:nvPicPr>
          <p:cNvPr id="19" name="18 Imagen"/>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24026" y="2146636"/>
            <a:ext cx="3898900" cy="711200"/>
          </a:xfrm>
          <a:prstGeom prst="rect">
            <a:avLst/>
          </a:prstGeom>
        </p:spPr>
      </p:pic>
      <p:pic>
        <p:nvPicPr>
          <p:cNvPr id="22" name="21 Imagen"/>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44671" y="3247663"/>
            <a:ext cx="2755900" cy="1028700"/>
          </a:xfrm>
          <a:prstGeom prst="rect">
            <a:avLst/>
          </a:prstGeom>
        </p:spPr>
      </p:pic>
      <p:pic>
        <p:nvPicPr>
          <p:cNvPr id="23" name="22 Imagen"/>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442343" y="5324295"/>
            <a:ext cx="1447619" cy="965079"/>
          </a:xfrm>
          <a:prstGeom prst="rect">
            <a:avLst/>
          </a:prstGeom>
        </p:spPr>
      </p:pic>
      <p:pic>
        <p:nvPicPr>
          <p:cNvPr id="25" name="24 Imagen"/>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2909" y="3247663"/>
            <a:ext cx="3121186" cy="1092415"/>
          </a:xfrm>
          <a:prstGeom prst="rect">
            <a:avLst/>
          </a:prstGeom>
        </p:spPr>
      </p:pic>
      <p:pic>
        <p:nvPicPr>
          <p:cNvPr id="21" name="28 Imagen"/>
          <p:cNvPicPr>
            <a:picLocks noChangeAspect="1"/>
          </p:cNvPicPr>
          <p:nvPr/>
        </p:nvPicPr>
        <p:blipFill>
          <a:blip r:embed="rId15" cstate="print">
            <a:extLst>
              <a:ext uri="{28A0092B-C50C-407E-A947-70E740481C1C}">
                <a14:useLocalDpi xmlns:a14="http://schemas.microsoft.com/office/drawing/2010/main" val="0"/>
              </a:ext>
            </a:extLst>
          </a:blip>
          <a:srcRect t="9965" r="345" b="15294"/>
          <a:stretch>
            <a:fillRect/>
          </a:stretch>
        </p:blipFill>
        <p:spPr>
          <a:xfrm>
            <a:off x="5436096" y="422243"/>
            <a:ext cx="1440160" cy="1080120"/>
          </a:xfrm>
          <a:prstGeom prst="rect">
            <a:avLst/>
          </a:prstGeom>
        </p:spPr>
      </p:pic>
    </p:spTree>
    <p:extLst>
      <p:ext uri="{BB962C8B-B14F-4D97-AF65-F5344CB8AC3E}">
        <p14:creationId xmlns:p14="http://schemas.microsoft.com/office/powerpoint/2010/main" val="203693247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descr="C:\Users\framarg2\Google Drive\Os-repositorios\Pecha kucha\logos\editorial upv\congresos.jpg"/>
          <p:cNvPicPr>
            <a:picLocks noChangeAspect="1" noChangeArrowheads="1"/>
          </p:cNvPicPr>
          <p:nvPr/>
        </p:nvPicPr>
        <p:blipFill>
          <a:blip r:embed="rId3" cstate="print">
            <a:extLst>
              <a:ext uri="{28A0092B-C50C-407E-A947-70E740481C1C}">
                <a14:useLocalDpi xmlns:a14="http://schemas.microsoft.com/office/drawing/2010/main" val="0"/>
              </a:ext>
            </a:extLst>
          </a:blip>
          <a:srcRect t="20515" b="31794"/>
          <a:stretch>
            <a:fillRect/>
          </a:stretch>
        </p:blipFill>
        <p:spPr bwMode="auto">
          <a:xfrm>
            <a:off x="6804248" y="2966291"/>
            <a:ext cx="2088232" cy="678733"/>
          </a:xfrm>
          <a:prstGeom prst="rect">
            <a:avLst/>
          </a:prstGeom>
          <a:noFill/>
          <a:extLst>
            <a:ext uri="{909E8E84-426E-40DD-AFC4-6F175D3DCCD1}">
              <a14:hiddenFill xmlns:a14="http://schemas.microsoft.com/office/drawing/2010/main">
                <a:solidFill>
                  <a:srgbClr val="FFFFFF"/>
                </a:solidFill>
              </a14:hiddenFill>
            </a:ext>
          </a:extLst>
        </p:spPr>
      </p:pic>
      <p:sp>
        <p:nvSpPr>
          <p:cNvPr id="13" name="58 CuadroTexto"/>
          <p:cNvSpPr txBox="1"/>
          <p:nvPr/>
        </p:nvSpPr>
        <p:spPr>
          <a:xfrm>
            <a:off x="522000" y="547200"/>
            <a:ext cx="305640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a:t>Editorial UPV</a:t>
            </a:r>
          </a:p>
        </p:txBody>
      </p:sp>
      <p:pic>
        <p:nvPicPr>
          <p:cNvPr id="15" name="2 Imagen" descr="Recorte de pantalla"/>
          <p:cNvPicPr>
            <a:picLocks noChangeAspect="1"/>
          </p:cNvPicPr>
          <p:nvPr/>
        </p:nvPicPr>
        <p:blipFill>
          <a:blip r:embed="rId4" cstate="print">
            <a:extLst>
              <a:ext uri="{28A0092B-C50C-407E-A947-70E740481C1C}">
                <a14:useLocalDpi xmlns:a14="http://schemas.microsoft.com/office/drawing/2010/main" val="0"/>
              </a:ext>
            </a:extLst>
          </a:blip>
          <a:srcRect b="88602"/>
          <a:stretch>
            <a:fillRect/>
          </a:stretch>
        </p:blipFill>
        <p:spPr>
          <a:xfrm>
            <a:off x="107504" y="1340768"/>
            <a:ext cx="5048920" cy="576064"/>
          </a:xfrm>
          <a:prstGeom prst="rect">
            <a:avLst/>
          </a:prstGeom>
        </p:spPr>
      </p:pic>
      <p:pic>
        <p:nvPicPr>
          <p:cNvPr id="16" name="Imagen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5" y="2276872"/>
            <a:ext cx="2100697" cy="567188"/>
          </a:xfrm>
          <a:prstGeom prst="rect">
            <a:avLst/>
          </a:prstGeom>
        </p:spPr>
      </p:pic>
      <p:pic>
        <p:nvPicPr>
          <p:cNvPr id="18" name="Picture 3" descr="C:\Users\framarg2\Google Drive\Os-repositorios\Pecha kucha\logos\editorial upv\bob.jpg"/>
          <p:cNvPicPr>
            <a:picLocks noChangeAspect="1" noChangeArrowheads="1"/>
          </p:cNvPicPr>
          <p:nvPr/>
        </p:nvPicPr>
        <p:blipFill>
          <a:blip r:embed="rId6" cstate="print">
            <a:extLst>
              <a:ext uri="{28A0092B-C50C-407E-A947-70E740481C1C}">
                <a14:useLocalDpi xmlns:a14="http://schemas.microsoft.com/office/drawing/2010/main" val="0"/>
              </a:ext>
            </a:extLst>
          </a:blip>
          <a:srcRect t="17233" b="15402"/>
          <a:stretch>
            <a:fillRect/>
          </a:stretch>
        </p:blipFill>
        <p:spPr bwMode="auto">
          <a:xfrm>
            <a:off x="7203396" y="2462235"/>
            <a:ext cx="1364667" cy="61086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o 14"/>
          <p:cNvGrpSpPr/>
          <p:nvPr/>
        </p:nvGrpSpPr>
        <p:grpSpPr>
          <a:xfrm>
            <a:off x="6948264" y="1556792"/>
            <a:ext cx="1959954" cy="735725"/>
            <a:chOff x="3468279" y="1604704"/>
            <a:chExt cx="1959954" cy="735725"/>
          </a:xfrm>
        </p:grpSpPr>
        <p:pic>
          <p:nvPicPr>
            <p:cNvPr id="7" name="Imagen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70986" y="1604704"/>
              <a:ext cx="657247" cy="735725"/>
            </a:xfrm>
            <a:prstGeom prst="rect">
              <a:avLst/>
            </a:prstGeom>
          </p:spPr>
        </p:pic>
        <p:pic>
          <p:nvPicPr>
            <p:cNvPr id="8" name="Imagen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68279" y="1604704"/>
              <a:ext cx="657247" cy="735725"/>
            </a:xfrm>
            <a:prstGeom prst="rect">
              <a:avLst/>
            </a:prstGeom>
          </p:spPr>
        </p:pic>
        <p:cxnSp>
          <p:nvCxnSpPr>
            <p:cNvPr id="9" name="Conector recto de flecha 17"/>
            <p:cNvCxnSpPr/>
            <p:nvPr/>
          </p:nvCxnSpPr>
          <p:spPr>
            <a:xfrm>
              <a:off x="4188678" y="174872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0" name="Conector recto de flecha 18"/>
            <p:cNvCxnSpPr/>
            <p:nvPr/>
          </p:nvCxnSpPr>
          <p:spPr>
            <a:xfrm flipH="1">
              <a:off x="4188679" y="210876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pic>
        <p:nvPicPr>
          <p:cNvPr id="25" name="Imagen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64088" y="1412776"/>
            <a:ext cx="1214314" cy="1066445"/>
          </a:xfrm>
          <a:prstGeom prst="rect">
            <a:avLst/>
          </a:prstGeom>
        </p:spPr>
      </p:pic>
      <p:sp>
        <p:nvSpPr>
          <p:cNvPr id="26" name="Rectángulo 1"/>
          <p:cNvSpPr/>
          <p:nvPr/>
        </p:nvSpPr>
        <p:spPr>
          <a:xfrm>
            <a:off x="2627784" y="2276872"/>
            <a:ext cx="1728192" cy="646331"/>
          </a:xfrm>
          <a:prstGeom prst="rect">
            <a:avLst/>
          </a:prstGeom>
        </p:spPr>
        <p:txBody>
          <a:bodyPr wrap="square">
            <a:spAutoFit/>
          </a:bodyPr>
          <a:lstStyle/>
          <a:p>
            <a:r>
              <a:rPr lang="es-ES" dirty="0" smtClean="0"/>
              <a:t>16 revistas</a:t>
            </a:r>
          </a:p>
          <a:p>
            <a:r>
              <a:rPr lang="es-ES" dirty="0" smtClean="0"/>
              <a:t>1166 artículos</a:t>
            </a:r>
            <a:endParaRPr lang="es-ES" dirty="0"/>
          </a:p>
        </p:txBody>
      </p:sp>
      <p:pic>
        <p:nvPicPr>
          <p:cNvPr id="29" name="2 Imagen" descr="Recorte de pantalla"/>
          <p:cNvPicPr>
            <a:picLocks noChangeAspect="1"/>
          </p:cNvPicPr>
          <p:nvPr/>
        </p:nvPicPr>
        <p:blipFill>
          <a:blip r:embed="rId4" cstate="print">
            <a:extLst>
              <a:ext uri="{28A0092B-C50C-407E-A947-70E740481C1C}">
                <a14:useLocalDpi xmlns:a14="http://schemas.microsoft.com/office/drawing/2010/main" val="0"/>
              </a:ext>
            </a:extLst>
          </a:blip>
          <a:srcRect t="34193" r="166" b="7394"/>
          <a:stretch>
            <a:fillRect/>
          </a:stretch>
        </p:blipFill>
        <p:spPr>
          <a:xfrm>
            <a:off x="-108520" y="3212976"/>
            <a:ext cx="5409382" cy="3168352"/>
          </a:xfrm>
          <a:prstGeom prst="rect">
            <a:avLst/>
          </a:prstGeom>
        </p:spPr>
      </p:pic>
      <p:grpSp>
        <p:nvGrpSpPr>
          <p:cNvPr id="28" name="27 Grupo"/>
          <p:cNvGrpSpPr/>
          <p:nvPr/>
        </p:nvGrpSpPr>
        <p:grpSpPr>
          <a:xfrm>
            <a:off x="5436096" y="3789040"/>
            <a:ext cx="3923928" cy="2708920"/>
            <a:chOff x="5057941" y="4149080"/>
            <a:chExt cx="3751139" cy="2360658"/>
          </a:xfrm>
        </p:grpSpPr>
        <p:pic>
          <p:nvPicPr>
            <p:cNvPr id="22" name="Picture 7" descr="C:\Users\framarg2\Google Drive\Os-repositorios\Pecha kucha\logos\editorial upv\docente.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06863" y="4635992"/>
              <a:ext cx="3076575" cy="100965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C:\Users\framarg2\Google Drive\Os-repositorios\Pecha kucha\logos\editorial upv\tesi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94152" y="4404738"/>
              <a:ext cx="178117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9" descr="C:\Users\framarg2\Google Drive\Os-repositorios\Pecha kucha\logos\editorial upv\congresos.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94152" y="4149080"/>
              <a:ext cx="3038475" cy="2857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C:\Users\framarg2\Google Drive\Os-repositorios\Pecha kucha\logos\editorial upv\institucionales.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57941" y="5604591"/>
              <a:ext cx="3751139" cy="905147"/>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descr="C:\Users\Pacele\Google Drive\Os-repositorios\Pecha kucha\logos\editorial upv\books.jpg"/>
          <p:cNvPicPr>
            <a:picLocks noChangeAspect="1" noChangeArrowheads="1"/>
          </p:cNvPicPr>
          <p:nvPr/>
        </p:nvPicPr>
        <p:blipFill>
          <a:blip r:embed="rId13" cstate="print"/>
          <a:srcRect/>
          <a:stretch>
            <a:fillRect/>
          </a:stretch>
        </p:blipFill>
        <p:spPr bwMode="auto">
          <a:xfrm>
            <a:off x="5508104" y="2534243"/>
            <a:ext cx="1409557" cy="960653"/>
          </a:xfrm>
          <a:prstGeom prst="rect">
            <a:avLst/>
          </a:prstGeom>
          <a:noFill/>
        </p:spPr>
      </p:pic>
    </p:spTree>
    <p:extLst>
      <p:ext uri="{BB962C8B-B14F-4D97-AF65-F5344CB8AC3E}">
        <p14:creationId xmlns:p14="http://schemas.microsoft.com/office/powerpoint/2010/main" val="82234387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 CuadroTexto"/>
          <p:cNvSpPr txBox="1"/>
          <p:nvPr/>
        </p:nvSpPr>
        <p:spPr>
          <a:xfrm>
            <a:off x="522000" y="547200"/>
            <a:ext cx="3055104"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a:t>Objetos de aprendizaje</a:t>
            </a:r>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2240" y="1340768"/>
            <a:ext cx="1214314" cy="1066445"/>
          </a:xfrm>
          <a:prstGeom prst="rect">
            <a:avLst/>
          </a:prstGeom>
        </p:spPr>
      </p:pic>
      <p:sp>
        <p:nvSpPr>
          <p:cNvPr id="18" name="CuadroTexto 17"/>
          <p:cNvSpPr txBox="1"/>
          <p:nvPr/>
        </p:nvSpPr>
        <p:spPr>
          <a:xfrm>
            <a:off x="5724128" y="2372687"/>
            <a:ext cx="3205040" cy="1200329"/>
          </a:xfrm>
          <a:prstGeom prst="rect">
            <a:avLst/>
          </a:prstGeom>
          <a:noFill/>
        </p:spPr>
        <p:txBody>
          <a:bodyPr wrap="square" rtlCol="0">
            <a:spAutoFit/>
          </a:bodyPr>
          <a:lstStyle/>
          <a:p>
            <a:pPr marL="285750" indent="-285750">
              <a:buFont typeface="Arial" panose="020B0604020202020204" pitchFamily="34" charset="0"/>
              <a:buChar char="•"/>
            </a:pPr>
            <a:r>
              <a:rPr lang="es-ES" dirty="0" smtClean="0"/>
              <a:t>RiuNet como sistema de gestión Peer </a:t>
            </a:r>
            <a:r>
              <a:rPr lang="es-ES" dirty="0" err="1" smtClean="0"/>
              <a:t>review</a:t>
            </a:r>
            <a:endParaRPr lang="es-ES" dirty="0" smtClean="0"/>
          </a:p>
          <a:p>
            <a:pPr marL="285750" indent="-285750">
              <a:buFont typeface="Arial" panose="020B0604020202020204" pitchFamily="34" charset="0"/>
              <a:buChar char="•"/>
            </a:pPr>
            <a:r>
              <a:rPr lang="es-ES" dirty="0" smtClean="0"/>
              <a:t>5.060 objetos de aprendizaje en abierto (mandato)</a:t>
            </a:r>
            <a:endParaRPr lang="ca-ES" dirty="0"/>
          </a:p>
        </p:txBody>
      </p:sp>
      <p:sp>
        <p:nvSpPr>
          <p:cNvPr id="2" name="1 Rectángulo"/>
          <p:cNvSpPr/>
          <p:nvPr/>
        </p:nvSpPr>
        <p:spPr>
          <a:xfrm>
            <a:off x="276212" y="2067015"/>
            <a:ext cx="1952779" cy="369332"/>
          </a:xfrm>
          <a:prstGeom prst="rect">
            <a:avLst/>
          </a:prstGeom>
        </p:spPr>
        <p:txBody>
          <a:bodyPr wrap="none">
            <a:spAutoFit/>
          </a:bodyPr>
          <a:lstStyle/>
          <a:p>
            <a:r>
              <a:rPr lang="es-ES" b="1" dirty="0">
                <a:hlinkClick r:id="rId4"/>
              </a:rPr>
              <a:t>DOCENCIA EN RED</a:t>
            </a:r>
            <a:endParaRPr lang="es-ES" b="1" dirty="0"/>
          </a:p>
        </p:txBody>
      </p:sp>
      <p:pic>
        <p:nvPicPr>
          <p:cNvPr id="3074" name="Picture 2" descr="Instituto de Ciencias de la Educació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35859" y="1412776"/>
            <a:ext cx="1580157" cy="536947"/>
          </a:xfrm>
          <a:prstGeom prst="rect">
            <a:avLst/>
          </a:prstGeom>
          <a:noFill/>
          <a:extLst>
            <a:ext uri="{909E8E84-426E-40DD-AFC4-6F175D3DCCD1}">
              <a14:hiddenFill xmlns:a14="http://schemas.microsoft.com/office/drawing/2010/main">
                <a:solidFill>
                  <a:srgbClr val="FFFFFF"/>
                </a:solidFill>
              </a14:hiddenFill>
            </a:ext>
          </a:extLst>
        </p:spPr>
      </p:pic>
      <p:sp>
        <p:nvSpPr>
          <p:cNvPr id="19" name="18 Rectángulo">
            <a:hlinkClick r:id="rId6"/>
          </p:cNvPr>
          <p:cNvSpPr/>
          <p:nvPr/>
        </p:nvSpPr>
        <p:spPr>
          <a:xfrm>
            <a:off x="3135859" y="2059708"/>
            <a:ext cx="1298304" cy="369332"/>
          </a:xfrm>
          <a:prstGeom prst="rect">
            <a:avLst/>
          </a:prstGeom>
        </p:spPr>
        <p:txBody>
          <a:bodyPr wrap="none">
            <a:spAutoFit/>
          </a:bodyPr>
          <a:lstStyle/>
          <a:p>
            <a:r>
              <a:rPr lang="es-ES" b="1" dirty="0">
                <a:hlinkClick r:id="rId6"/>
              </a:rPr>
              <a:t>BIBLIOTECA</a:t>
            </a:r>
            <a:endParaRPr lang="es-ES" b="1" dirty="0"/>
          </a:p>
        </p:txBody>
      </p:sp>
      <p:cxnSp>
        <p:nvCxnSpPr>
          <p:cNvPr id="21" name="20 Conector recto de flecha"/>
          <p:cNvCxnSpPr/>
          <p:nvPr/>
        </p:nvCxnSpPr>
        <p:spPr>
          <a:xfrm>
            <a:off x="2228991" y="2279123"/>
            <a:ext cx="834837" cy="5393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a:off x="2276361" y="2210730"/>
            <a:ext cx="834837" cy="412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p:nvPr/>
        </p:nvCxnSpPr>
        <p:spPr>
          <a:xfrm flipV="1">
            <a:off x="2228989" y="1730680"/>
            <a:ext cx="834837" cy="4380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4" name="2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60784" y="2495988"/>
            <a:ext cx="1518825" cy="754636"/>
          </a:xfrm>
          <a:prstGeom prst="rect">
            <a:avLst/>
          </a:prstGeom>
        </p:spPr>
      </p:pic>
      <p:graphicFrame>
        <p:nvGraphicFramePr>
          <p:cNvPr id="26" name="Gráfico 25"/>
          <p:cNvGraphicFramePr>
            <a:graphicFrameLocks/>
          </p:cNvGraphicFramePr>
          <p:nvPr>
            <p:extLst>
              <p:ext uri="{D42A27DB-BD31-4B8C-83A1-F6EECF244321}">
                <p14:modId xmlns:p14="http://schemas.microsoft.com/office/powerpoint/2010/main" val="4067932018"/>
              </p:ext>
            </p:extLst>
          </p:nvPr>
        </p:nvGraphicFramePr>
        <p:xfrm>
          <a:off x="1691680" y="3284984"/>
          <a:ext cx="5184576" cy="3391272"/>
        </p:xfrm>
        <a:graphic>
          <a:graphicData uri="http://schemas.openxmlformats.org/drawingml/2006/chart">
            <c:chart xmlns:c="http://schemas.openxmlformats.org/drawingml/2006/chart" xmlns:r="http://schemas.openxmlformats.org/officeDocument/2006/relationships" r:id="rId8"/>
          </a:graphicData>
        </a:graphic>
      </p:graphicFrame>
      <p:pic>
        <p:nvPicPr>
          <p:cNvPr id="13" name="9 Image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0671" y="4869160"/>
            <a:ext cx="2016225" cy="1374699"/>
          </a:xfrm>
          <a:prstGeom prst="rect">
            <a:avLst/>
          </a:prstGeom>
          <a:ln>
            <a:solidFill>
              <a:schemeClr val="accent1">
                <a:shade val="95000"/>
                <a:satMod val="105000"/>
              </a:schemeClr>
            </a:solidFill>
          </a:ln>
        </p:spPr>
      </p:pic>
      <p:pic>
        <p:nvPicPr>
          <p:cNvPr id="14" name="13 Image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76212" y="2637774"/>
            <a:ext cx="1608439" cy="1162462"/>
          </a:xfrm>
          <a:prstGeom prst="rect">
            <a:avLst/>
          </a:prstGeom>
        </p:spPr>
      </p:pic>
      <p:pic>
        <p:nvPicPr>
          <p:cNvPr id="15" name="Imagen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1520" y="4785740"/>
            <a:ext cx="1350405" cy="1893702"/>
          </a:xfrm>
          <a:prstGeom prst="rect">
            <a:avLst/>
          </a:prstGeom>
          <a:ln>
            <a:solidFill>
              <a:schemeClr val="accent1">
                <a:shade val="95000"/>
                <a:satMod val="105000"/>
              </a:schemeClr>
            </a:solidFill>
          </a:ln>
        </p:spPr>
      </p:pic>
    </p:spTree>
    <p:extLst>
      <p:ext uri="{BB962C8B-B14F-4D97-AF65-F5344CB8AC3E}">
        <p14:creationId xmlns:p14="http://schemas.microsoft.com/office/powerpoint/2010/main" val="356071521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CuadroTexto"/>
          <p:cNvSpPr txBox="1"/>
          <p:nvPr/>
        </p:nvSpPr>
        <p:spPr>
          <a:xfrm>
            <a:off x="522000" y="719176"/>
            <a:ext cx="305640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Trabajos Académicos</a:t>
            </a:r>
            <a:endParaRPr lang="es-ES" dirty="0"/>
          </a:p>
        </p:txBody>
      </p:sp>
      <p:cxnSp>
        <p:nvCxnSpPr>
          <p:cNvPr id="4" name="Conector recto 3"/>
          <p:cNvCxnSpPr/>
          <p:nvPr/>
        </p:nvCxnSpPr>
        <p:spPr>
          <a:xfrm>
            <a:off x="663001" y="5733256"/>
            <a:ext cx="7797431"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Rectángulo redondeado 4"/>
          <p:cNvSpPr/>
          <p:nvPr/>
        </p:nvSpPr>
        <p:spPr>
          <a:xfrm>
            <a:off x="1266139" y="5877272"/>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6" name="Rectángulo redondeado 5"/>
          <p:cNvSpPr/>
          <p:nvPr/>
        </p:nvSpPr>
        <p:spPr>
          <a:xfrm>
            <a:off x="4182126" y="5873978"/>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7" name="Rectángulo redondeado 6"/>
          <p:cNvSpPr/>
          <p:nvPr/>
        </p:nvSpPr>
        <p:spPr>
          <a:xfrm>
            <a:off x="6956133" y="5873978"/>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8" name="CuadroTexto 7"/>
          <p:cNvSpPr txBox="1"/>
          <p:nvPr/>
        </p:nvSpPr>
        <p:spPr>
          <a:xfrm>
            <a:off x="1218894" y="5818606"/>
            <a:ext cx="877891" cy="369332"/>
          </a:xfrm>
          <a:prstGeom prst="rect">
            <a:avLst/>
          </a:prstGeom>
          <a:noFill/>
        </p:spPr>
        <p:txBody>
          <a:bodyPr wrap="square" rtlCol="0">
            <a:spAutoFit/>
          </a:bodyPr>
          <a:lstStyle/>
          <a:p>
            <a:pPr algn="ctr"/>
            <a:r>
              <a:rPr lang="es-ES" dirty="0" smtClean="0">
                <a:solidFill>
                  <a:schemeClr val="accent6">
                    <a:lumMod val="75000"/>
                  </a:schemeClr>
                </a:solidFill>
              </a:rPr>
              <a:t>2010</a:t>
            </a:r>
            <a:endParaRPr lang="ca-ES" dirty="0">
              <a:solidFill>
                <a:schemeClr val="accent6">
                  <a:lumMod val="75000"/>
                </a:schemeClr>
              </a:solidFill>
            </a:endParaRPr>
          </a:p>
        </p:txBody>
      </p:sp>
      <p:sp>
        <p:nvSpPr>
          <p:cNvPr id="9" name="CuadroTexto 8"/>
          <p:cNvSpPr txBox="1"/>
          <p:nvPr/>
        </p:nvSpPr>
        <p:spPr>
          <a:xfrm>
            <a:off x="4150743" y="5818606"/>
            <a:ext cx="877891" cy="369332"/>
          </a:xfrm>
          <a:prstGeom prst="rect">
            <a:avLst/>
          </a:prstGeom>
          <a:noFill/>
        </p:spPr>
        <p:txBody>
          <a:bodyPr wrap="square" rtlCol="0">
            <a:spAutoFit/>
          </a:bodyPr>
          <a:lstStyle/>
          <a:p>
            <a:pPr algn="ctr"/>
            <a:r>
              <a:rPr lang="es-ES" dirty="0" smtClean="0">
                <a:solidFill>
                  <a:schemeClr val="accent6">
                    <a:lumMod val="75000"/>
                  </a:schemeClr>
                </a:solidFill>
              </a:rPr>
              <a:t>2013</a:t>
            </a:r>
            <a:endParaRPr lang="ca-ES" dirty="0">
              <a:solidFill>
                <a:schemeClr val="accent6">
                  <a:lumMod val="75000"/>
                </a:schemeClr>
              </a:solidFill>
            </a:endParaRPr>
          </a:p>
        </p:txBody>
      </p:sp>
      <p:sp>
        <p:nvSpPr>
          <p:cNvPr id="10" name="CuadroTexto 9"/>
          <p:cNvSpPr txBox="1"/>
          <p:nvPr/>
        </p:nvSpPr>
        <p:spPr>
          <a:xfrm>
            <a:off x="6956132" y="5811916"/>
            <a:ext cx="877891" cy="369332"/>
          </a:xfrm>
          <a:prstGeom prst="rect">
            <a:avLst/>
          </a:prstGeom>
          <a:noFill/>
        </p:spPr>
        <p:txBody>
          <a:bodyPr wrap="square" rtlCol="0">
            <a:spAutoFit/>
          </a:bodyPr>
          <a:lstStyle/>
          <a:p>
            <a:pPr algn="ctr"/>
            <a:r>
              <a:rPr lang="es-ES" dirty="0" smtClean="0">
                <a:solidFill>
                  <a:schemeClr val="accent6">
                    <a:lumMod val="75000"/>
                  </a:schemeClr>
                </a:solidFill>
              </a:rPr>
              <a:t>2014</a:t>
            </a:r>
            <a:endParaRPr lang="ca-ES" dirty="0">
              <a:solidFill>
                <a:schemeClr val="accent6">
                  <a:lumMod val="75000"/>
                </a:schemeClr>
              </a:solidFill>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2586758"/>
            <a:ext cx="1214314" cy="1066445"/>
          </a:xfrm>
          <a:prstGeom prst="rect">
            <a:avLst/>
          </a:prstGeom>
        </p:spPr>
      </p:pic>
      <p:sp>
        <p:nvSpPr>
          <p:cNvPr id="13" name="CuadroTexto 12"/>
          <p:cNvSpPr txBox="1"/>
          <p:nvPr/>
        </p:nvSpPr>
        <p:spPr>
          <a:xfrm>
            <a:off x="6204495" y="3962243"/>
            <a:ext cx="219624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Aplicación </a:t>
            </a:r>
            <a:r>
              <a:rPr lang="es-ES" dirty="0" err="1" smtClean="0">
                <a:solidFill>
                  <a:schemeClr val="tx1"/>
                </a:solidFill>
              </a:rPr>
              <a:t>Ebrón</a:t>
            </a:r>
            <a:endParaRPr lang="ca-ES" dirty="0">
              <a:solidFill>
                <a:schemeClr val="tx1"/>
              </a:solidFill>
            </a:endParaRPr>
          </a:p>
        </p:txBody>
      </p:sp>
      <p:sp>
        <p:nvSpPr>
          <p:cNvPr id="14" name="CuadroTexto 13"/>
          <p:cNvSpPr txBox="1"/>
          <p:nvPr/>
        </p:nvSpPr>
        <p:spPr>
          <a:xfrm>
            <a:off x="3416013" y="3973651"/>
            <a:ext cx="231197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Normativa alumnado: </a:t>
            </a:r>
          </a:p>
          <a:p>
            <a:pPr algn="ctr"/>
            <a:r>
              <a:rPr lang="es-ES" dirty="0" smtClean="0">
                <a:solidFill>
                  <a:schemeClr val="tx1"/>
                </a:solidFill>
              </a:rPr>
              <a:t>mandato</a:t>
            </a:r>
            <a:endParaRPr lang="ca-ES" dirty="0">
              <a:solidFill>
                <a:schemeClr val="tx1"/>
              </a:solidFill>
            </a:endParaRPr>
          </a:p>
        </p:txBody>
      </p:sp>
      <p:sp>
        <p:nvSpPr>
          <p:cNvPr id="15" name="CuadroTexto 14"/>
          <p:cNvSpPr txBox="1"/>
          <p:nvPr/>
        </p:nvSpPr>
        <p:spPr>
          <a:xfrm>
            <a:off x="559718" y="3992282"/>
            <a:ext cx="219624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Depósito voluntario</a:t>
            </a:r>
            <a:endParaRPr lang="ca-ES" dirty="0">
              <a:solidFill>
                <a:schemeClr val="tx1"/>
              </a:solidFill>
            </a:endParaRPr>
          </a:p>
        </p:txBody>
      </p:sp>
      <p:grpSp>
        <p:nvGrpSpPr>
          <p:cNvPr id="16" name="Grupo 15"/>
          <p:cNvGrpSpPr/>
          <p:nvPr/>
        </p:nvGrpSpPr>
        <p:grpSpPr>
          <a:xfrm>
            <a:off x="6187689" y="2735802"/>
            <a:ext cx="1959954" cy="735725"/>
            <a:chOff x="3468279" y="1604704"/>
            <a:chExt cx="1959954" cy="735725"/>
          </a:xfrm>
        </p:grpSpPr>
        <p:pic>
          <p:nvPicPr>
            <p:cNvPr id="17" name="Imagen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0986" y="1604704"/>
              <a:ext cx="657247" cy="735725"/>
            </a:xfrm>
            <a:prstGeom prst="rect">
              <a:avLst/>
            </a:prstGeom>
          </p:spPr>
        </p:pic>
        <p:pic>
          <p:nvPicPr>
            <p:cNvPr id="18" name="Imagen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8279" y="1604704"/>
              <a:ext cx="657247" cy="735725"/>
            </a:xfrm>
            <a:prstGeom prst="rect">
              <a:avLst/>
            </a:prstGeom>
          </p:spPr>
        </p:pic>
        <p:cxnSp>
          <p:nvCxnSpPr>
            <p:cNvPr id="19" name="Conector recto de flecha 18"/>
            <p:cNvCxnSpPr/>
            <p:nvPr/>
          </p:nvCxnSpPr>
          <p:spPr>
            <a:xfrm>
              <a:off x="4188678" y="174872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0" name="Conector recto de flecha 19"/>
            <p:cNvCxnSpPr/>
            <p:nvPr/>
          </p:nvCxnSpPr>
          <p:spPr>
            <a:xfrm flipH="1">
              <a:off x="4188679" y="210876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cxnSp>
        <p:nvCxnSpPr>
          <p:cNvPr id="21" name="Conector recto 20"/>
          <p:cNvCxnSpPr/>
          <p:nvPr/>
        </p:nvCxnSpPr>
        <p:spPr>
          <a:xfrm flipH="1" flipV="1">
            <a:off x="1691680" y="4361614"/>
            <a:ext cx="13405" cy="1371643"/>
          </a:xfrm>
          <a:prstGeom prst="line">
            <a:avLst/>
          </a:prstGeom>
        </p:spPr>
        <p:style>
          <a:lnRef idx="3">
            <a:schemeClr val="accent6"/>
          </a:lnRef>
          <a:fillRef idx="0">
            <a:schemeClr val="accent6"/>
          </a:fillRef>
          <a:effectRef idx="2">
            <a:schemeClr val="accent6"/>
          </a:effectRef>
          <a:fontRef idx="minor">
            <a:schemeClr val="tx1"/>
          </a:fontRef>
        </p:style>
      </p:cxnSp>
      <p:cxnSp>
        <p:nvCxnSpPr>
          <p:cNvPr id="22" name="Conector recto 21"/>
          <p:cNvCxnSpPr/>
          <p:nvPr/>
        </p:nvCxnSpPr>
        <p:spPr>
          <a:xfrm flipH="1" flipV="1">
            <a:off x="4576283" y="4616144"/>
            <a:ext cx="13406" cy="1106900"/>
          </a:xfrm>
          <a:prstGeom prst="line">
            <a:avLst/>
          </a:prstGeom>
        </p:spPr>
        <p:style>
          <a:lnRef idx="3">
            <a:schemeClr val="accent6"/>
          </a:lnRef>
          <a:fillRef idx="0">
            <a:schemeClr val="accent6"/>
          </a:fillRef>
          <a:effectRef idx="2">
            <a:schemeClr val="accent6"/>
          </a:effectRef>
          <a:fontRef idx="minor">
            <a:schemeClr val="tx1"/>
          </a:fontRef>
        </p:style>
      </p:cxnSp>
      <p:cxnSp>
        <p:nvCxnSpPr>
          <p:cNvPr id="24" name="Conector recto 23"/>
          <p:cNvCxnSpPr/>
          <p:nvPr/>
        </p:nvCxnSpPr>
        <p:spPr>
          <a:xfrm flipH="1" flipV="1">
            <a:off x="7369089" y="4322283"/>
            <a:ext cx="13405" cy="1371643"/>
          </a:xfrm>
          <a:prstGeom prst="line">
            <a:avLst/>
          </a:prstGeom>
        </p:spPr>
        <p:style>
          <a:lnRef idx="3">
            <a:schemeClr val="accent6"/>
          </a:lnRef>
          <a:fillRef idx="0">
            <a:schemeClr val="accent6"/>
          </a:fillRef>
          <a:effectRef idx="2">
            <a:schemeClr val="accent6"/>
          </a:effectRef>
          <a:fontRef idx="minor">
            <a:schemeClr val="tx1"/>
          </a:fontRef>
        </p:style>
      </p:cxnSp>
      <p:sp>
        <p:nvSpPr>
          <p:cNvPr id="23" name="Rectángulo 22"/>
          <p:cNvSpPr/>
          <p:nvPr/>
        </p:nvSpPr>
        <p:spPr>
          <a:xfrm>
            <a:off x="4606646" y="1124776"/>
            <a:ext cx="2581065" cy="923330"/>
          </a:xfrm>
          <a:prstGeom prst="rect">
            <a:avLst/>
          </a:prstGeom>
        </p:spPr>
        <p:txBody>
          <a:bodyPr wrap="square">
            <a:spAutoFit/>
          </a:bodyPr>
          <a:lstStyle/>
          <a:p>
            <a:r>
              <a:rPr lang="es-ES" dirty="0"/>
              <a:t>Servicio de </a:t>
            </a:r>
            <a:r>
              <a:rPr lang="es-ES" dirty="0" smtClean="0"/>
              <a:t>alumnado</a:t>
            </a:r>
          </a:p>
          <a:p>
            <a:r>
              <a:rPr lang="es-ES" dirty="0" smtClean="0"/>
              <a:t>ERT </a:t>
            </a:r>
            <a:r>
              <a:rPr lang="es-ES" dirty="0"/>
              <a:t>(</a:t>
            </a:r>
            <a:r>
              <a:rPr lang="es-ES" dirty="0" smtClean="0"/>
              <a:t>secretaría</a:t>
            </a:r>
            <a:r>
              <a:rPr lang="es-ES" dirty="0"/>
              <a:t>) </a:t>
            </a:r>
            <a:endParaRPr lang="es-ES" dirty="0" smtClean="0"/>
          </a:p>
          <a:p>
            <a:r>
              <a:rPr lang="es-ES" dirty="0" smtClean="0"/>
              <a:t>Bibliotecas </a:t>
            </a:r>
            <a:r>
              <a:rPr lang="es-ES" dirty="0"/>
              <a:t>de centro</a:t>
            </a:r>
            <a:endParaRPr lang="ca-ES" dirty="0"/>
          </a:p>
        </p:txBody>
      </p:sp>
      <p:sp>
        <p:nvSpPr>
          <p:cNvPr id="26" name="Abrir llave 25"/>
          <p:cNvSpPr/>
          <p:nvPr/>
        </p:nvSpPr>
        <p:spPr>
          <a:xfrm>
            <a:off x="4608280" y="1124776"/>
            <a:ext cx="75867" cy="981825"/>
          </a:xfrm>
          <a:prstGeom prst="leftBrace">
            <a:avLst/>
          </a:prstGeom>
          <a:ln w="38100">
            <a:solidFill>
              <a:schemeClr val="accent1">
                <a:lumMod val="75000"/>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a-ES">
              <a:solidFill>
                <a:schemeClr val="bg1"/>
              </a:solidFill>
            </a:endParaRPr>
          </a:p>
        </p:txBody>
      </p:sp>
    </p:spTree>
    <p:extLst>
      <p:ext uri="{BB962C8B-B14F-4D97-AF65-F5344CB8AC3E}">
        <p14:creationId xmlns:p14="http://schemas.microsoft.com/office/powerpoint/2010/main" val="158998913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CuadroTexto"/>
          <p:cNvSpPr txBox="1"/>
          <p:nvPr/>
        </p:nvSpPr>
        <p:spPr>
          <a:xfrm>
            <a:off x="467544" y="1124744"/>
            <a:ext cx="315853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Trabajos Académicos</a:t>
            </a:r>
            <a:endParaRPr lang="es-ES" dirty="0"/>
          </a:p>
        </p:txBody>
      </p:sp>
      <p:pic>
        <p:nvPicPr>
          <p:cNvPr id="5" name="3 Marcador de contenido"/>
          <p:cNvPicPr>
            <a:picLocks noChangeAspect="1"/>
          </p:cNvPicPr>
          <p:nvPr/>
        </p:nvPicPr>
        <p:blipFill rotWithShape="1">
          <a:blip r:embed="rId3" cstate="print">
            <a:extLst>
              <a:ext uri="{28A0092B-C50C-407E-A947-70E740481C1C}">
                <a14:useLocalDpi xmlns:a14="http://schemas.microsoft.com/office/drawing/2010/main" val="0"/>
              </a:ext>
            </a:extLst>
          </a:blip>
          <a:srcRect t="66926" r="1053" b="-44"/>
          <a:stretch/>
        </p:blipFill>
        <p:spPr>
          <a:xfrm>
            <a:off x="51202" y="1161269"/>
            <a:ext cx="9057302" cy="2581273"/>
          </a:xfrm>
          <a:prstGeom prst="rect">
            <a:avLst/>
          </a:prstGeom>
          <a:ln w="38100">
            <a:solidFill>
              <a:schemeClr val="accent6"/>
            </a:solidFill>
          </a:ln>
        </p:spPr>
      </p:pic>
      <p:sp>
        <p:nvSpPr>
          <p:cNvPr id="17" name="4 Rectángulo"/>
          <p:cNvSpPr/>
          <p:nvPr/>
        </p:nvSpPr>
        <p:spPr>
          <a:xfrm>
            <a:off x="251520" y="1934945"/>
            <a:ext cx="5400600" cy="59769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pic>
        <p:nvPicPr>
          <p:cNvPr id="20" name="3 Marcador de contenido" descr="Recorte de pantalla"/>
          <p:cNvPicPr>
            <a:picLocks noChangeAspect="1"/>
          </p:cNvPicPr>
          <p:nvPr/>
        </p:nvPicPr>
        <p:blipFill rotWithShape="1">
          <a:blip r:embed="rId4" cstate="print">
            <a:extLst>
              <a:ext uri="{28A0092B-C50C-407E-A947-70E740481C1C}">
                <a14:useLocalDpi xmlns:a14="http://schemas.microsoft.com/office/drawing/2010/main" val="0"/>
              </a:ext>
            </a:extLst>
          </a:blip>
          <a:srcRect l="514" t="11231" b="85400"/>
          <a:stretch/>
        </p:blipFill>
        <p:spPr bwMode="auto">
          <a:xfrm>
            <a:off x="1259632" y="624078"/>
            <a:ext cx="7322145" cy="43586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upo 9"/>
          <p:cNvGrpSpPr/>
          <p:nvPr/>
        </p:nvGrpSpPr>
        <p:grpSpPr>
          <a:xfrm>
            <a:off x="1475656" y="4713819"/>
            <a:ext cx="1959954" cy="735725"/>
            <a:chOff x="3468279" y="1604704"/>
            <a:chExt cx="1959954" cy="735725"/>
          </a:xfrm>
        </p:grpSpPr>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0986" y="1604704"/>
              <a:ext cx="657247" cy="735725"/>
            </a:xfrm>
            <a:prstGeom prst="rect">
              <a:avLst/>
            </a:prstGeom>
          </p:spPr>
        </p:pic>
        <p:pic>
          <p:nvPicPr>
            <p:cNvPr id="12" name="Imagen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68279" y="1604704"/>
              <a:ext cx="657247" cy="735725"/>
            </a:xfrm>
            <a:prstGeom prst="rect">
              <a:avLst/>
            </a:prstGeom>
          </p:spPr>
        </p:pic>
        <p:cxnSp>
          <p:nvCxnSpPr>
            <p:cNvPr id="13" name="Conector recto de flecha 12"/>
            <p:cNvCxnSpPr/>
            <p:nvPr/>
          </p:nvCxnSpPr>
          <p:spPr>
            <a:xfrm>
              <a:off x="4188678" y="174872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5" name="Conector recto de flecha 14"/>
            <p:cNvCxnSpPr/>
            <p:nvPr/>
          </p:nvCxnSpPr>
          <p:spPr>
            <a:xfrm flipH="1">
              <a:off x="4188679" y="210876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grpSp>
        <p:nvGrpSpPr>
          <p:cNvPr id="22" name="21 Grupo"/>
          <p:cNvGrpSpPr/>
          <p:nvPr/>
        </p:nvGrpSpPr>
        <p:grpSpPr>
          <a:xfrm>
            <a:off x="4427984" y="2572418"/>
            <a:ext cx="4680520" cy="4240958"/>
            <a:chOff x="4427984" y="2500410"/>
            <a:chExt cx="4680520" cy="4240958"/>
          </a:xfrm>
        </p:grpSpPr>
        <p:grpSp>
          <p:nvGrpSpPr>
            <p:cNvPr id="21" name="20 Grupo"/>
            <p:cNvGrpSpPr/>
            <p:nvPr/>
          </p:nvGrpSpPr>
          <p:grpSpPr>
            <a:xfrm>
              <a:off x="4427984" y="2500410"/>
              <a:ext cx="4680520" cy="4240958"/>
              <a:chOff x="4427984" y="2500410"/>
              <a:chExt cx="4680520" cy="4240958"/>
            </a:xfrm>
          </p:grpSpPr>
          <p:pic>
            <p:nvPicPr>
              <p:cNvPr id="6" name="3 Marcador de contenido" descr="Recorte de pantalla"/>
              <p:cNvPicPr>
                <a:picLocks noChangeAspect="1"/>
              </p:cNvPicPr>
              <p:nvPr/>
            </p:nvPicPr>
            <p:blipFill rotWithShape="1">
              <a:blip r:embed="rId4" cstate="print">
                <a:extLst>
                  <a:ext uri="{28A0092B-C50C-407E-A947-70E740481C1C}">
                    <a14:useLocalDpi xmlns:a14="http://schemas.microsoft.com/office/drawing/2010/main" val="0"/>
                  </a:ext>
                </a:extLst>
              </a:blip>
              <a:srcRect l="514" t="1123" b="33739"/>
              <a:stretch/>
            </p:blipFill>
            <p:spPr bwMode="auto">
              <a:xfrm>
                <a:off x="4427984" y="2500410"/>
                <a:ext cx="4680520" cy="4240958"/>
              </a:xfrm>
              <a:prstGeom prst="rect">
                <a:avLst/>
              </a:prstGeom>
              <a:noFill/>
              <a:ln w="38100">
                <a:solidFill>
                  <a:schemeClr val="accent5">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1 Rectángulo"/>
              <p:cNvSpPr/>
              <p:nvPr/>
            </p:nvSpPr>
            <p:spPr>
              <a:xfrm>
                <a:off x="4631023" y="4869160"/>
                <a:ext cx="4274442" cy="27903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grpSp>
        <p:sp>
          <p:nvSpPr>
            <p:cNvPr id="14" name="13 Rectángulo"/>
            <p:cNvSpPr/>
            <p:nvPr/>
          </p:nvSpPr>
          <p:spPr>
            <a:xfrm>
              <a:off x="5436096" y="3356992"/>
              <a:ext cx="1368152"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8100392" y="3356992"/>
              <a:ext cx="79208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Rectángulo"/>
            <p:cNvSpPr/>
            <p:nvPr/>
          </p:nvSpPr>
          <p:spPr>
            <a:xfrm>
              <a:off x="5508104" y="4077072"/>
              <a:ext cx="1296144"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Rectángulo"/>
            <p:cNvSpPr/>
            <p:nvPr/>
          </p:nvSpPr>
          <p:spPr>
            <a:xfrm>
              <a:off x="8100392" y="4077072"/>
              <a:ext cx="79208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81638071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ángulo redondeado 19"/>
          <p:cNvSpPr/>
          <p:nvPr/>
        </p:nvSpPr>
        <p:spPr>
          <a:xfrm>
            <a:off x="6776704" y="6045344"/>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grpSp>
        <p:nvGrpSpPr>
          <p:cNvPr id="3" name="Grupo 2"/>
          <p:cNvGrpSpPr/>
          <p:nvPr/>
        </p:nvGrpSpPr>
        <p:grpSpPr>
          <a:xfrm>
            <a:off x="5976156" y="2017674"/>
            <a:ext cx="1959954" cy="735725"/>
            <a:chOff x="3468279" y="1604704"/>
            <a:chExt cx="1959954" cy="735725"/>
          </a:xfrm>
        </p:grpSpPr>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0986" y="1604704"/>
              <a:ext cx="657247" cy="735725"/>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8279" y="1604704"/>
              <a:ext cx="657247" cy="735725"/>
            </a:xfrm>
            <a:prstGeom prst="rect">
              <a:avLst/>
            </a:prstGeom>
          </p:spPr>
        </p:pic>
        <p:cxnSp>
          <p:nvCxnSpPr>
            <p:cNvPr id="6" name="Conector recto de flecha 5"/>
            <p:cNvCxnSpPr/>
            <p:nvPr/>
          </p:nvCxnSpPr>
          <p:spPr>
            <a:xfrm>
              <a:off x="4188678" y="174872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 name="Conector recto de flecha 6"/>
            <p:cNvCxnSpPr/>
            <p:nvPr/>
          </p:nvCxnSpPr>
          <p:spPr>
            <a:xfrm flipH="1">
              <a:off x="4188679" y="210876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grpSp>
        <p:nvGrpSpPr>
          <p:cNvPr id="12" name="Grupo 11"/>
          <p:cNvGrpSpPr/>
          <p:nvPr/>
        </p:nvGrpSpPr>
        <p:grpSpPr>
          <a:xfrm>
            <a:off x="3357280" y="3593447"/>
            <a:ext cx="2173225" cy="1425240"/>
            <a:chOff x="3481107" y="2522513"/>
            <a:chExt cx="2173225" cy="1425240"/>
          </a:xfrm>
        </p:grpSpPr>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1920" y="2522513"/>
              <a:ext cx="1431603" cy="1425240"/>
            </a:xfrm>
            <a:prstGeom prst="rect">
              <a:avLst/>
            </a:prstGeom>
          </p:spPr>
        </p:pic>
        <p:sp>
          <p:nvSpPr>
            <p:cNvPr id="8" name="CuadroTexto 7"/>
            <p:cNvSpPr txBox="1"/>
            <p:nvPr/>
          </p:nvSpPr>
          <p:spPr>
            <a:xfrm>
              <a:off x="3481107" y="3070119"/>
              <a:ext cx="2173225"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t>Real Decreto estudios doctorado </a:t>
              </a:r>
              <a:endParaRPr lang="ca-ES" dirty="0"/>
            </a:p>
          </p:txBody>
        </p:sp>
      </p:grpSp>
      <p:sp>
        <p:nvSpPr>
          <p:cNvPr id="10" name="Rectángulo redondeado 9"/>
          <p:cNvSpPr/>
          <p:nvPr/>
        </p:nvSpPr>
        <p:spPr>
          <a:xfrm>
            <a:off x="5976156" y="1124744"/>
            <a:ext cx="1959954" cy="64807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ca-ES">
              <a:solidFill>
                <a:schemeClr val="bg1"/>
              </a:solidFill>
            </a:endParaRPr>
          </a:p>
        </p:txBody>
      </p:sp>
      <p:sp>
        <p:nvSpPr>
          <p:cNvPr id="11" name="CuadroTexto 10"/>
          <p:cNvSpPr txBox="1"/>
          <p:nvPr/>
        </p:nvSpPr>
        <p:spPr>
          <a:xfrm>
            <a:off x="6012160" y="1126485"/>
            <a:ext cx="1887946" cy="646331"/>
          </a:xfrm>
          <a:prstGeom prst="rect">
            <a:avLst/>
          </a:prstGeom>
          <a:noFill/>
        </p:spPr>
        <p:txBody>
          <a:bodyPr wrap="square" rtlCol="0">
            <a:spAutoFit/>
          </a:bodyPr>
          <a:lstStyle/>
          <a:p>
            <a:pPr algn="ctr"/>
            <a:r>
              <a:rPr lang="es-ES" dirty="0" smtClean="0">
                <a:solidFill>
                  <a:schemeClr val="bg1"/>
                </a:solidFill>
              </a:rPr>
              <a:t>Aplicación de gestión de tesis</a:t>
            </a:r>
            <a:endParaRPr lang="ca-ES" dirty="0">
              <a:solidFill>
                <a:schemeClr val="bg1"/>
              </a:solidFill>
            </a:endParaRPr>
          </a:p>
        </p:txBody>
      </p:sp>
      <p:sp>
        <p:nvSpPr>
          <p:cNvPr id="15" name="15 CuadroTexto"/>
          <p:cNvSpPr txBox="1"/>
          <p:nvPr/>
        </p:nvSpPr>
        <p:spPr>
          <a:xfrm>
            <a:off x="522000" y="547200"/>
            <a:ext cx="305640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Tesis</a:t>
            </a:r>
            <a:endParaRPr lang="es-ES" dirty="0"/>
          </a:p>
        </p:txBody>
      </p:sp>
      <p:cxnSp>
        <p:nvCxnSpPr>
          <p:cNvPr id="16" name="Conector recto 15"/>
          <p:cNvCxnSpPr/>
          <p:nvPr/>
        </p:nvCxnSpPr>
        <p:spPr>
          <a:xfrm flipV="1">
            <a:off x="1331640" y="5906106"/>
            <a:ext cx="6881184" cy="12533"/>
          </a:xfrm>
          <a:prstGeom prst="line">
            <a:avLst/>
          </a:prstGeom>
        </p:spPr>
        <p:style>
          <a:lnRef idx="3">
            <a:schemeClr val="accent6"/>
          </a:lnRef>
          <a:fillRef idx="0">
            <a:schemeClr val="accent6"/>
          </a:fillRef>
          <a:effectRef idx="2">
            <a:schemeClr val="accent6"/>
          </a:effectRef>
          <a:fontRef idx="minor">
            <a:schemeClr val="tx1"/>
          </a:fontRef>
        </p:style>
      </p:cxnSp>
      <p:sp>
        <p:nvSpPr>
          <p:cNvPr id="18" name="Rectángulo redondeado 17"/>
          <p:cNvSpPr/>
          <p:nvPr/>
        </p:nvSpPr>
        <p:spPr>
          <a:xfrm>
            <a:off x="983286" y="6026361"/>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20" name="Rectángulo redondeado 19"/>
          <p:cNvSpPr/>
          <p:nvPr/>
        </p:nvSpPr>
        <p:spPr>
          <a:xfrm>
            <a:off x="4030022" y="6052826"/>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19" name="CuadroTexto 18"/>
          <p:cNvSpPr txBox="1"/>
          <p:nvPr/>
        </p:nvSpPr>
        <p:spPr>
          <a:xfrm>
            <a:off x="967329" y="5976700"/>
            <a:ext cx="1028415" cy="369332"/>
          </a:xfrm>
          <a:prstGeom prst="rect">
            <a:avLst/>
          </a:prstGeom>
          <a:noFill/>
        </p:spPr>
        <p:txBody>
          <a:bodyPr wrap="square" rtlCol="0">
            <a:spAutoFit/>
          </a:bodyPr>
          <a:lstStyle/>
          <a:p>
            <a:pPr algn="ctr"/>
            <a:r>
              <a:rPr lang="es-ES" dirty="0" smtClean="0">
                <a:solidFill>
                  <a:schemeClr val="accent6">
                    <a:lumMod val="75000"/>
                  </a:schemeClr>
                </a:solidFill>
              </a:rPr>
              <a:t>2008</a:t>
            </a:r>
            <a:endParaRPr lang="ca-ES" dirty="0">
              <a:solidFill>
                <a:schemeClr val="accent6">
                  <a:lumMod val="75000"/>
                </a:schemeClr>
              </a:solidFill>
            </a:endParaRPr>
          </a:p>
        </p:txBody>
      </p:sp>
      <p:sp>
        <p:nvSpPr>
          <p:cNvPr id="23" name="CuadroTexto 22"/>
          <p:cNvSpPr txBox="1"/>
          <p:nvPr/>
        </p:nvSpPr>
        <p:spPr>
          <a:xfrm>
            <a:off x="4030022" y="6011996"/>
            <a:ext cx="877891" cy="369332"/>
          </a:xfrm>
          <a:prstGeom prst="rect">
            <a:avLst/>
          </a:prstGeom>
          <a:noFill/>
        </p:spPr>
        <p:txBody>
          <a:bodyPr wrap="square" rtlCol="0">
            <a:spAutoFit/>
          </a:bodyPr>
          <a:lstStyle/>
          <a:p>
            <a:pPr algn="ctr"/>
            <a:r>
              <a:rPr lang="es-ES" dirty="0" smtClean="0">
                <a:solidFill>
                  <a:schemeClr val="accent6">
                    <a:lumMod val="75000"/>
                  </a:schemeClr>
                </a:solidFill>
              </a:rPr>
              <a:t>2011</a:t>
            </a:r>
            <a:endParaRPr lang="ca-ES" dirty="0">
              <a:solidFill>
                <a:schemeClr val="accent6">
                  <a:lumMod val="75000"/>
                </a:schemeClr>
              </a:solidFill>
            </a:endParaRPr>
          </a:p>
        </p:txBody>
      </p:sp>
      <p:sp>
        <p:nvSpPr>
          <p:cNvPr id="25" name="CuadroTexto 24"/>
          <p:cNvSpPr txBox="1"/>
          <p:nvPr/>
        </p:nvSpPr>
        <p:spPr>
          <a:xfrm>
            <a:off x="696097" y="4265855"/>
            <a:ext cx="219624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Primera colección</a:t>
            </a:r>
            <a:endParaRPr lang="ca-ES" dirty="0">
              <a:solidFill>
                <a:schemeClr val="tx1"/>
              </a:solidFill>
            </a:endParaRPr>
          </a:p>
        </p:txBody>
      </p:sp>
      <p:cxnSp>
        <p:nvCxnSpPr>
          <p:cNvPr id="26" name="Conector recto 25"/>
          <p:cNvCxnSpPr/>
          <p:nvPr/>
        </p:nvCxnSpPr>
        <p:spPr>
          <a:xfrm flipV="1">
            <a:off x="1363224" y="4683016"/>
            <a:ext cx="3930" cy="1221001"/>
          </a:xfrm>
          <a:prstGeom prst="line">
            <a:avLst/>
          </a:prstGeom>
        </p:spPr>
        <p:style>
          <a:lnRef idx="3">
            <a:schemeClr val="accent6"/>
          </a:lnRef>
          <a:fillRef idx="0">
            <a:schemeClr val="accent6"/>
          </a:fillRef>
          <a:effectRef idx="2">
            <a:schemeClr val="accent6"/>
          </a:effectRef>
          <a:fontRef idx="minor">
            <a:schemeClr val="tx1"/>
          </a:fontRef>
        </p:style>
      </p:cxnSp>
      <p:cxnSp>
        <p:nvCxnSpPr>
          <p:cNvPr id="27" name="Conector recto 26"/>
          <p:cNvCxnSpPr/>
          <p:nvPr/>
        </p:nvCxnSpPr>
        <p:spPr>
          <a:xfrm flipV="1">
            <a:off x="4443892" y="5078282"/>
            <a:ext cx="0" cy="827824"/>
          </a:xfrm>
          <a:prstGeom prst="line">
            <a:avLst/>
          </a:prstGeom>
        </p:spPr>
        <p:style>
          <a:lnRef idx="3">
            <a:schemeClr val="accent6"/>
          </a:lnRef>
          <a:fillRef idx="0">
            <a:schemeClr val="accent6"/>
          </a:fillRef>
          <a:effectRef idx="2">
            <a:schemeClr val="accent6"/>
          </a:effectRef>
          <a:fontRef idx="minor">
            <a:schemeClr val="tx1"/>
          </a:fontRef>
        </p:style>
      </p:cxnSp>
      <p:cxnSp>
        <p:nvCxnSpPr>
          <p:cNvPr id="29" name="Conector recto 28"/>
          <p:cNvCxnSpPr/>
          <p:nvPr/>
        </p:nvCxnSpPr>
        <p:spPr>
          <a:xfrm flipV="1">
            <a:off x="7179623" y="4807482"/>
            <a:ext cx="0" cy="1090268"/>
          </a:xfrm>
          <a:prstGeom prst="line">
            <a:avLst/>
          </a:prstGeom>
        </p:spPr>
        <p:style>
          <a:lnRef idx="3">
            <a:schemeClr val="accent6"/>
          </a:lnRef>
          <a:fillRef idx="0">
            <a:schemeClr val="accent6"/>
          </a:fillRef>
          <a:effectRef idx="2">
            <a:schemeClr val="accent6"/>
          </a:effectRef>
          <a:fontRef idx="minor">
            <a:schemeClr val="tx1"/>
          </a:fontRef>
        </p:style>
      </p:cxnSp>
      <p:sp>
        <p:nvSpPr>
          <p:cNvPr id="30" name="15 CuadroTexto"/>
          <p:cNvSpPr txBox="1"/>
          <p:nvPr/>
        </p:nvSpPr>
        <p:spPr>
          <a:xfrm>
            <a:off x="1007728" y="3149192"/>
            <a:ext cx="1751746"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Voluntario</a:t>
            </a:r>
            <a:endParaRPr lang="es-ES" dirty="0"/>
          </a:p>
        </p:txBody>
      </p:sp>
      <p:sp>
        <p:nvSpPr>
          <p:cNvPr id="31" name="15 CuadroTexto"/>
          <p:cNvSpPr txBox="1"/>
          <p:nvPr/>
        </p:nvSpPr>
        <p:spPr>
          <a:xfrm>
            <a:off x="3568018" y="3150142"/>
            <a:ext cx="1751746"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smtClean="0"/>
              <a:t>Mandato</a:t>
            </a:r>
            <a:endParaRPr lang="es-ES" dirty="0"/>
          </a:p>
        </p:txBody>
      </p:sp>
      <p:sp>
        <p:nvSpPr>
          <p:cNvPr id="32" name="15 CuadroTexto"/>
          <p:cNvSpPr txBox="1"/>
          <p:nvPr/>
        </p:nvSpPr>
        <p:spPr>
          <a:xfrm>
            <a:off x="6120172" y="3169802"/>
            <a:ext cx="2124236"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endParaRPr lang="es-ES" dirty="0"/>
          </a:p>
        </p:txBody>
      </p:sp>
      <p:sp>
        <p:nvSpPr>
          <p:cNvPr id="2" name="CuadroTexto 1"/>
          <p:cNvSpPr txBox="1"/>
          <p:nvPr/>
        </p:nvSpPr>
        <p:spPr>
          <a:xfrm>
            <a:off x="6506726" y="4153130"/>
            <a:ext cx="135112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t>1844 tesis en RiuNet</a:t>
            </a:r>
            <a:endParaRPr lang="es-ES" dirty="0"/>
          </a:p>
        </p:txBody>
      </p:sp>
      <p:sp>
        <p:nvSpPr>
          <p:cNvPr id="14" name="13 Rectángulo"/>
          <p:cNvSpPr/>
          <p:nvPr/>
        </p:nvSpPr>
        <p:spPr>
          <a:xfrm>
            <a:off x="6106366" y="3194843"/>
            <a:ext cx="2246064" cy="461665"/>
          </a:xfrm>
          <a:prstGeom prst="rect">
            <a:avLst/>
          </a:prstGeom>
        </p:spPr>
        <p:txBody>
          <a:bodyPr wrap="none">
            <a:spAutoFit/>
          </a:bodyPr>
          <a:lstStyle/>
          <a:p>
            <a:r>
              <a:rPr lang="es-ES" sz="2400" dirty="0">
                <a:solidFill>
                  <a:schemeClr val="bg1"/>
                </a:solidFill>
              </a:rPr>
              <a:t>100% en </a:t>
            </a:r>
            <a:r>
              <a:rPr lang="es-ES" sz="2400" dirty="0" err="1" smtClean="0">
                <a:solidFill>
                  <a:schemeClr val="bg1"/>
                </a:solidFill>
              </a:rPr>
              <a:t>RiuNet</a:t>
            </a:r>
            <a:r>
              <a:rPr lang="es-ES" sz="2400" dirty="0" smtClean="0">
                <a:solidFill>
                  <a:schemeClr val="bg1"/>
                </a:solidFill>
              </a:rPr>
              <a:t> </a:t>
            </a:r>
            <a:endParaRPr lang="es-ES" sz="2400" dirty="0">
              <a:solidFill>
                <a:schemeClr val="bg1"/>
              </a:solidFill>
            </a:endParaRPr>
          </a:p>
        </p:txBody>
      </p:sp>
      <p:sp>
        <p:nvSpPr>
          <p:cNvPr id="40" name="CuadroTexto 22"/>
          <p:cNvSpPr txBox="1"/>
          <p:nvPr/>
        </p:nvSpPr>
        <p:spPr>
          <a:xfrm>
            <a:off x="6790453" y="5978114"/>
            <a:ext cx="877891" cy="369332"/>
          </a:xfrm>
          <a:prstGeom prst="rect">
            <a:avLst/>
          </a:prstGeom>
          <a:noFill/>
        </p:spPr>
        <p:txBody>
          <a:bodyPr wrap="square" rtlCol="0">
            <a:spAutoFit/>
          </a:bodyPr>
          <a:lstStyle/>
          <a:p>
            <a:pPr algn="ctr"/>
            <a:r>
              <a:rPr lang="es-ES" dirty="0" smtClean="0">
                <a:solidFill>
                  <a:schemeClr val="accent6">
                    <a:lumMod val="75000"/>
                  </a:schemeClr>
                </a:solidFill>
              </a:rPr>
              <a:t>2015</a:t>
            </a:r>
            <a:endParaRPr lang="ca-ES" dirty="0">
              <a:solidFill>
                <a:schemeClr val="accent6">
                  <a:lumMod val="75000"/>
                </a:schemeClr>
              </a:solidFill>
            </a:endParaRPr>
          </a:p>
        </p:txBody>
      </p:sp>
      <p:sp>
        <p:nvSpPr>
          <p:cNvPr id="33" name="CuadroTexto 17"/>
          <p:cNvSpPr txBox="1"/>
          <p:nvPr/>
        </p:nvSpPr>
        <p:spPr>
          <a:xfrm>
            <a:off x="3779912" y="1245177"/>
            <a:ext cx="2448272" cy="369332"/>
          </a:xfrm>
          <a:prstGeom prst="rect">
            <a:avLst/>
          </a:prstGeom>
          <a:noFill/>
        </p:spPr>
        <p:txBody>
          <a:bodyPr wrap="square" rtlCol="0">
            <a:spAutoFit/>
          </a:bodyPr>
          <a:lstStyle/>
          <a:p>
            <a:pPr marL="285750" indent="-285750"/>
            <a:r>
              <a:rPr lang="es-ES" dirty="0" smtClean="0"/>
              <a:t>Escuela de Doctorado </a:t>
            </a:r>
          </a:p>
        </p:txBody>
      </p:sp>
    </p:spTree>
    <p:extLst>
      <p:ext uri="{BB962C8B-B14F-4D97-AF65-F5344CB8AC3E}">
        <p14:creationId xmlns:p14="http://schemas.microsoft.com/office/powerpoint/2010/main" val="363596590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8132" t="8196" r="29312" b="850"/>
          <a:stretch/>
        </p:blipFill>
        <p:spPr bwMode="auto">
          <a:xfrm>
            <a:off x="2447318" y="99220"/>
            <a:ext cx="4788978" cy="6642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15 CuadroTexto"/>
          <p:cNvSpPr txBox="1"/>
          <p:nvPr/>
        </p:nvSpPr>
        <p:spPr>
          <a:xfrm>
            <a:off x="547807" y="635491"/>
            <a:ext cx="1097672"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r>
              <a:rPr lang="es-ES" dirty="0" smtClean="0"/>
              <a:t>Tesis</a:t>
            </a:r>
            <a:endParaRPr lang="es-ES" dirty="0"/>
          </a:p>
        </p:txBody>
      </p:sp>
    </p:spTree>
    <p:extLst>
      <p:ext uri="{BB962C8B-B14F-4D97-AF65-F5344CB8AC3E}">
        <p14:creationId xmlns:p14="http://schemas.microsoft.com/office/powerpoint/2010/main" val="140621187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cto 2"/>
          <p:cNvCxnSpPr/>
          <p:nvPr/>
        </p:nvCxnSpPr>
        <p:spPr>
          <a:xfrm>
            <a:off x="663001" y="5621455"/>
            <a:ext cx="7797431" cy="0"/>
          </a:xfrm>
          <a:prstGeom prst="line">
            <a:avLst/>
          </a:prstGeom>
        </p:spPr>
        <p:style>
          <a:lnRef idx="3">
            <a:schemeClr val="accent6"/>
          </a:lnRef>
          <a:fillRef idx="0">
            <a:schemeClr val="accent6"/>
          </a:fillRef>
          <a:effectRef idx="2">
            <a:schemeClr val="accent6"/>
          </a:effectRef>
          <a:fontRef idx="minor">
            <a:schemeClr val="tx1"/>
          </a:fontRef>
        </p:style>
      </p:cxnSp>
      <p:sp>
        <p:nvSpPr>
          <p:cNvPr id="4" name="Rectángulo redondeado 3"/>
          <p:cNvSpPr/>
          <p:nvPr/>
        </p:nvSpPr>
        <p:spPr>
          <a:xfrm>
            <a:off x="971600" y="5765471"/>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5" name="Rectángulo redondeado 4"/>
          <p:cNvSpPr/>
          <p:nvPr/>
        </p:nvSpPr>
        <p:spPr>
          <a:xfrm>
            <a:off x="3995936" y="5765471"/>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6" name="Rectángulo redondeado 5"/>
          <p:cNvSpPr/>
          <p:nvPr/>
        </p:nvSpPr>
        <p:spPr>
          <a:xfrm>
            <a:off x="6705369" y="5765471"/>
            <a:ext cx="877891" cy="25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ca-ES">
              <a:solidFill>
                <a:schemeClr val="accent6"/>
              </a:solidFill>
            </a:endParaRPr>
          </a:p>
        </p:txBody>
      </p:sp>
      <p:sp>
        <p:nvSpPr>
          <p:cNvPr id="7" name="CuadroTexto 6"/>
          <p:cNvSpPr txBox="1"/>
          <p:nvPr/>
        </p:nvSpPr>
        <p:spPr>
          <a:xfrm>
            <a:off x="971599" y="5706805"/>
            <a:ext cx="877891" cy="369332"/>
          </a:xfrm>
          <a:prstGeom prst="rect">
            <a:avLst/>
          </a:prstGeom>
          <a:noFill/>
        </p:spPr>
        <p:txBody>
          <a:bodyPr wrap="square" rtlCol="0">
            <a:spAutoFit/>
          </a:bodyPr>
          <a:lstStyle/>
          <a:p>
            <a:pPr algn="ctr"/>
            <a:r>
              <a:rPr lang="es-ES" dirty="0" smtClean="0">
                <a:solidFill>
                  <a:schemeClr val="accent6">
                    <a:lumMod val="75000"/>
                  </a:schemeClr>
                </a:solidFill>
              </a:rPr>
              <a:t>2011</a:t>
            </a:r>
            <a:endParaRPr lang="ca-ES" dirty="0">
              <a:solidFill>
                <a:schemeClr val="accent6">
                  <a:lumMod val="75000"/>
                </a:schemeClr>
              </a:solidFill>
            </a:endParaRPr>
          </a:p>
        </p:txBody>
      </p:sp>
      <p:sp>
        <p:nvSpPr>
          <p:cNvPr id="8" name="CuadroTexto 7"/>
          <p:cNvSpPr txBox="1"/>
          <p:nvPr/>
        </p:nvSpPr>
        <p:spPr>
          <a:xfrm>
            <a:off x="3995937" y="5700115"/>
            <a:ext cx="877891" cy="369332"/>
          </a:xfrm>
          <a:prstGeom prst="rect">
            <a:avLst/>
          </a:prstGeom>
          <a:noFill/>
        </p:spPr>
        <p:txBody>
          <a:bodyPr wrap="square" rtlCol="0">
            <a:spAutoFit/>
          </a:bodyPr>
          <a:lstStyle/>
          <a:p>
            <a:pPr algn="ctr"/>
            <a:r>
              <a:rPr lang="es-ES" dirty="0" smtClean="0">
                <a:solidFill>
                  <a:schemeClr val="accent6">
                    <a:lumMod val="75000"/>
                  </a:schemeClr>
                </a:solidFill>
              </a:rPr>
              <a:t>2013</a:t>
            </a:r>
            <a:endParaRPr lang="ca-ES" dirty="0">
              <a:solidFill>
                <a:schemeClr val="accent6">
                  <a:lumMod val="75000"/>
                </a:schemeClr>
              </a:solidFill>
            </a:endParaRPr>
          </a:p>
        </p:txBody>
      </p:sp>
      <p:sp>
        <p:nvSpPr>
          <p:cNvPr id="9" name="CuadroTexto 8"/>
          <p:cNvSpPr txBox="1"/>
          <p:nvPr/>
        </p:nvSpPr>
        <p:spPr>
          <a:xfrm>
            <a:off x="6685097" y="5700115"/>
            <a:ext cx="877891" cy="369332"/>
          </a:xfrm>
          <a:prstGeom prst="rect">
            <a:avLst/>
          </a:prstGeom>
          <a:noFill/>
        </p:spPr>
        <p:txBody>
          <a:bodyPr wrap="square" rtlCol="0">
            <a:spAutoFit/>
          </a:bodyPr>
          <a:lstStyle/>
          <a:p>
            <a:pPr algn="ctr"/>
            <a:r>
              <a:rPr lang="es-ES" dirty="0" smtClean="0">
                <a:solidFill>
                  <a:schemeClr val="accent6">
                    <a:lumMod val="75000"/>
                  </a:schemeClr>
                </a:solidFill>
              </a:rPr>
              <a:t>2015</a:t>
            </a:r>
            <a:endParaRPr lang="ca-ES" dirty="0">
              <a:solidFill>
                <a:schemeClr val="accent6">
                  <a:lumMod val="75000"/>
                </a:schemeClr>
              </a:solidFill>
            </a:endParaRPr>
          </a:p>
        </p:txBody>
      </p:sp>
      <p:sp>
        <p:nvSpPr>
          <p:cNvPr id="10" name="CuadroTexto 9"/>
          <p:cNvSpPr txBox="1"/>
          <p:nvPr/>
        </p:nvSpPr>
        <p:spPr>
          <a:xfrm>
            <a:off x="3347864" y="3842557"/>
            <a:ext cx="219624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Pasarela</a:t>
            </a:r>
            <a:endParaRPr lang="ca-ES" dirty="0">
              <a:solidFill>
                <a:schemeClr val="tx1"/>
              </a:solidFill>
            </a:endParaRPr>
          </a:p>
        </p:txBody>
      </p:sp>
      <p:sp>
        <p:nvSpPr>
          <p:cNvPr id="12" name="CuadroTexto 11"/>
          <p:cNvSpPr txBox="1"/>
          <p:nvPr/>
        </p:nvSpPr>
        <p:spPr>
          <a:xfrm>
            <a:off x="6025920" y="3645024"/>
            <a:ext cx="219624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solidFill>
                  <a:schemeClr val="tx1"/>
                </a:solidFill>
              </a:rPr>
              <a:t>+ de </a:t>
            </a:r>
            <a:r>
              <a:rPr lang="es-ES" dirty="0">
                <a:solidFill>
                  <a:schemeClr val="tx1"/>
                </a:solidFill>
              </a:rPr>
              <a:t>5</a:t>
            </a:r>
            <a:r>
              <a:rPr lang="es-ES" dirty="0" smtClean="0">
                <a:solidFill>
                  <a:schemeClr val="tx1"/>
                </a:solidFill>
              </a:rPr>
              <a:t>000 publicaciones </a:t>
            </a:r>
            <a:endParaRPr lang="ca-ES" dirty="0">
              <a:solidFill>
                <a:schemeClr val="tx1"/>
              </a:solidFill>
            </a:endParaRPr>
          </a:p>
        </p:txBody>
      </p:sp>
      <p:sp>
        <p:nvSpPr>
          <p:cNvPr id="13" name="17 CuadroTexto"/>
          <p:cNvSpPr txBox="1"/>
          <p:nvPr/>
        </p:nvSpPr>
        <p:spPr>
          <a:xfrm>
            <a:off x="522000" y="547200"/>
            <a:ext cx="3056400" cy="461655"/>
          </a:xfrm>
          <a:prstGeom prst="rect">
            <a:avLst/>
          </a:prstGeom>
        </p:spPr>
        <p:style>
          <a:lnRef idx="0">
            <a:schemeClr val="accent1"/>
          </a:lnRef>
          <a:fillRef idx="3">
            <a:schemeClr val="accent1"/>
          </a:fillRef>
          <a:effectRef idx="3">
            <a:schemeClr val="accent1"/>
          </a:effectRef>
          <a:fontRef idx="minor">
            <a:schemeClr val="lt1"/>
          </a:fontRef>
        </p:style>
        <p:txBody>
          <a:bodyPr wrap="square" lIns="91429" tIns="45715" rIns="91429" bIns="45715" rtlCol="0">
            <a:spAutoFit/>
          </a:bodyPr>
          <a:lstStyle>
            <a:defPPr>
              <a:defRPr lang="ca-ES"/>
            </a:defPPr>
            <a:lvl1pPr>
              <a:defRPr sz="2400">
                <a:solidFill>
                  <a:schemeClr val="bg1"/>
                </a:solidFill>
              </a:defRPr>
            </a:lvl1pPr>
          </a:lstStyle>
          <a:p>
            <a:pPr algn="ctr"/>
            <a:r>
              <a:rPr lang="es-ES" dirty="0" err="1" smtClean="0"/>
              <a:t>Senia</a:t>
            </a:r>
            <a:r>
              <a:rPr lang="es-ES" dirty="0" smtClean="0"/>
              <a:t>: </a:t>
            </a:r>
            <a:r>
              <a:rPr lang="es-ES" dirty="0"/>
              <a:t>CRIS </a:t>
            </a:r>
            <a:r>
              <a:rPr lang="es-ES" dirty="0" smtClean="0"/>
              <a:t>UPV</a:t>
            </a:r>
            <a:endParaRPr lang="es-ES" dirty="0"/>
          </a:p>
        </p:txBody>
      </p:sp>
      <p:grpSp>
        <p:nvGrpSpPr>
          <p:cNvPr id="14" name="Grupo 13"/>
          <p:cNvGrpSpPr/>
          <p:nvPr/>
        </p:nvGrpSpPr>
        <p:grpSpPr>
          <a:xfrm>
            <a:off x="3479414" y="2962817"/>
            <a:ext cx="1959954" cy="735725"/>
            <a:chOff x="3468279" y="1604704"/>
            <a:chExt cx="1959954" cy="735725"/>
          </a:xfrm>
        </p:grpSpPr>
        <p:pic>
          <p:nvPicPr>
            <p:cNvPr id="15" name="Imagen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0986" y="1604704"/>
              <a:ext cx="657247" cy="735725"/>
            </a:xfrm>
            <a:prstGeom prst="rect">
              <a:avLst/>
            </a:prstGeom>
          </p:spPr>
        </p:pic>
        <p:pic>
          <p:nvPicPr>
            <p:cNvPr id="16" name="Imagen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8279" y="1604704"/>
              <a:ext cx="657247" cy="735725"/>
            </a:xfrm>
            <a:prstGeom prst="rect">
              <a:avLst/>
            </a:prstGeom>
          </p:spPr>
        </p:pic>
        <p:cxnSp>
          <p:nvCxnSpPr>
            <p:cNvPr id="17" name="Conector recto de flecha 16"/>
            <p:cNvCxnSpPr/>
            <p:nvPr/>
          </p:nvCxnSpPr>
          <p:spPr>
            <a:xfrm>
              <a:off x="4188678" y="174872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8" name="Conector recto de flecha 17"/>
            <p:cNvCxnSpPr/>
            <p:nvPr/>
          </p:nvCxnSpPr>
          <p:spPr>
            <a:xfrm flipH="1">
              <a:off x="4188679" y="2108761"/>
              <a:ext cx="5400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sp>
        <p:nvSpPr>
          <p:cNvPr id="2" name="Rectángulo 1"/>
          <p:cNvSpPr/>
          <p:nvPr/>
        </p:nvSpPr>
        <p:spPr>
          <a:xfrm>
            <a:off x="636758" y="6237312"/>
            <a:ext cx="7698013" cy="369332"/>
          </a:xfrm>
          <a:prstGeom prst="rect">
            <a:avLst/>
          </a:prstGeom>
        </p:spPr>
        <p:txBody>
          <a:bodyPr wrap="square">
            <a:spAutoFit/>
          </a:bodyPr>
          <a:lstStyle/>
          <a:p>
            <a:r>
              <a:rPr lang="es-ES" dirty="0" smtClean="0"/>
              <a:t>Publicación científica: artículos, comunicaciones a congresos, libros, capítulos …</a:t>
            </a:r>
            <a:endParaRPr lang="es-ES" dirty="0"/>
          </a:p>
        </p:txBody>
      </p:sp>
      <p:cxnSp>
        <p:nvCxnSpPr>
          <p:cNvPr id="20" name="Conector recto 19"/>
          <p:cNvCxnSpPr/>
          <p:nvPr/>
        </p:nvCxnSpPr>
        <p:spPr>
          <a:xfrm flipH="1" flipV="1">
            <a:off x="1711170" y="4221323"/>
            <a:ext cx="13405" cy="1371643"/>
          </a:xfrm>
          <a:prstGeom prst="line">
            <a:avLst/>
          </a:prstGeom>
        </p:spPr>
        <p:style>
          <a:lnRef idx="3">
            <a:schemeClr val="accent6"/>
          </a:lnRef>
          <a:fillRef idx="0">
            <a:schemeClr val="accent6"/>
          </a:fillRef>
          <a:effectRef idx="2">
            <a:schemeClr val="accent6"/>
          </a:effectRef>
          <a:fontRef idx="minor">
            <a:schemeClr val="tx1"/>
          </a:fontRef>
        </p:style>
      </p:cxnSp>
      <p:grpSp>
        <p:nvGrpSpPr>
          <p:cNvPr id="22" name="Grupo 21"/>
          <p:cNvGrpSpPr/>
          <p:nvPr/>
        </p:nvGrpSpPr>
        <p:grpSpPr>
          <a:xfrm>
            <a:off x="611560" y="2962206"/>
            <a:ext cx="2173225" cy="1569868"/>
            <a:chOff x="3484579" y="2270257"/>
            <a:chExt cx="2173225" cy="1569868"/>
          </a:xfrm>
        </p:grpSpPr>
        <p:pic>
          <p:nvPicPr>
            <p:cNvPr id="23" name="Imagen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1918" y="2270257"/>
              <a:ext cx="1576877" cy="1569868"/>
            </a:xfrm>
            <a:prstGeom prst="rect">
              <a:avLst/>
            </a:prstGeom>
          </p:spPr>
        </p:pic>
        <p:sp>
          <p:nvSpPr>
            <p:cNvPr id="24" name="CuadroTexto 23"/>
            <p:cNvSpPr txBox="1"/>
            <p:nvPr/>
          </p:nvSpPr>
          <p:spPr>
            <a:xfrm>
              <a:off x="3484579" y="3023688"/>
              <a:ext cx="2173225"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dirty="0" smtClean="0"/>
                <a:t>Ley de la Ciencia y política AA UPV</a:t>
              </a:r>
              <a:endParaRPr lang="ca-ES" dirty="0"/>
            </a:p>
          </p:txBody>
        </p:sp>
      </p:grpSp>
      <p:cxnSp>
        <p:nvCxnSpPr>
          <p:cNvPr id="25" name="Conector recto 24"/>
          <p:cNvCxnSpPr/>
          <p:nvPr/>
        </p:nvCxnSpPr>
        <p:spPr>
          <a:xfrm flipH="1" flipV="1">
            <a:off x="4445986" y="4221323"/>
            <a:ext cx="13405" cy="1371643"/>
          </a:xfrm>
          <a:prstGeom prst="line">
            <a:avLst/>
          </a:prstGeom>
        </p:spPr>
        <p:style>
          <a:lnRef idx="3">
            <a:schemeClr val="accent6"/>
          </a:lnRef>
          <a:fillRef idx="0">
            <a:schemeClr val="accent6"/>
          </a:fillRef>
          <a:effectRef idx="2">
            <a:schemeClr val="accent6"/>
          </a:effectRef>
          <a:fontRef idx="minor">
            <a:schemeClr val="tx1"/>
          </a:fontRef>
        </p:style>
      </p:cxnSp>
      <p:cxnSp>
        <p:nvCxnSpPr>
          <p:cNvPr id="26" name="Conector recto 25"/>
          <p:cNvCxnSpPr>
            <a:endCxn id="12" idx="2"/>
          </p:cNvCxnSpPr>
          <p:nvPr/>
        </p:nvCxnSpPr>
        <p:spPr>
          <a:xfrm flipH="1" flipV="1">
            <a:off x="7124042" y="4291355"/>
            <a:ext cx="26975" cy="1301612"/>
          </a:xfrm>
          <a:prstGeom prst="line">
            <a:avLst/>
          </a:prstGeom>
        </p:spPr>
        <p:style>
          <a:lnRef idx="3">
            <a:schemeClr val="accent6"/>
          </a:lnRef>
          <a:fillRef idx="0">
            <a:schemeClr val="accent6"/>
          </a:fillRef>
          <a:effectRef idx="2">
            <a:schemeClr val="accent6"/>
          </a:effectRef>
          <a:fontRef idx="minor">
            <a:schemeClr val="tx1"/>
          </a:fontRef>
        </p:style>
      </p:cxnSp>
      <p:pic>
        <p:nvPicPr>
          <p:cNvPr id="27" name="Picture 2">
            <a:hlinkClick r:id="rId5"/>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70824" y="2852936"/>
            <a:ext cx="2946977" cy="86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 name="Gráfico 7"/>
          <p:cNvGraphicFramePr>
            <a:graphicFrameLocks/>
          </p:cNvGraphicFramePr>
          <p:nvPr>
            <p:extLst>
              <p:ext uri="{D42A27DB-BD31-4B8C-83A1-F6EECF244321}">
                <p14:modId xmlns:p14="http://schemas.microsoft.com/office/powerpoint/2010/main" val="3245541187"/>
              </p:ext>
            </p:extLst>
          </p:nvPr>
        </p:nvGraphicFramePr>
        <p:xfrm>
          <a:off x="3779912" y="130324"/>
          <a:ext cx="3600400" cy="2420888"/>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46296705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Recorte de pantalla"/>
          <p:cNvPicPr>
            <a:picLocks noGrp="1" noChangeAspect="1"/>
          </p:cNvPicPr>
          <p:nvPr>
            <p:ph idx="1"/>
          </p:nvPr>
        </p:nvPicPr>
        <p:blipFill rotWithShape="1">
          <a:blip r:embed="rId3">
            <a:extLst>
              <a:ext uri="{28A0092B-C50C-407E-A947-70E740481C1C}">
                <a14:useLocalDpi xmlns:a14="http://schemas.microsoft.com/office/drawing/2010/main" val="0"/>
              </a:ext>
            </a:extLst>
          </a:blip>
          <a:srcRect l="11645" t="9315"/>
          <a:stretch/>
        </p:blipFill>
        <p:spPr>
          <a:xfrm>
            <a:off x="1475656" y="620688"/>
            <a:ext cx="5277150" cy="6085724"/>
          </a:xfrm>
        </p:spPr>
      </p:pic>
      <p:sp>
        <p:nvSpPr>
          <p:cNvPr id="5" name="4 Rectángulo"/>
          <p:cNvSpPr/>
          <p:nvPr/>
        </p:nvSpPr>
        <p:spPr>
          <a:xfrm>
            <a:off x="2051720" y="116632"/>
            <a:ext cx="4587090" cy="584775"/>
          </a:xfrm>
          <a:prstGeom prst="rect">
            <a:avLst/>
          </a:prstGeom>
        </p:spPr>
        <p:txBody>
          <a:bodyPr wrap="none">
            <a:spAutoFit/>
          </a:bodyPr>
          <a:lstStyle/>
          <a:p>
            <a:pPr lvl="0" fontAlgn="base">
              <a:spcBef>
                <a:spcPts val="600"/>
              </a:spcBef>
              <a:spcAft>
                <a:spcPts val="600"/>
              </a:spcAft>
            </a:pPr>
            <a:r>
              <a:rPr lang="es-ES" altLang="es-ES" sz="3200" b="1" dirty="0">
                <a:ea typeface="Times New Roman" pitchFamily="18" charset="0"/>
              </a:rPr>
              <a:t>La pasarela Senia - RiuNet</a:t>
            </a:r>
            <a:endParaRPr lang="es-ES" altLang="es-ES" sz="3200" b="1" dirty="0"/>
          </a:p>
        </p:txBody>
      </p:sp>
    </p:spTree>
    <p:extLst>
      <p:ext uri="{BB962C8B-B14F-4D97-AF65-F5344CB8AC3E}">
        <p14:creationId xmlns:p14="http://schemas.microsoft.com/office/powerpoint/2010/main" val="205344287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467544" y="1556792"/>
            <a:ext cx="8057456" cy="4525963"/>
          </a:xfrm>
        </p:spPr>
        <p:txBody>
          <a:bodyPr>
            <a:normAutofit/>
          </a:bodyPr>
          <a:lstStyle/>
          <a:p>
            <a:pPr marL="0" indent="0">
              <a:buNone/>
            </a:pPr>
            <a:r>
              <a:rPr lang="es-ES" altLang="es-ES" sz="5400" dirty="0">
                <a:ea typeface="Times New Roman" pitchFamily="18" charset="0"/>
              </a:rPr>
              <a:t>La pasarela Senia RiuNet</a:t>
            </a:r>
            <a:endParaRPr lang="es-ES" altLang="es-ES" sz="5400" dirty="0"/>
          </a:p>
          <a:p>
            <a:pPr marL="0" lvl="0" indent="0" algn="ctr">
              <a:spcBef>
                <a:spcPts val="1800"/>
              </a:spcBef>
              <a:buNone/>
            </a:pPr>
            <a:r>
              <a:rPr lang="es-ES" dirty="0" smtClean="0"/>
              <a:t>Introducir una publicación</a:t>
            </a:r>
          </a:p>
          <a:p>
            <a:pPr marL="0" lvl="0" indent="0" algn="ctr">
              <a:spcBef>
                <a:spcPts val="1800"/>
              </a:spcBef>
              <a:buNone/>
            </a:pPr>
            <a:endParaRPr lang="es-ES" dirty="0" smtClean="0"/>
          </a:p>
          <a:p>
            <a:pPr marL="0" lvl="0" indent="0" algn="ctr">
              <a:spcBef>
                <a:spcPts val="1800"/>
              </a:spcBef>
              <a:buNone/>
            </a:pPr>
            <a:r>
              <a:rPr lang="es-ES" dirty="0" smtClean="0"/>
              <a:t>Guía rápida:</a:t>
            </a:r>
          </a:p>
          <a:p>
            <a:pPr marL="0" lvl="0" indent="0" algn="ctr">
              <a:spcBef>
                <a:spcPts val="1800"/>
              </a:spcBef>
              <a:buNone/>
            </a:pPr>
            <a:r>
              <a:rPr lang="es-ES" sz="2800" dirty="0">
                <a:hlinkClick r:id="rId3"/>
              </a:rPr>
              <a:t>http://poliscience.blogs.upv.es/riunet/depositar-trabajos-en-riunet/subir-publicaciones-a-senia</a:t>
            </a:r>
            <a:r>
              <a:rPr lang="es-ES" sz="2800" dirty="0" smtClean="0">
                <a:hlinkClick r:id="rId3"/>
              </a:rPr>
              <a:t>/</a:t>
            </a:r>
            <a:r>
              <a:rPr lang="es-ES" sz="2800" dirty="0" smtClean="0"/>
              <a:t> </a:t>
            </a:r>
            <a:endParaRPr lang="es-ES" sz="2800" dirty="0"/>
          </a:p>
        </p:txBody>
      </p:sp>
    </p:spTree>
    <p:extLst>
      <p:ext uri="{BB962C8B-B14F-4D97-AF65-F5344CB8AC3E}">
        <p14:creationId xmlns:p14="http://schemas.microsoft.com/office/powerpoint/2010/main" val="297246323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0832" y="255786"/>
            <a:ext cx="8229600" cy="652934"/>
          </a:xfrm>
        </p:spPr>
        <p:txBody>
          <a:bodyPr/>
          <a:lstStyle/>
          <a:p>
            <a:r>
              <a:rPr lang="es-ES" dirty="0" smtClean="0"/>
              <a:t>Formación</a:t>
            </a:r>
            <a:endParaRPr lang="es-ES" dirty="0"/>
          </a:p>
        </p:txBody>
      </p:sp>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720" t="12610" r="22254" b="-7192"/>
          <a:stretch/>
        </p:blipFill>
        <p:spPr bwMode="auto">
          <a:xfrm>
            <a:off x="3851920" y="1110405"/>
            <a:ext cx="5197013" cy="5404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618" t="14939" r="40667" b="1"/>
          <a:stretch/>
        </p:blipFill>
        <p:spPr bwMode="auto">
          <a:xfrm>
            <a:off x="-36512" y="1087638"/>
            <a:ext cx="3603947" cy="4886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64" t="12581" r="5456" b="9025"/>
          <a:stretch/>
        </p:blipFill>
        <p:spPr bwMode="auto">
          <a:xfrm>
            <a:off x="2057940" y="3933056"/>
            <a:ext cx="2010004" cy="2664296"/>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8"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965" t="12607" r="9736" b="11101"/>
          <a:stretch/>
        </p:blipFill>
        <p:spPr bwMode="auto">
          <a:xfrm>
            <a:off x="7020272" y="3530723"/>
            <a:ext cx="2009363" cy="2664296"/>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34733981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467544" y="1556792"/>
            <a:ext cx="8057456" cy="4525963"/>
          </a:xfrm>
        </p:spPr>
        <p:txBody>
          <a:bodyPr>
            <a:normAutofit/>
          </a:bodyPr>
          <a:lstStyle/>
          <a:p>
            <a:pPr marL="0" indent="0" algn="ctr">
              <a:buNone/>
            </a:pPr>
            <a:r>
              <a:rPr lang="es-ES" altLang="es-ES" sz="5400" dirty="0" smtClean="0">
                <a:ea typeface="Times New Roman" pitchFamily="18" charset="0"/>
              </a:rPr>
              <a:t>Senia</a:t>
            </a:r>
            <a:endParaRPr lang="es-ES" altLang="es-ES" sz="5400" dirty="0"/>
          </a:p>
          <a:p>
            <a:pPr marL="0" lvl="0" indent="0">
              <a:spcBef>
                <a:spcPts val="1800"/>
              </a:spcBef>
              <a:buNone/>
            </a:pPr>
            <a:r>
              <a:rPr lang="es-ES" dirty="0" smtClean="0"/>
              <a:t>Acceder a la plataforma para introducir una publicación</a:t>
            </a:r>
            <a:endParaRPr lang="es-ES" dirty="0"/>
          </a:p>
        </p:txBody>
      </p:sp>
    </p:spTree>
    <p:extLst>
      <p:ext uri="{BB962C8B-B14F-4D97-AF65-F5344CB8AC3E}">
        <p14:creationId xmlns:p14="http://schemas.microsoft.com/office/powerpoint/2010/main" val="368105116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pic>
        <p:nvPicPr>
          <p:cNvPr id="4" name="3 Imagen"/>
          <p:cNvPicPr/>
          <p:nvPr/>
        </p:nvPicPr>
        <p:blipFill rotWithShape="1">
          <a:blip r:embed="rId3" cstate="print"/>
          <a:srcRect l="24123" t="23242" r="34176" b="22696"/>
          <a:stretch/>
        </p:blipFill>
        <p:spPr bwMode="auto">
          <a:xfrm>
            <a:off x="0" y="1"/>
            <a:ext cx="9144000" cy="6857999"/>
          </a:xfrm>
          <a:prstGeom prst="rect">
            <a:avLst/>
          </a:prstGeom>
          <a:ln>
            <a:noFill/>
          </a:ln>
          <a:extLst>
            <a:ext uri="{53640926-AAD7-44D8-BBD7-CCE9431645EC}">
              <a14:shadowObscured xmlns:a14="http://schemas.microsoft.com/office/drawing/2010/main"/>
            </a:ext>
          </a:extLst>
        </p:spPr>
      </p:pic>
      <p:sp>
        <p:nvSpPr>
          <p:cNvPr id="5" name="4 CuadroTexto"/>
          <p:cNvSpPr txBox="1"/>
          <p:nvPr/>
        </p:nvSpPr>
        <p:spPr>
          <a:xfrm>
            <a:off x="2051720" y="1"/>
            <a:ext cx="1296144" cy="461665"/>
          </a:xfrm>
          <a:prstGeom prst="rect">
            <a:avLst/>
          </a:prstGeom>
          <a:noFill/>
        </p:spPr>
        <p:txBody>
          <a:bodyPr wrap="square" rtlCol="0">
            <a:spAutoFit/>
          </a:bodyPr>
          <a:lstStyle/>
          <a:p>
            <a:r>
              <a:rPr lang="es-ES" sz="2400" b="1" dirty="0" smtClean="0">
                <a:solidFill>
                  <a:srgbClr val="FF0000"/>
                </a:solidFill>
                <a:latin typeface="Arial" pitchFamily="34" charset="0"/>
                <a:cs typeface="Arial" pitchFamily="34" charset="0"/>
              </a:rPr>
              <a:t>SENIA</a:t>
            </a:r>
            <a:endParaRPr lang="es-ES" sz="24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38144481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3">
            <a:extLst>
              <a:ext uri="{28A0092B-C50C-407E-A947-70E740481C1C}">
                <a14:useLocalDpi xmlns:a14="http://schemas.microsoft.com/office/drawing/2010/main" val="0"/>
              </a:ext>
            </a:extLst>
          </a:blip>
          <a:srcRect l="1609" t="3100" r="3105" b="16692"/>
          <a:stretch/>
        </p:blipFill>
        <p:spPr>
          <a:xfrm>
            <a:off x="37173" y="836712"/>
            <a:ext cx="9072701" cy="5727861"/>
          </a:xfrm>
        </p:spPr>
      </p:pic>
      <p:sp>
        <p:nvSpPr>
          <p:cNvPr id="3" name="2 Rectángulo"/>
          <p:cNvSpPr/>
          <p:nvPr/>
        </p:nvSpPr>
        <p:spPr>
          <a:xfrm>
            <a:off x="1066083" y="116632"/>
            <a:ext cx="6314229" cy="461665"/>
          </a:xfrm>
          <a:prstGeom prst="rect">
            <a:avLst/>
          </a:prstGeom>
        </p:spPr>
        <p:txBody>
          <a:bodyPr wrap="none">
            <a:spAutoFit/>
          </a:bodyPr>
          <a:lstStyle/>
          <a:p>
            <a:pPr algn="ctr"/>
            <a:r>
              <a:rPr lang="es-ES" sz="2400" b="1" dirty="0" smtClean="0"/>
              <a:t>Paso previo: Normalización </a:t>
            </a:r>
            <a:r>
              <a:rPr lang="es-ES" sz="2400" b="1" dirty="0"/>
              <a:t>de la firma científica</a:t>
            </a:r>
          </a:p>
        </p:txBody>
      </p:sp>
    </p:spTree>
    <p:extLst>
      <p:ext uri="{BB962C8B-B14F-4D97-AF65-F5344CB8AC3E}">
        <p14:creationId xmlns:p14="http://schemas.microsoft.com/office/powerpoint/2010/main" val="235244754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6071"/>
          <a:stretch/>
        </p:blipFill>
        <p:spPr bwMode="auto">
          <a:xfrm>
            <a:off x="62543" y="980728"/>
            <a:ext cx="9018913" cy="5148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375" y="4638519"/>
            <a:ext cx="6078793" cy="3977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3 Flecha doblada hacia arriba"/>
          <p:cNvSpPr/>
          <p:nvPr/>
        </p:nvSpPr>
        <p:spPr>
          <a:xfrm rot="8166877">
            <a:off x="1364089" y="5138056"/>
            <a:ext cx="566819" cy="254096"/>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62543" y="4638519"/>
            <a:ext cx="7965841" cy="338554"/>
          </a:xfrm>
          <a:prstGeom prst="rect">
            <a:avLst/>
          </a:prstGeom>
          <a:noFill/>
        </p:spPr>
        <p:txBody>
          <a:bodyPr wrap="square" rtlCol="0">
            <a:spAutoFit/>
          </a:bodyPr>
          <a:lstStyle/>
          <a:p>
            <a:r>
              <a:rPr lang="es-ES" sz="1600" b="1" dirty="0" smtClean="0">
                <a:solidFill>
                  <a:srgbClr val="FF0000"/>
                </a:solidFill>
                <a:latin typeface="Arial" pitchFamily="34" charset="0"/>
                <a:cs typeface="Arial" pitchFamily="34" charset="0"/>
              </a:rPr>
              <a:t>En los registros automáticamente aparecerán las 2 opciones</a:t>
            </a:r>
            <a:endParaRPr lang="es-ES" sz="1600" b="1" dirty="0">
              <a:solidFill>
                <a:srgbClr val="FF0000"/>
              </a:solidFill>
              <a:latin typeface="Arial" pitchFamily="34" charset="0"/>
              <a:cs typeface="Arial" pitchFamily="34" charset="0"/>
            </a:endParaRPr>
          </a:p>
        </p:txBody>
      </p:sp>
      <p:sp>
        <p:nvSpPr>
          <p:cNvPr id="3" name="2 Rectángulo"/>
          <p:cNvSpPr/>
          <p:nvPr/>
        </p:nvSpPr>
        <p:spPr>
          <a:xfrm>
            <a:off x="611560" y="5625144"/>
            <a:ext cx="648072" cy="216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Rectángulo"/>
          <p:cNvSpPr/>
          <p:nvPr/>
        </p:nvSpPr>
        <p:spPr>
          <a:xfrm>
            <a:off x="611560" y="5841168"/>
            <a:ext cx="648072" cy="216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5641421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518864" y="620688"/>
            <a:ext cx="8229600" cy="6048672"/>
          </a:xfrm>
        </p:spPr>
        <p:txBody>
          <a:bodyPr>
            <a:normAutofit/>
          </a:bodyPr>
          <a:lstStyle/>
          <a:p>
            <a:pPr marL="0" indent="0">
              <a:buNone/>
            </a:pPr>
            <a:r>
              <a:rPr lang="es-ES" dirty="0"/>
              <a:t>Los autores UPV han de introducir su firma en </a:t>
            </a:r>
            <a:r>
              <a:rPr lang="es-ES" dirty="0" smtClean="0"/>
              <a:t>Senia. </a:t>
            </a:r>
            <a:r>
              <a:rPr lang="es-ES" dirty="0"/>
              <a:t>“</a:t>
            </a:r>
            <a:r>
              <a:rPr lang="es-ES" u="sng" dirty="0">
                <a:hlinkClick r:id="rId3"/>
              </a:rPr>
              <a:t>Normativa de publicación de los resultados científicos en la UPV</a:t>
            </a:r>
            <a:r>
              <a:rPr lang="es-ES" dirty="0"/>
              <a:t>” </a:t>
            </a:r>
            <a:endParaRPr lang="es-ES" dirty="0" smtClean="0"/>
          </a:p>
        </p:txBody>
      </p:sp>
      <p:pic>
        <p:nvPicPr>
          <p:cNvPr id="4" name="3 Imagen"/>
          <p:cNvPicPr/>
          <p:nvPr/>
        </p:nvPicPr>
        <p:blipFill>
          <a:blip r:embed="rId4">
            <a:extLst>
              <a:ext uri="{28A0092B-C50C-407E-A947-70E740481C1C}">
                <a14:useLocalDpi xmlns:a14="http://schemas.microsoft.com/office/drawing/2010/main" val="0"/>
              </a:ext>
            </a:extLst>
          </a:blip>
          <a:srcRect/>
          <a:stretch>
            <a:fillRect/>
          </a:stretch>
        </p:blipFill>
        <p:spPr bwMode="auto">
          <a:xfrm>
            <a:off x="611560" y="2204864"/>
            <a:ext cx="7200800" cy="4260572"/>
          </a:xfrm>
          <a:prstGeom prst="rect">
            <a:avLst/>
          </a:prstGeom>
          <a:noFill/>
          <a:ln>
            <a:noFill/>
          </a:ln>
        </p:spPr>
      </p:pic>
    </p:spTree>
    <p:extLst>
      <p:ext uri="{BB962C8B-B14F-4D97-AF65-F5344CB8AC3E}">
        <p14:creationId xmlns:p14="http://schemas.microsoft.com/office/powerpoint/2010/main" val="56715021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908720"/>
            <a:ext cx="7776864" cy="2520280"/>
          </a:xfrm>
          <a:prstGeom prst="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5 Rectángulo"/>
          <p:cNvSpPr/>
          <p:nvPr/>
        </p:nvSpPr>
        <p:spPr>
          <a:xfrm>
            <a:off x="539552" y="2996952"/>
            <a:ext cx="8136904"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4 Marcador de contenido"/>
          <p:cNvSpPr>
            <a:spLocks noGrp="1"/>
          </p:cNvSpPr>
          <p:nvPr>
            <p:ph idx="1"/>
          </p:nvPr>
        </p:nvSpPr>
        <p:spPr>
          <a:xfrm>
            <a:off x="518864" y="980728"/>
            <a:ext cx="8229600" cy="5760640"/>
          </a:xfrm>
        </p:spPr>
        <p:txBody>
          <a:bodyPr>
            <a:normAutofit/>
          </a:bodyPr>
          <a:lstStyle/>
          <a:p>
            <a:pPr marL="0" indent="0">
              <a:spcBef>
                <a:spcPts val="1800"/>
              </a:spcBef>
              <a:buNone/>
            </a:pPr>
            <a:r>
              <a:rPr lang="es-ES" b="1" dirty="0" smtClean="0"/>
              <a:t>Formato recomendado</a:t>
            </a:r>
            <a:r>
              <a:rPr lang="es-ES" dirty="0" smtClean="0"/>
              <a:t>:</a:t>
            </a:r>
          </a:p>
          <a:p>
            <a:pPr marL="0" indent="0" algn="ctr">
              <a:buNone/>
            </a:pPr>
            <a:r>
              <a:rPr lang="es-ES" b="1" dirty="0" smtClean="0"/>
              <a:t>apellido1-apellido2, nombre</a:t>
            </a:r>
          </a:p>
          <a:p>
            <a:pPr marL="0" indent="0">
              <a:buNone/>
            </a:pPr>
            <a:r>
              <a:rPr lang="es-ES" dirty="0" smtClean="0"/>
              <a:t>En el caso de nombres compuestos (</a:t>
            </a:r>
            <a:r>
              <a:rPr lang="es-ES" dirty="0" err="1" smtClean="0"/>
              <a:t>nc</a:t>
            </a:r>
            <a:r>
              <a:rPr lang="es-ES" dirty="0" smtClean="0"/>
              <a:t>)</a:t>
            </a:r>
          </a:p>
          <a:p>
            <a:pPr marL="0" indent="0" algn="ctr">
              <a:buNone/>
            </a:pPr>
            <a:r>
              <a:rPr lang="es-ES" dirty="0" smtClean="0"/>
              <a:t>apellido1-apellido2, nc1-nc2</a:t>
            </a:r>
          </a:p>
          <a:p>
            <a:pPr marL="0" indent="0">
              <a:spcBef>
                <a:spcPts val="1800"/>
              </a:spcBef>
              <a:buNone/>
            </a:pPr>
            <a:endParaRPr lang="es-ES" sz="2000" dirty="0" smtClean="0"/>
          </a:p>
          <a:p>
            <a:pPr marL="0" indent="0">
              <a:spcBef>
                <a:spcPts val="1800"/>
              </a:spcBef>
              <a:buNone/>
            </a:pPr>
            <a:r>
              <a:rPr lang="es-ES" dirty="0" smtClean="0"/>
              <a:t>El resultado: dos cadenas de caracteres, una para el nombre y otra para los apellidos </a:t>
            </a:r>
          </a:p>
          <a:p>
            <a:pPr marL="0" indent="0">
              <a:spcBef>
                <a:spcPts val="1800"/>
              </a:spcBef>
              <a:buNone/>
            </a:pPr>
            <a:r>
              <a:rPr lang="es-ES" dirty="0" smtClean="0"/>
              <a:t>Es </a:t>
            </a:r>
            <a:r>
              <a:rPr lang="es-ES" dirty="0"/>
              <a:t>fundamental identificarnos correctamente para no perder </a:t>
            </a:r>
            <a:r>
              <a:rPr lang="es-ES" b="1" dirty="0" smtClean="0"/>
              <a:t>visibilidad</a:t>
            </a:r>
            <a:endParaRPr lang="es-ES" b="1" dirty="0"/>
          </a:p>
        </p:txBody>
      </p:sp>
    </p:spTree>
    <p:extLst>
      <p:ext uri="{BB962C8B-B14F-4D97-AF65-F5344CB8AC3E}">
        <p14:creationId xmlns:p14="http://schemas.microsoft.com/office/powerpoint/2010/main" val="246956779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179"/>
          <a:stretch/>
        </p:blipFill>
        <p:spPr bwMode="auto">
          <a:xfrm>
            <a:off x="467543" y="620688"/>
            <a:ext cx="8365277" cy="6011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914117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4 CuadroTexto"/>
          <p:cNvSpPr txBox="1">
            <a:spLocks noChangeArrowheads="1"/>
          </p:cNvSpPr>
          <p:nvPr/>
        </p:nvSpPr>
        <p:spPr bwMode="auto">
          <a:xfrm>
            <a:off x="588819" y="6141216"/>
            <a:ext cx="7947603" cy="60015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1100" dirty="0">
                <a:solidFill>
                  <a:srgbClr val="000000"/>
                </a:solidFill>
                <a:ea typeface="Verdana" pitchFamily="34" charset="0"/>
                <a:cs typeface="Arial" pitchFamily="34" charset="0"/>
              </a:rPr>
              <a:t>Fuente</a:t>
            </a:r>
            <a:r>
              <a:rPr lang="es-ES" altLang="es-ES" sz="1100" dirty="0" smtClean="0">
                <a:solidFill>
                  <a:srgbClr val="000000"/>
                </a:solidFill>
                <a:ea typeface="Verdana" pitchFamily="34" charset="0"/>
                <a:cs typeface="Arial" pitchFamily="34" charset="0"/>
              </a:rPr>
              <a:t>: García</a:t>
            </a:r>
            <a:r>
              <a:rPr lang="es-ES" altLang="es-ES" sz="1100" dirty="0">
                <a:solidFill>
                  <a:srgbClr val="000000"/>
                </a:solidFill>
                <a:ea typeface="Verdana" pitchFamily="34" charset="0"/>
                <a:cs typeface="Arial" pitchFamily="34" charset="0"/>
              </a:rPr>
              <a:t>, C. </a:t>
            </a:r>
            <a:r>
              <a:rPr lang="es-ES" altLang="es-ES" sz="1100" dirty="0" err="1">
                <a:solidFill>
                  <a:srgbClr val="000000"/>
                </a:solidFill>
                <a:ea typeface="Verdana" pitchFamily="34" charset="0"/>
                <a:cs typeface="Arial" pitchFamily="34" charset="0"/>
              </a:rPr>
              <a:t>Launching</a:t>
            </a:r>
            <a:r>
              <a:rPr lang="es-ES" altLang="es-ES" sz="1100" dirty="0">
                <a:solidFill>
                  <a:srgbClr val="000000"/>
                </a:solidFill>
                <a:ea typeface="Verdana" pitchFamily="34" charset="0"/>
                <a:cs typeface="Arial" pitchFamily="34" charset="0"/>
              </a:rPr>
              <a:t> </a:t>
            </a:r>
            <a:r>
              <a:rPr lang="es-ES" altLang="es-ES" sz="1100" dirty="0" err="1">
                <a:solidFill>
                  <a:srgbClr val="000000"/>
                </a:solidFill>
                <a:ea typeface="Verdana" pitchFamily="34" charset="0"/>
                <a:cs typeface="Arial" pitchFamily="34" charset="0"/>
              </a:rPr>
              <a:t>the</a:t>
            </a:r>
            <a:r>
              <a:rPr lang="es-ES" altLang="es-ES" sz="1100" dirty="0">
                <a:solidFill>
                  <a:srgbClr val="000000"/>
                </a:solidFill>
                <a:ea typeface="Verdana" pitchFamily="34" charset="0"/>
                <a:cs typeface="Arial" pitchFamily="34" charset="0"/>
              </a:rPr>
              <a:t> </a:t>
            </a:r>
            <a:r>
              <a:rPr lang="es-ES" altLang="es-ES" sz="1100" dirty="0" err="1">
                <a:solidFill>
                  <a:srgbClr val="000000"/>
                </a:solidFill>
                <a:ea typeface="Verdana" pitchFamily="34" charset="0"/>
                <a:cs typeface="Arial" pitchFamily="34" charset="0"/>
              </a:rPr>
              <a:t>Orcid</a:t>
            </a:r>
            <a:r>
              <a:rPr lang="es-ES" altLang="es-ES" sz="1100" dirty="0">
                <a:solidFill>
                  <a:srgbClr val="000000"/>
                </a:solidFill>
                <a:ea typeface="Verdana" pitchFamily="34" charset="0"/>
                <a:cs typeface="Arial" pitchFamily="34" charset="0"/>
              </a:rPr>
              <a:t> Service </a:t>
            </a:r>
            <a:r>
              <a:rPr lang="es-ES" altLang="es-ES" sz="1100" dirty="0" err="1">
                <a:solidFill>
                  <a:srgbClr val="000000"/>
                </a:solidFill>
                <a:ea typeface="Verdana" pitchFamily="34" charset="0"/>
                <a:cs typeface="Arial" pitchFamily="34" charset="0"/>
              </a:rPr>
              <a:t>for</a:t>
            </a:r>
            <a:r>
              <a:rPr lang="es-ES" altLang="es-ES" sz="1100" dirty="0">
                <a:solidFill>
                  <a:srgbClr val="000000"/>
                </a:solidFill>
                <a:ea typeface="Verdana" pitchFamily="34" charset="0"/>
                <a:cs typeface="Arial" pitchFamily="34" charset="0"/>
              </a:rPr>
              <a:t> Global </a:t>
            </a:r>
            <a:r>
              <a:rPr lang="es-ES" altLang="es-ES" sz="1100" dirty="0" err="1">
                <a:solidFill>
                  <a:srgbClr val="000000"/>
                </a:solidFill>
                <a:ea typeface="Verdana" pitchFamily="34" charset="0"/>
                <a:cs typeface="Arial" pitchFamily="34" charset="0"/>
              </a:rPr>
              <a:t>Author</a:t>
            </a:r>
            <a:r>
              <a:rPr lang="es-ES" altLang="es-ES" sz="1100" dirty="0">
                <a:solidFill>
                  <a:srgbClr val="000000"/>
                </a:solidFill>
                <a:ea typeface="Verdana" pitchFamily="34" charset="0"/>
                <a:cs typeface="Arial" pitchFamily="34" charset="0"/>
              </a:rPr>
              <a:t> </a:t>
            </a:r>
            <a:r>
              <a:rPr lang="es-ES" altLang="es-ES" sz="1100" dirty="0" err="1">
                <a:solidFill>
                  <a:srgbClr val="000000"/>
                </a:solidFill>
                <a:ea typeface="Verdana" pitchFamily="34" charset="0"/>
                <a:cs typeface="Arial" pitchFamily="34" charset="0"/>
              </a:rPr>
              <a:t>Identification</a:t>
            </a:r>
            <a:r>
              <a:rPr lang="es-ES" altLang="es-ES" sz="1100" dirty="0">
                <a:solidFill>
                  <a:srgbClr val="000000"/>
                </a:solidFill>
                <a:ea typeface="Verdana" pitchFamily="34" charset="0"/>
                <a:cs typeface="Arial" pitchFamily="34" charset="0"/>
              </a:rPr>
              <a:t>. Recuperado mayo 21, 2013, a partir de </a:t>
            </a:r>
            <a:r>
              <a:rPr lang="es-ES" altLang="es-ES" sz="1100" u="sng" dirty="0">
                <a:solidFill>
                  <a:srgbClr val="000000"/>
                </a:solidFill>
                <a:ea typeface="Verdana" pitchFamily="34" charset="0"/>
                <a:cs typeface="Arial" pitchFamily="34" charset="0"/>
                <a:hlinkClick r:id="rId2"/>
              </a:rPr>
              <a:t>http://www.eurocris.org/Uploads/Web%20pages/members_meetings/201211%20-%20Madrid,%20Spain/Topic%20Identifiers%20-%202.%20Consol%20Garcia%20(Launching%20ORCID%20service).pdf</a:t>
            </a:r>
            <a:r>
              <a:rPr lang="es-ES" altLang="es-ES" sz="1100" dirty="0">
                <a:solidFill>
                  <a:srgbClr val="000000"/>
                </a:solidFill>
                <a:ea typeface="Verdana" pitchFamily="34" charset="0"/>
                <a:cs typeface="Arial" pitchFamily="34" charset="0"/>
              </a:rPr>
              <a:t>. </a:t>
            </a:r>
            <a:endParaRPr lang="es-ES" altLang="es-ES" sz="1100" dirty="0">
              <a:solidFill>
                <a:srgbClr val="000000"/>
              </a:solidFill>
              <a:latin typeface="Verdana" pitchFamily="34" charset="0"/>
              <a:ea typeface="Verdana" pitchFamily="34" charset="0"/>
              <a:cs typeface="Arial" pitchFamily="34" charset="0"/>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159" t="8191" r="19901"/>
          <a:stretch/>
        </p:blipFill>
        <p:spPr bwMode="auto">
          <a:xfrm>
            <a:off x="1403648" y="260648"/>
            <a:ext cx="5760640" cy="5632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5468352"/>
      </p:ext>
    </p:extLst>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428" r="12085" b="54857"/>
          <a:stretch/>
        </p:blipFill>
        <p:spPr bwMode="auto">
          <a:xfrm>
            <a:off x="170097" y="722265"/>
            <a:ext cx="8794391"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1438" t="17952" r="20334" b="64095"/>
          <a:stretch/>
        </p:blipFill>
        <p:spPr bwMode="auto">
          <a:xfrm>
            <a:off x="97480" y="2656731"/>
            <a:ext cx="8973903" cy="1795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6228184" y="2132856"/>
            <a:ext cx="792088" cy="7200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Flecha derecha"/>
          <p:cNvSpPr/>
          <p:nvPr/>
        </p:nvSpPr>
        <p:spPr>
          <a:xfrm rot="20745803">
            <a:off x="5384930" y="2189594"/>
            <a:ext cx="661208" cy="391849"/>
          </a:xfrm>
          <a:prstGeom prst="rightArrow">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26" name="Picture 2">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64" t="13904" r="20643" b="19238"/>
          <a:stretch/>
        </p:blipFill>
        <p:spPr bwMode="auto">
          <a:xfrm>
            <a:off x="2770102" y="4005064"/>
            <a:ext cx="3890130" cy="2780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137031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61" t="19822" r="21983" b="4190"/>
          <a:stretch/>
        </p:blipFill>
        <p:spPr bwMode="auto">
          <a:xfrm>
            <a:off x="971600" y="620687"/>
            <a:ext cx="7221377" cy="6155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737263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360263"/>
            <a:ext cx="8229600" cy="1052513"/>
          </a:xfrm>
        </p:spPr>
        <p:txBody>
          <a:bodyPr>
            <a:normAutofit/>
          </a:bodyPr>
          <a:lstStyle/>
          <a:p>
            <a:r>
              <a:rPr lang="es-ES" dirty="0"/>
              <a:t>Paso </a:t>
            </a:r>
            <a:r>
              <a:rPr lang="es-ES" dirty="0" smtClean="0"/>
              <a:t>1</a:t>
            </a:r>
            <a:endParaRPr lang="es-ES" dirty="0"/>
          </a:p>
        </p:txBody>
      </p:sp>
      <p:sp>
        <p:nvSpPr>
          <p:cNvPr id="3" name="2 Marcador de contenido"/>
          <p:cNvSpPr>
            <a:spLocks noGrp="1"/>
          </p:cNvSpPr>
          <p:nvPr>
            <p:ph idx="4294967295"/>
          </p:nvPr>
        </p:nvSpPr>
        <p:spPr>
          <a:xfrm>
            <a:off x="835024" y="1639341"/>
            <a:ext cx="7473951" cy="4525963"/>
          </a:xfrm>
        </p:spPr>
        <p:txBody>
          <a:bodyPr>
            <a:normAutofit/>
          </a:bodyPr>
          <a:lstStyle/>
          <a:p>
            <a:pPr marL="0" lvl="0" indent="0">
              <a:buNone/>
            </a:pPr>
            <a:r>
              <a:rPr lang="es-ES" sz="5400" dirty="0" smtClean="0"/>
              <a:t>Registrar la publicación</a:t>
            </a:r>
          </a:p>
          <a:p>
            <a:pPr marL="0" indent="0">
              <a:buNone/>
            </a:pPr>
            <a:endParaRPr lang="es-ES" sz="4000" dirty="0" smtClean="0"/>
          </a:p>
          <a:p>
            <a:pPr lvl="1"/>
            <a:endParaRPr lang="es-ES" sz="3200" dirty="0"/>
          </a:p>
          <a:p>
            <a:pPr marL="0" lvl="0" indent="0">
              <a:buNone/>
            </a:pPr>
            <a:endParaRPr lang="es-ES" sz="5400" dirty="0" smtClean="0"/>
          </a:p>
        </p:txBody>
      </p:sp>
    </p:spTree>
    <p:extLst>
      <p:ext uri="{BB962C8B-B14F-4D97-AF65-F5344CB8AC3E}">
        <p14:creationId xmlns:p14="http://schemas.microsoft.com/office/powerpoint/2010/main" val="344720041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1.a</a:t>
            </a:r>
            <a:endParaRPr lang="es-ES" dirty="0">
              <a:solidFill>
                <a:schemeClr val="bg1"/>
              </a:solidFill>
            </a:endParaRPr>
          </a:p>
        </p:txBody>
      </p:sp>
      <p:sp>
        <p:nvSpPr>
          <p:cNvPr id="3" name="2 Marcador de contenido"/>
          <p:cNvSpPr>
            <a:spLocks noGrp="1"/>
          </p:cNvSpPr>
          <p:nvPr>
            <p:ph idx="4294967295"/>
          </p:nvPr>
        </p:nvSpPr>
        <p:spPr>
          <a:xfrm>
            <a:off x="395536" y="1556792"/>
            <a:ext cx="8640960" cy="4525963"/>
          </a:xfrm>
        </p:spPr>
        <p:txBody>
          <a:bodyPr>
            <a:normAutofit/>
          </a:bodyPr>
          <a:lstStyle/>
          <a:p>
            <a:pPr marL="0" lvl="0" indent="0">
              <a:buNone/>
            </a:pPr>
            <a:r>
              <a:rPr lang="es-ES" sz="5400" dirty="0" smtClean="0"/>
              <a:t>Comprobar si ha sido introducida previamente.</a:t>
            </a:r>
          </a:p>
        </p:txBody>
      </p:sp>
    </p:spTree>
    <p:extLst>
      <p:ext uri="{BB962C8B-B14F-4D97-AF65-F5344CB8AC3E}">
        <p14:creationId xmlns:p14="http://schemas.microsoft.com/office/powerpoint/2010/main" val="226940581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5" name="4 Marcador de contenido"/>
          <p:cNvPicPr>
            <a:picLocks noGrp="1"/>
          </p:cNvPicPr>
          <p:nvPr>
            <p:ph idx="1"/>
          </p:nvPr>
        </p:nvPicPr>
        <p:blipFill rotWithShape="1">
          <a:blip r:embed="rId3" cstate="print"/>
          <a:srcRect l="24741" t="17086" r="22834" b="35346"/>
          <a:stretch/>
        </p:blipFill>
        <p:spPr bwMode="auto">
          <a:xfrm>
            <a:off x="1647645" y="4131291"/>
            <a:ext cx="5909096" cy="2610077"/>
          </a:xfrm>
          <a:prstGeom prst="rect">
            <a:avLst/>
          </a:prstGeom>
          <a:ln w="38100">
            <a:solidFill>
              <a:srgbClr val="FF0000"/>
            </a:solidFill>
          </a:ln>
          <a:extLst>
            <a:ext uri="{53640926-AAD7-44D8-BBD7-CCE9431645EC}">
              <a14:shadowObscured xmlns:a14="http://schemas.microsoft.com/office/drawing/2010/main"/>
            </a:ext>
          </a:extLst>
        </p:spPr>
      </p:pic>
      <p:pic>
        <p:nvPicPr>
          <p:cNvPr id="4" name="3 Imagen"/>
          <p:cNvPicPr/>
          <p:nvPr/>
        </p:nvPicPr>
        <p:blipFill rotWithShape="1">
          <a:blip r:embed="rId4" cstate="print"/>
          <a:srcRect l="26387" t="18645" r="24754" b="45382"/>
          <a:stretch/>
        </p:blipFill>
        <p:spPr bwMode="auto">
          <a:xfrm>
            <a:off x="205680" y="721399"/>
            <a:ext cx="8686800" cy="3284984"/>
          </a:xfrm>
          <a:prstGeom prst="rect">
            <a:avLst/>
          </a:prstGeom>
          <a:ln w="38100">
            <a:solidFill>
              <a:srgbClr val="FF0000"/>
            </a:solidFill>
          </a:ln>
          <a:extLst>
            <a:ext uri="{53640926-AAD7-44D8-BBD7-CCE9431645EC}">
              <a14:shadowObscured xmlns:a14="http://schemas.microsoft.com/office/drawing/2010/main"/>
            </a:ext>
          </a:extLst>
        </p:spPr>
      </p:pic>
      <p:sp>
        <p:nvSpPr>
          <p:cNvPr id="7" name="6 CuadroTexto"/>
          <p:cNvSpPr txBox="1"/>
          <p:nvPr/>
        </p:nvSpPr>
        <p:spPr>
          <a:xfrm>
            <a:off x="3275856" y="836712"/>
            <a:ext cx="5584664" cy="646331"/>
          </a:xfrm>
          <a:prstGeom prst="rect">
            <a:avLst/>
          </a:prstGeom>
          <a:noFill/>
        </p:spPr>
        <p:txBody>
          <a:bodyPr wrap="square" rtlCol="0">
            <a:spAutoFit/>
          </a:bodyPr>
          <a:lstStyle/>
          <a:p>
            <a:r>
              <a:rPr lang="es-ES" b="1" dirty="0" smtClean="0">
                <a:solidFill>
                  <a:srgbClr val="FF0000"/>
                </a:solidFill>
                <a:latin typeface="Arial" pitchFamily="34" charset="0"/>
                <a:cs typeface="Arial" pitchFamily="34" charset="0"/>
              </a:rPr>
              <a:t>Buscar en Senia para ver si ya esta introducido = evita duplicados y ahorro trabajo</a:t>
            </a:r>
            <a:endParaRPr lang="es-ES" b="1" dirty="0">
              <a:solidFill>
                <a:srgbClr val="FF0000"/>
              </a:solidFill>
              <a:latin typeface="Arial" pitchFamily="34" charset="0"/>
              <a:cs typeface="Arial" pitchFamily="34" charset="0"/>
            </a:endParaRPr>
          </a:p>
        </p:txBody>
      </p:sp>
      <p:sp>
        <p:nvSpPr>
          <p:cNvPr id="8" name="7 Rectángulo"/>
          <p:cNvSpPr/>
          <p:nvPr/>
        </p:nvSpPr>
        <p:spPr>
          <a:xfrm>
            <a:off x="4788024" y="1772816"/>
            <a:ext cx="410445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8 Flecha a la derecha con muesca"/>
          <p:cNvSpPr/>
          <p:nvPr/>
        </p:nvSpPr>
        <p:spPr>
          <a:xfrm rot="11105706">
            <a:off x="8756058" y="1939198"/>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96334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1.a</a:t>
            </a:r>
            <a:endParaRPr lang="es-ES" dirty="0">
              <a:solidFill>
                <a:schemeClr val="bg1"/>
              </a:solidFill>
            </a:endParaRPr>
          </a:p>
        </p:txBody>
      </p:sp>
      <p:sp>
        <p:nvSpPr>
          <p:cNvPr id="3" name="2 Marcador de contenido"/>
          <p:cNvSpPr>
            <a:spLocks noGrp="1"/>
          </p:cNvSpPr>
          <p:nvPr>
            <p:ph idx="4294967295"/>
          </p:nvPr>
        </p:nvSpPr>
        <p:spPr>
          <a:xfrm>
            <a:off x="539552" y="1556792"/>
            <a:ext cx="8208912" cy="4525963"/>
          </a:xfrm>
        </p:spPr>
        <p:txBody>
          <a:bodyPr>
            <a:normAutofit/>
          </a:bodyPr>
          <a:lstStyle/>
          <a:p>
            <a:pPr marL="0" lvl="0" indent="0">
              <a:buNone/>
            </a:pPr>
            <a:r>
              <a:rPr lang="es-ES" sz="5400" dirty="0" smtClean="0">
                <a:solidFill>
                  <a:schemeClr val="bg1">
                    <a:lumMod val="65000"/>
                  </a:schemeClr>
                </a:solidFill>
              </a:rPr>
              <a:t>Si ha sido introducida previamente.</a:t>
            </a:r>
          </a:p>
          <a:p>
            <a:pPr marL="0" lvl="0" indent="0">
              <a:buNone/>
            </a:pPr>
            <a:r>
              <a:rPr lang="es-ES" sz="5400" dirty="0" smtClean="0"/>
              <a:t>Comprobar, que aparecemos como autor.</a:t>
            </a:r>
          </a:p>
        </p:txBody>
      </p:sp>
    </p:spTree>
    <p:extLst>
      <p:ext uri="{BB962C8B-B14F-4D97-AF65-F5344CB8AC3E}">
        <p14:creationId xmlns:p14="http://schemas.microsoft.com/office/powerpoint/2010/main" val="229547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6071"/>
          <a:stretch/>
        </p:blipFill>
        <p:spPr bwMode="auto">
          <a:xfrm>
            <a:off x="62543" y="1304863"/>
            <a:ext cx="9018913" cy="5148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375" y="4962654"/>
            <a:ext cx="9076081" cy="3977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3 Flecha doblada hacia arriba"/>
          <p:cNvSpPr/>
          <p:nvPr/>
        </p:nvSpPr>
        <p:spPr>
          <a:xfrm rot="8166877">
            <a:off x="1364089" y="5462191"/>
            <a:ext cx="566819" cy="254096"/>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62543" y="4962654"/>
            <a:ext cx="7965841" cy="338554"/>
          </a:xfrm>
          <a:prstGeom prst="rect">
            <a:avLst/>
          </a:prstGeom>
          <a:noFill/>
        </p:spPr>
        <p:txBody>
          <a:bodyPr wrap="square" rtlCol="0">
            <a:spAutoFit/>
          </a:bodyPr>
          <a:lstStyle/>
          <a:p>
            <a:r>
              <a:rPr lang="es-ES" sz="1600" b="1" dirty="0" smtClean="0">
                <a:solidFill>
                  <a:srgbClr val="FF0000"/>
                </a:solidFill>
                <a:latin typeface="Arial" pitchFamily="34" charset="0"/>
                <a:cs typeface="Arial" pitchFamily="34" charset="0"/>
              </a:rPr>
              <a:t>En caso de no estar como autores, solicitarlo al autor que dio de alta el registro</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74738846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16247"/>
            <a:ext cx="8229600" cy="1052513"/>
          </a:xfrm>
        </p:spPr>
        <p:txBody>
          <a:bodyPr>
            <a:normAutofit/>
          </a:bodyPr>
          <a:lstStyle/>
          <a:p>
            <a:r>
              <a:rPr lang="es-ES" dirty="0">
                <a:solidFill>
                  <a:schemeClr val="bg1"/>
                </a:solidFill>
              </a:rPr>
              <a:t>Paso </a:t>
            </a:r>
            <a:r>
              <a:rPr lang="es-ES" dirty="0" smtClean="0">
                <a:solidFill>
                  <a:schemeClr val="bg1"/>
                </a:solidFill>
              </a:rPr>
              <a:t>1.b</a:t>
            </a:r>
            <a:endParaRPr lang="es-ES" dirty="0">
              <a:solidFill>
                <a:schemeClr val="bg1"/>
              </a:solidFill>
            </a:endParaRPr>
          </a:p>
        </p:txBody>
      </p:sp>
      <p:sp>
        <p:nvSpPr>
          <p:cNvPr id="3" name="2 Marcador de contenido"/>
          <p:cNvSpPr>
            <a:spLocks noGrp="1"/>
          </p:cNvSpPr>
          <p:nvPr>
            <p:ph idx="4294967295"/>
          </p:nvPr>
        </p:nvSpPr>
        <p:spPr>
          <a:xfrm>
            <a:off x="835024" y="1556792"/>
            <a:ext cx="7473951" cy="4525963"/>
          </a:xfrm>
        </p:spPr>
        <p:txBody>
          <a:bodyPr>
            <a:normAutofit/>
          </a:bodyPr>
          <a:lstStyle/>
          <a:p>
            <a:pPr marL="0" lvl="0" indent="0">
              <a:buNone/>
            </a:pPr>
            <a:r>
              <a:rPr lang="es-ES" sz="5400" dirty="0" smtClean="0">
                <a:solidFill>
                  <a:schemeClr val="bg1">
                    <a:lumMod val="65000"/>
                  </a:schemeClr>
                </a:solidFill>
              </a:rPr>
              <a:t>La publicación no está en Senia</a:t>
            </a:r>
          </a:p>
          <a:p>
            <a:pPr marL="0" lvl="0" indent="0">
              <a:buNone/>
            </a:pPr>
            <a:r>
              <a:rPr lang="es-ES" sz="5400" dirty="0" smtClean="0"/>
              <a:t>Importar datos de la Web of Science / Scopus</a:t>
            </a:r>
            <a:endParaRPr lang="es-ES" sz="5400" dirty="0"/>
          </a:p>
        </p:txBody>
      </p:sp>
    </p:spTree>
    <p:extLst>
      <p:ext uri="{BB962C8B-B14F-4D97-AF65-F5344CB8AC3E}">
        <p14:creationId xmlns:p14="http://schemas.microsoft.com/office/powerpoint/2010/main" val="57425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p:cNvPicPr>
            <a:picLocks noChangeAspect="1"/>
          </p:cNvPicPr>
          <p:nvPr/>
        </p:nvPicPr>
        <p:blipFill rotWithShape="1">
          <a:blip r:embed="rId2">
            <a:extLst>
              <a:ext uri="{28A0092B-C50C-407E-A947-70E740481C1C}">
                <a14:useLocalDpi xmlns:a14="http://schemas.microsoft.com/office/drawing/2010/main" val="0"/>
              </a:ext>
            </a:extLst>
          </a:blip>
          <a:srcRect t="4307" b="6379"/>
          <a:stretch/>
        </p:blipFill>
        <p:spPr>
          <a:xfrm>
            <a:off x="56246" y="748861"/>
            <a:ext cx="9059540" cy="2680139"/>
          </a:xfrm>
          <a:prstGeom prst="rect">
            <a:avLst/>
          </a:prstGeom>
        </p:spPr>
      </p:pic>
      <p:sp>
        <p:nvSpPr>
          <p:cNvPr id="25" name="24 Flecha a la derecha con muesca"/>
          <p:cNvSpPr/>
          <p:nvPr/>
        </p:nvSpPr>
        <p:spPr>
          <a:xfrm rot="2193654" flipV="1">
            <a:off x="1640758" y="3264041"/>
            <a:ext cx="752194" cy="413675"/>
          </a:xfrm>
          <a:prstGeom prst="notchedRightArrow">
            <a:avLst/>
          </a:prstGeom>
          <a:solidFill>
            <a:srgbClr val="002060"/>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26 Flecha a la derecha con muesca"/>
          <p:cNvSpPr/>
          <p:nvPr/>
        </p:nvSpPr>
        <p:spPr>
          <a:xfrm rot="9378025">
            <a:off x="1855874" y="1963859"/>
            <a:ext cx="854864" cy="483193"/>
          </a:xfrm>
          <a:prstGeom prst="notchedRightArrow">
            <a:avLst>
              <a:gd name="adj1" fmla="val 48662"/>
              <a:gd name="adj2" fmla="val 38217"/>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10 Rectángulo"/>
          <p:cNvSpPr/>
          <p:nvPr/>
        </p:nvSpPr>
        <p:spPr>
          <a:xfrm>
            <a:off x="295825" y="2636912"/>
            <a:ext cx="1512168" cy="28803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204" t="19396" r="18146" b="23383"/>
          <a:stretch/>
        </p:blipFill>
        <p:spPr bwMode="auto">
          <a:xfrm>
            <a:off x="2339752" y="2564904"/>
            <a:ext cx="5695707" cy="4161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2987824" y="332656"/>
            <a:ext cx="5688632" cy="923330"/>
          </a:xfrm>
          <a:prstGeom prst="rect">
            <a:avLst/>
          </a:prstGeom>
          <a:noFill/>
        </p:spPr>
        <p:txBody>
          <a:bodyPr wrap="square" rtlCol="0">
            <a:spAutoFit/>
          </a:bodyPr>
          <a:lstStyle/>
          <a:p>
            <a:r>
              <a:rPr lang="es-ES" b="1" dirty="0" smtClean="0">
                <a:solidFill>
                  <a:srgbClr val="FF0000"/>
                </a:solidFill>
              </a:rPr>
              <a:t>La opción “</a:t>
            </a:r>
            <a:r>
              <a:rPr lang="es-ES" sz="1600" b="1" dirty="0" smtClean="0">
                <a:solidFill>
                  <a:srgbClr val="FF0000"/>
                </a:solidFill>
              </a:rPr>
              <a:t>IMPORTAR ARTÍCULOS</a:t>
            </a:r>
            <a:r>
              <a:rPr lang="es-ES" b="1" dirty="0" smtClean="0">
                <a:solidFill>
                  <a:srgbClr val="FF0000"/>
                </a:solidFill>
              </a:rPr>
              <a:t>” permite importar los datos bibliográficos de aquellos que están en Web of </a:t>
            </a:r>
            <a:r>
              <a:rPr lang="es-ES" b="1" dirty="0" err="1" smtClean="0">
                <a:solidFill>
                  <a:srgbClr val="FF0000"/>
                </a:solidFill>
              </a:rPr>
              <a:t>Science</a:t>
            </a:r>
            <a:r>
              <a:rPr lang="es-ES" b="1" dirty="0" smtClean="0">
                <a:solidFill>
                  <a:srgbClr val="FF0000"/>
                </a:solidFill>
              </a:rPr>
              <a:t> o en </a:t>
            </a:r>
            <a:r>
              <a:rPr lang="es-ES" b="1" dirty="0" err="1" smtClean="0">
                <a:solidFill>
                  <a:srgbClr val="FF0000"/>
                </a:solidFill>
              </a:rPr>
              <a:t>Scopus</a:t>
            </a:r>
            <a:r>
              <a:rPr lang="es-ES" b="1" dirty="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val="112880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Flecha doblada hacia arriba"/>
          <p:cNvSpPr/>
          <p:nvPr/>
        </p:nvSpPr>
        <p:spPr>
          <a:xfrm rot="5400000">
            <a:off x="1403648" y="3318643"/>
            <a:ext cx="1584176" cy="288032"/>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307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13973" t="8687" r="14515" b="21630"/>
          <a:stretch/>
        </p:blipFill>
        <p:spPr bwMode="auto">
          <a:xfrm>
            <a:off x="323528" y="714760"/>
            <a:ext cx="7638708" cy="595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2987824" y="622429"/>
            <a:ext cx="6156176" cy="646331"/>
          </a:xfrm>
          <a:prstGeom prst="rect">
            <a:avLst/>
          </a:prstGeom>
          <a:noFill/>
        </p:spPr>
        <p:txBody>
          <a:bodyPr wrap="square" rtlCol="0">
            <a:spAutoFit/>
          </a:bodyPr>
          <a:lstStyle/>
          <a:p>
            <a:r>
              <a:rPr lang="es-ES" b="1" dirty="0" smtClean="0">
                <a:solidFill>
                  <a:srgbClr val="FF0000"/>
                </a:solidFill>
                <a:latin typeface="Arial" pitchFamily="34" charset="0"/>
                <a:cs typeface="Arial" pitchFamily="34" charset="0"/>
              </a:rPr>
              <a:t>Si está en alguna de las dos bases de datos el artículo se autocompletará </a:t>
            </a:r>
            <a:r>
              <a:rPr lang="es-ES" b="1" dirty="0">
                <a:solidFill>
                  <a:srgbClr val="FF0000"/>
                </a:solidFill>
                <a:latin typeface="Arial" pitchFamily="34" charset="0"/>
                <a:cs typeface="Arial" pitchFamily="34" charset="0"/>
              </a:rPr>
              <a:t>de los </a:t>
            </a:r>
            <a:r>
              <a:rPr lang="es-ES" b="1" dirty="0" smtClean="0">
                <a:solidFill>
                  <a:srgbClr val="FF0000"/>
                </a:solidFill>
                <a:latin typeface="Arial" pitchFamily="34" charset="0"/>
                <a:cs typeface="Arial" pitchFamily="34" charset="0"/>
              </a:rPr>
              <a:t>metadatos disponibles</a:t>
            </a:r>
            <a:endParaRPr lang="es-ES" b="1" dirty="0">
              <a:solidFill>
                <a:srgbClr val="FF0000"/>
              </a:solidFill>
              <a:latin typeface="Arial" pitchFamily="34" charset="0"/>
              <a:cs typeface="Arial" pitchFamily="34" charset="0"/>
            </a:endParaRPr>
          </a:p>
        </p:txBody>
      </p:sp>
      <p:sp>
        <p:nvSpPr>
          <p:cNvPr id="2" name="1 Rectángulo"/>
          <p:cNvSpPr/>
          <p:nvPr/>
        </p:nvSpPr>
        <p:spPr>
          <a:xfrm>
            <a:off x="467544" y="5949280"/>
            <a:ext cx="2376264" cy="432048"/>
          </a:xfrm>
          <a:prstGeom prst="rect">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CuadroTexto"/>
          <p:cNvSpPr txBox="1"/>
          <p:nvPr/>
        </p:nvSpPr>
        <p:spPr>
          <a:xfrm>
            <a:off x="4005815" y="5949280"/>
            <a:ext cx="2294377" cy="584775"/>
          </a:xfrm>
          <a:prstGeom prst="rect">
            <a:avLst/>
          </a:prstGeom>
          <a:noFill/>
        </p:spPr>
        <p:txBody>
          <a:bodyPr wrap="square" rtlCol="0">
            <a:spAutoFit/>
          </a:bodyPr>
          <a:lstStyle/>
          <a:p>
            <a:r>
              <a:rPr lang="es-ES" sz="3200" b="1" dirty="0" smtClean="0">
                <a:solidFill>
                  <a:srgbClr val="FF0000"/>
                </a:solidFill>
                <a:latin typeface="Arial" pitchFamily="34" charset="0"/>
                <a:cs typeface="Arial" pitchFamily="34" charset="0"/>
              </a:rPr>
              <a:t>Novedad!</a:t>
            </a:r>
            <a:endParaRPr lang="es-ES" sz="3200" b="1" dirty="0">
              <a:solidFill>
                <a:srgbClr val="FF0000"/>
              </a:solidFill>
              <a:latin typeface="Arial" pitchFamily="34" charset="0"/>
              <a:cs typeface="Arial" pitchFamily="34" charset="0"/>
            </a:endParaRPr>
          </a:p>
        </p:txBody>
      </p:sp>
      <p:sp>
        <p:nvSpPr>
          <p:cNvPr id="10" name="9 Flecha a la derecha con muesca"/>
          <p:cNvSpPr/>
          <p:nvPr/>
        </p:nvSpPr>
        <p:spPr>
          <a:xfrm rot="10800000">
            <a:off x="3069064" y="5968496"/>
            <a:ext cx="854864" cy="484839"/>
          </a:xfrm>
          <a:prstGeom prst="notchedRightArrow">
            <a:avLst>
              <a:gd name="adj1" fmla="val 48662"/>
              <a:gd name="adj2" fmla="val 38217"/>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28283954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solidFill>
                  <a:schemeClr val="bg1"/>
                </a:solidFill>
              </a:rPr>
              <a:t>Paso </a:t>
            </a:r>
            <a:r>
              <a:rPr lang="es-ES" dirty="0" smtClean="0">
                <a:solidFill>
                  <a:schemeClr val="bg1"/>
                </a:solidFill>
              </a:rPr>
              <a:t>1.c</a:t>
            </a:r>
            <a:endParaRPr lang="es-ES" dirty="0">
              <a:solidFill>
                <a:schemeClr val="bg1"/>
              </a:solidFill>
            </a:endParaRPr>
          </a:p>
        </p:txBody>
      </p:sp>
      <p:sp>
        <p:nvSpPr>
          <p:cNvPr id="3" name="2 Marcador de contenido"/>
          <p:cNvSpPr>
            <a:spLocks noGrp="1"/>
          </p:cNvSpPr>
          <p:nvPr>
            <p:ph idx="4294967295"/>
          </p:nvPr>
        </p:nvSpPr>
        <p:spPr>
          <a:xfrm>
            <a:off x="835024" y="1556792"/>
            <a:ext cx="7473951" cy="4525963"/>
          </a:xfrm>
        </p:spPr>
        <p:txBody>
          <a:bodyPr>
            <a:normAutofit/>
          </a:bodyPr>
          <a:lstStyle/>
          <a:p>
            <a:pPr marL="0" lvl="0" indent="0">
              <a:buNone/>
            </a:pPr>
            <a:r>
              <a:rPr lang="es-ES" sz="5400" dirty="0" smtClean="0">
                <a:solidFill>
                  <a:schemeClr val="bg1">
                    <a:lumMod val="65000"/>
                  </a:schemeClr>
                </a:solidFill>
              </a:rPr>
              <a:t>La publicación no está en Senia ni en la WoS</a:t>
            </a:r>
          </a:p>
          <a:p>
            <a:pPr marL="0" lvl="0" indent="0">
              <a:buNone/>
            </a:pPr>
            <a:r>
              <a:rPr lang="es-ES" sz="5400" dirty="0" smtClean="0"/>
              <a:t>Introducir manualmente</a:t>
            </a:r>
            <a:endParaRPr lang="es-ES" sz="5400" dirty="0"/>
          </a:p>
        </p:txBody>
      </p:sp>
    </p:spTree>
    <p:extLst>
      <p:ext uri="{BB962C8B-B14F-4D97-AF65-F5344CB8AC3E}">
        <p14:creationId xmlns:p14="http://schemas.microsoft.com/office/powerpoint/2010/main" val="379395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rotWithShape="1">
          <a:blip r:embed="rId2" cstate="print"/>
          <a:srcRect l="26099" t="22184" r="26099" b="56176"/>
          <a:stretch/>
        </p:blipFill>
        <p:spPr bwMode="auto">
          <a:xfrm>
            <a:off x="0" y="4251"/>
            <a:ext cx="9144000" cy="2344630"/>
          </a:xfrm>
          <a:prstGeom prst="rect">
            <a:avLst/>
          </a:prstGeom>
          <a:ln w="38100">
            <a:solidFill>
              <a:srgbClr val="FF0000"/>
            </a:solidFill>
          </a:ln>
          <a:extLst>
            <a:ext uri="{53640926-AAD7-44D8-BBD7-CCE9431645EC}">
              <a14:shadowObscured xmlns:a14="http://schemas.microsoft.com/office/drawing/2010/main"/>
            </a:ext>
          </a:extLst>
        </p:spPr>
      </p:pic>
      <p:sp>
        <p:nvSpPr>
          <p:cNvPr id="6" name="5 CuadroTexto"/>
          <p:cNvSpPr txBox="1"/>
          <p:nvPr/>
        </p:nvSpPr>
        <p:spPr>
          <a:xfrm>
            <a:off x="3203848" y="107340"/>
            <a:ext cx="5832648" cy="369332"/>
          </a:xfrm>
          <a:prstGeom prst="rect">
            <a:avLst/>
          </a:prstGeom>
          <a:noFill/>
        </p:spPr>
        <p:txBody>
          <a:bodyPr wrap="square" rtlCol="0">
            <a:spAutoFit/>
          </a:bodyPr>
          <a:lstStyle/>
          <a:p>
            <a:pPr algn="ctr"/>
            <a:r>
              <a:rPr lang="es-ES" b="1" dirty="0">
                <a:solidFill>
                  <a:srgbClr val="FF0000"/>
                </a:solidFill>
                <a:latin typeface="Arial" pitchFamily="34" charset="0"/>
                <a:cs typeface="Arial" pitchFamily="34" charset="0"/>
              </a:rPr>
              <a:t>Nueva </a:t>
            </a:r>
            <a:r>
              <a:rPr lang="es-ES" b="1" dirty="0" smtClean="0">
                <a:solidFill>
                  <a:srgbClr val="FF0000"/>
                </a:solidFill>
                <a:latin typeface="Arial" pitchFamily="34" charset="0"/>
                <a:cs typeface="Arial" pitchFamily="34" charset="0"/>
              </a:rPr>
              <a:t>participación curricular. Inserción manual.</a:t>
            </a:r>
            <a:endParaRPr lang="es-ES" b="1" dirty="0">
              <a:solidFill>
                <a:srgbClr val="FF0000"/>
              </a:solidFill>
              <a:latin typeface="Arial" pitchFamily="34" charset="0"/>
              <a:cs typeface="Arial" pitchFamily="34" charset="0"/>
            </a:endParaRPr>
          </a:p>
        </p:txBody>
      </p:sp>
      <p:sp>
        <p:nvSpPr>
          <p:cNvPr id="2" name="1 Elipse"/>
          <p:cNvSpPr/>
          <p:nvPr/>
        </p:nvSpPr>
        <p:spPr>
          <a:xfrm>
            <a:off x="8846538" y="1257093"/>
            <a:ext cx="323528" cy="3082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11 Flecha a la derecha con muesca"/>
          <p:cNvSpPr/>
          <p:nvPr/>
        </p:nvSpPr>
        <p:spPr>
          <a:xfrm rot="19101014">
            <a:off x="8413418" y="1676365"/>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 name="4 Grupo"/>
          <p:cNvGrpSpPr/>
          <p:nvPr/>
        </p:nvGrpSpPr>
        <p:grpSpPr>
          <a:xfrm>
            <a:off x="0" y="2348881"/>
            <a:ext cx="9345902" cy="4509119"/>
            <a:chOff x="0" y="2348881"/>
            <a:chExt cx="9345902" cy="4509119"/>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499" t="25857" r="15985" b="8652"/>
            <a:stretch/>
          </p:blipFill>
          <p:spPr bwMode="auto">
            <a:xfrm>
              <a:off x="0" y="2348881"/>
              <a:ext cx="9144000" cy="4509119"/>
            </a:xfrm>
            <a:prstGeom prst="rect">
              <a:avLst/>
            </a:prstGeom>
            <a:ln w="38100">
              <a:solidFill>
                <a:srgbClr val="FF0000"/>
              </a:solidFill>
            </a:ln>
            <a:extLst>
              <a:ext uri="{909E8E84-426E-40DD-AFC4-6F175D3DCCD1}">
                <a14:hiddenFill xmlns:a14="http://schemas.microsoft.com/office/drawing/2010/main">
                  <a:solidFill>
                    <a:schemeClr val="accent1"/>
                  </a:solidFill>
                </a14:hiddenFill>
              </a:ext>
            </a:extLst>
          </p:spPr>
        </p:pic>
        <p:sp>
          <p:nvSpPr>
            <p:cNvPr id="7" name="6 CuadroTexto"/>
            <p:cNvSpPr txBox="1"/>
            <p:nvPr/>
          </p:nvSpPr>
          <p:spPr>
            <a:xfrm>
              <a:off x="6549220" y="2420888"/>
              <a:ext cx="2448272" cy="369332"/>
            </a:xfrm>
            <a:prstGeom prst="rect">
              <a:avLst/>
            </a:prstGeom>
            <a:solidFill>
              <a:schemeClr val="bg1"/>
            </a:solidFill>
          </p:spPr>
          <p:txBody>
            <a:bodyPr wrap="square" rtlCol="0">
              <a:spAutoFit/>
            </a:bodyPr>
            <a:lstStyle/>
            <a:p>
              <a:pPr algn="ctr"/>
              <a:endParaRPr lang="es-ES" b="1" dirty="0">
                <a:solidFill>
                  <a:srgbClr val="FF0000"/>
                </a:solidFill>
                <a:latin typeface="Arial" pitchFamily="34" charset="0"/>
                <a:cs typeface="Arial" pitchFamily="34" charset="0"/>
              </a:endParaRPr>
            </a:p>
          </p:txBody>
        </p:sp>
        <p:sp>
          <p:nvSpPr>
            <p:cNvPr id="13" name="12 CuadroTexto"/>
            <p:cNvSpPr txBox="1"/>
            <p:nvPr/>
          </p:nvSpPr>
          <p:spPr>
            <a:xfrm>
              <a:off x="3456384" y="3495290"/>
              <a:ext cx="5580112" cy="923330"/>
            </a:xfrm>
            <a:prstGeom prst="rect">
              <a:avLst/>
            </a:prstGeom>
            <a:noFill/>
          </p:spPr>
          <p:txBody>
            <a:bodyPr wrap="square" rtlCol="0">
              <a:spAutoFit/>
            </a:bodyPr>
            <a:lstStyle/>
            <a:p>
              <a:pPr algn="ctr"/>
              <a:r>
                <a:rPr lang="es-ES" b="1" dirty="0">
                  <a:solidFill>
                    <a:srgbClr val="FF0000"/>
                  </a:solidFill>
                  <a:latin typeface="Arial" pitchFamily="34" charset="0"/>
                  <a:cs typeface="Arial" pitchFamily="34" charset="0"/>
                </a:rPr>
                <a:t>Completar todos los datos conocidos</a:t>
              </a:r>
              <a:r>
                <a:rPr lang="es-ES" b="1" dirty="0" smtClean="0">
                  <a:solidFill>
                    <a:srgbClr val="FF0000"/>
                  </a:solidFill>
                  <a:latin typeface="Arial" pitchFamily="34" charset="0"/>
                  <a:cs typeface="Arial" pitchFamily="34" charset="0"/>
                </a:rPr>
                <a:t>. Serán accesibles en abierto siempre, facilitando así la difusión del artículo.</a:t>
              </a:r>
              <a:endParaRPr lang="es-ES" b="1" dirty="0">
                <a:solidFill>
                  <a:srgbClr val="FF0000"/>
                </a:solidFill>
                <a:latin typeface="Arial" pitchFamily="34" charset="0"/>
                <a:cs typeface="Arial" pitchFamily="34" charset="0"/>
              </a:endParaRPr>
            </a:p>
          </p:txBody>
        </p:sp>
        <p:sp>
          <p:nvSpPr>
            <p:cNvPr id="10" name="9 Flecha a la derecha con muesca"/>
            <p:cNvSpPr/>
            <p:nvPr/>
          </p:nvSpPr>
          <p:spPr>
            <a:xfrm rot="10800000">
              <a:off x="4067943" y="4796483"/>
              <a:ext cx="641403" cy="193827"/>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2 Rectángulo"/>
            <p:cNvSpPr/>
            <p:nvPr/>
          </p:nvSpPr>
          <p:spPr>
            <a:xfrm>
              <a:off x="4767405" y="4667662"/>
              <a:ext cx="4578497" cy="523220"/>
            </a:xfrm>
            <a:prstGeom prst="rect">
              <a:avLst/>
            </a:prstGeom>
          </p:spPr>
          <p:txBody>
            <a:bodyPr wrap="none">
              <a:spAutoFit/>
            </a:bodyPr>
            <a:lstStyle/>
            <a:p>
              <a:r>
                <a:rPr lang="es-ES" sz="2800" b="1" dirty="0">
                  <a:solidFill>
                    <a:srgbClr val="FF0000"/>
                  </a:solidFill>
                  <a:latin typeface="Arial" pitchFamily="34" charset="0"/>
                  <a:cs typeface="Arial" pitchFamily="34" charset="0"/>
                </a:rPr>
                <a:t>Si no está solicitar el alta </a:t>
              </a:r>
              <a:endParaRPr lang="es-ES" sz="2800" dirty="0"/>
            </a:p>
          </p:txBody>
        </p:sp>
      </p:grpSp>
    </p:spTree>
    <p:extLst>
      <p:ext uri="{BB962C8B-B14F-4D97-AF65-F5344CB8AC3E}">
        <p14:creationId xmlns:p14="http://schemas.microsoft.com/office/powerpoint/2010/main" val="376317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20227" t="22028" r="20227" b="13239"/>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3059832" y="3717032"/>
            <a:ext cx="2808312" cy="923330"/>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Buscar la revista. Si no está solicitar el alta en la Biblioteca Responde</a:t>
            </a:r>
          </a:p>
        </p:txBody>
      </p:sp>
    </p:spTree>
    <p:extLst>
      <p:ext uri="{BB962C8B-B14F-4D97-AF65-F5344CB8AC3E}">
        <p14:creationId xmlns:p14="http://schemas.microsoft.com/office/powerpoint/2010/main" val="26692961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8458" t="11463" r="17951" b="15937"/>
          <a:stretch/>
        </p:blipFill>
        <p:spPr bwMode="auto">
          <a:xfrm>
            <a:off x="0" y="-2077"/>
            <a:ext cx="9144000" cy="6857999"/>
          </a:xfrm>
          <a:prstGeom prst="rect">
            <a:avLst/>
          </a:prstGeom>
          <a:ln>
            <a:noFill/>
          </a:ln>
          <a:extLst>
            <a:ext uri="{53640926-AAD7-44D8-BBD7-CCE9431645EC}">
              <a14:shadowObscured xmlns:a14="http://schemas.microsoft.com/office/drawing/2010/main"/>
            </a:ext>
          </a:extLst>
        </p:spPr>
      </p:pic>
      <p:sp>
        <p:nvSpPr>
          <p:cNvPr id="3" name="2 Flecha doblada hacia arriba"/>
          <p:cNvSpPr/>
          <p:nvPr/>
        </p:nvSpPr>
        <p:spPr>
          <a:xfrm rot="5400000">
            <a:off x="668696" y="4273507"/>
            <a:ext cx="536886" cy="288032"/>
          </a:xfrm>
          <a:prstGeom prst="bentUpArrow">
            <a:avLst/>
          </a:prstGeom>
          <a:solidFill>
            <a:srgbClr val="FF0000"/>
          </a:solidFill>
          <a:ln>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3 Flecha doblada"/>
          <p:cNvSpPr/>
          <p:nvPr/>
        </p:nvSpPr>
        <p:spPr>
          <a:xfrm rot="16200000">
            <a:off x="3089924" y="1310677"/>
            <a:ext cx="299858" cy="1368152"/>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5" name="4 CuadroTexto"/>
          <p:cNvSpPr txBox="1"/>
          <p:nvPr/>
        </p:nvSpPr>
        <p:spPr>
          <a:xfrm>
            <a:off x="4067944" y="1628506"/>
            <a:ext cx="4392488" cy="923330"/>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Importancia del DOI en los procesos de normalización, evaluación y visibilidad de las publicaciones</a:t>
            </a:r>
            <a:endParaRPr lang="es-ES" b="1" dirty="0">
              <a:solidFill>
                <a:srgbClr val="FF0000"/>
              </a:solidFill>
              <a:latin typeface="Arial" pitchFamily="34" charset="0"/>
              <a:cs typeface="Arial" pitchFamily="34" charset="0"/>
            </a:endParaRPr>
          </a:p>
        </p:txBody>
      </p:sp>
      <p:sp>
        <p:nvSpPr>
          <p:cNvPr id="6" name="5 CuadroTexto"/>
          <p:cNvSpPr txBox="1"/>
          <p:nvPr/>
        </p:nvSpPr>
        <p:spPr>
          <a:xfrm>
            <a:off x="0" y="2276872"/>
            <a:ext cx="1403648" cy="1785104"/>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Palabras clave separadas por </a:t>
            </a:r>
            <a:r>
              <a:rPr lang="es-ES" sz="2000" b="1" dirty="0" smtClean="0">
                <a:solidFill>
                  <a:srgbClr val="FF0000"/>
                </a:solidFill>
                <a:latin typeface="Arial" pitchFamily="34" charset="0"/>
                <a:cs typeface="Arial" pitchFamily="34" charset="0"/>
              </a:rPr>
              <a:t>; </a:t>
            </a:r>
            <a:r>
              <a:rPr lang="es-ES" i="1" dirty="0" smtClean="0">
                <a:solidFill>
                  <a:srgbClr val="FF0000"/>
                </a:solidFill>
                <a:latin typeface="Arial" pitchFamily="34" charset="0"/>
                <a:cs typeface="Arial" pitchFamily="34" charset="0"/>
              </a:rPr>
              <a:t>(punto y coma)</a:t>
            </a:r>
            <a:endParaRPr lang="es-ES" sz="1600" i="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47650370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9974" t="18207" r="22124" b="16162"/>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3206678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t>Paso </a:t>
            </a:r>
            <a:r>
              <a:rPr lang="es-ES" dirty="0" smtClean="0"/>
              <a:t>2</a:t>
            </a:r>
            <a:endParaRPr lang="es-ES" dirty="0"/>
          </a:p>
        </p:txBody>
      </p:sp>
      <p:sp>
        <p:nvSpPr>
          <p:cNvPr id="3" name="2 Marcador de contenido"/>
          <p:cNvSpPr>
            <a:spLocks noGrp="1"/>
          </p:cNvSpPr>
          <p:nvPr>
            <p:ph idx="4294967295"/>
          </p:nvPr>
        </p:nvSpPr>
        <p:spPr>
          <a:xfrm>
            <a:off x="611560" y="1711349"/>
            <a:ext cx="8129464" cy="2221707"/>
          </a:xfrm>
        </p:spPr>
        <p:txBody>
          <a:bodyPr>
            <a:normAutofit/>
          </a:bodyPr>
          <a:lstStyle/>
          <a:p>
            <a:pPr marL="0" lvl="0" indent="0">
              <a:buNone/>
            </a:pPr>
            <a:r>
              <a:rPr lang="es-ES" sz="5400" dirty="0" smtClean="0"/>
              <a:t>Añadir autores al registro que acabamos de crear</a:t>
            </a:r>
            <a:endParaRPr lang="es-ES" sz="5400" dirty="0"/>
          </a:p>
        </p:txBody>
      </p:sp>
    </p:spTree>
    <p:extLst>
      <p:ext uri="{BB962C8B-B14F-4D97-AF65-F5344CB8AC3E}">
        <p14:creationId xmlns:p14="http://schemas.microsoft.com/office/powerpoint/2010/main" val="60093576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l="24146" t="67589" r="23965" b="12305"/>
          <a:stretch/>
        </p:blipFill>
        <p:spPr bwMode="auto">
          <a:xfrm>
            <a:off x="0" y="1"/>
            <a:ext cx="9144000" cy="1772816"/>
          </a:xfrm>
          <a:prstGeom prst="rect">
            <a:avLst/>
          </a:prstGeom>
          <a:ln w="38100">
            <a:solidFill>
              <a:srgbClr val="FF0000"/>
            </a:solidFill>
          </a:ln>
          <a:extLst>
            <a:ext uri="{53640926-AAD7-44D8-BBD7-CCE9431645EC}">
              <a14:shadowObscured xmlns:a14="http://schemas.microsoft.com/office/drawing/2010/main"/>
            </a:ext>
          </a:extLst>
        </p:spPr>
      </p:pic>
      <p:pic>
        <p:nvPicPr>
          <p:cNvPr id="3" name="2 Imagen"/>
          <p:cNvPicPr/>
          <p:nvPr/>
        </p:nvPicPr>
        <p:blipFill rotWithShape="1">
          <a:blip r:embed="rId3" cstate="print"/>
          <a:srcRect l="35672" t="9504" r="35672" b="9113"/>
          <a:stretch/>
        </p:blipFill>
        <p:spPr>
          <a:xfrm>
            <a:off x="0" y="1772817"/>
            <a:ext cx="2483768" cy="5085185"/>
          </a:xfrm>
          <a:prstGeom prst="rect">
            <a:avLst/>
          </a:prstGeom>
          <a:ln w="38100">
            <a:solidFill>
              <a:srgbClr val="FF0000"/>
            </a:solidFill>
          </a:ln>
        </p:spPr>
      </p:pic>
      <p:pic>
        <p:nvPicPr>
          <p:cNvPr id="4" name="3 Imagen"/>
          <p:cNvPicPr/>
          <p:nvPr/>
        </p:nvPicPr>
        <p:blipFill rotWithShape="1">
          <a:blip r:embed="rId4" cstate="print"/>
          <a:srcRect l="26043" t="22477" r="20101" b="16162"/>
          <a:stretch/>
        </p:blipFill>
        <p:spPr bwMode="auto">
          <a:xfrm>
            <a:off x="2483769" y="1772816"/>
            <a:ext cx="6660233" cy="5085185"/>
          </a:xfrm>
          <a:prstGeom prst="rect">
            <a:avLst/>
          </a:prstGeom>
          <a:ln w="38100">
            <a:solidFill>
              <a:srgbClr val="FF0000"/>
            </a:solidFill>
          </a:ln>
          <a:extLst>
            <a:ext uri="{53640926-AAD7-44D8-BBD7-CCE9431645EC}">
              <a14:shadowObscured xmlns:a14="http://schemas.microsoft.com/office/drawing/2010/main"/>
            </a:ext>
          </a:extLst>
        </p:spPr>
      </p:pic>
      <p:sp>
        <p:nvSpPr>
          <p:cNvPr id="6" name="5 CuadroTexto"/>
          <p:cNvSpPr txBox="1"/>
          <p:nvPr/>
        </p:nvSpPr>
        <p:spPr>
          <a:xfrm>
            <a:off x="6156176" y="4654877"/>
            <a:ext cx="2915815" cy="646331"/>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Dar de alta a los autores externos a la UPV</a:t>
            </a:r>
            <a:endParaRPr lang="es-ES" b="1" dirty="0">
              <a:solidFill>
                <a:srgbClr val="FF0000"/>
              </a:solidFill>
              <a:latin typeface="Arial" pitchFamily="34" charset="0"/>
              <a:cs typeface="Arial" pitchFamily="34" charset="0"/>
            </a:endParaRPr>
          </a:p>
        </p:txBody>
      </p:sp>
      <p:sp>
        <p:nvSpPr>
          <p:cNvPr id="7" name="6 Flecha a la derecha con muesca"/>
          <p:cNvSpPr/>
          <p:nvPr/>
        </p:nvSpPr>
        <p:spPr>
          <a:xfrm rot="1591224">
            <a:off x="7918175" y="259958"/>
            <a:ext cx="504056" cy="981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7 CuadroTexto"/>
          <p:cNvSpPr txBox="1"/>
          <p:nvPr/>
        </p:nvSpPr>
        <p:spPr>
          <a:xfrm>
            <a:off x="2282843" y="1"/>
            <a:ext cx="6120680" cy="369332"/>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Inserción de todos los autores del documento</a:t>
            </a:r>
            <a:endParaRPr lang="es-ES" b="1" dirty="0">
              <a:solidFill>
                <a:srgbClr val="FF0000"/>
              </a:solidFill>
              <a:latin typeface="Arial" pitchFamily="34" charset="0"/>
              <a:cs typeface="Arial" pitchFamily="34" charset="0"/>
            </a:endParaRPr>
          </a:p>
        </p:txBody>
      </p:sp>
      <p:sp>
        <p:nvSpPr>
          <p:cNvPr id="10" name="9 Flecha a la derecha con muesca"/>
          <p:cNvSpPr/>
          <p:nvPr/>
        </p:nvSpPr>
        <p:spPr>
          <a:xfrm rot="10800000">
            <a:off x="5557738" y="4899036"/>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2740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1 Imagen"/>
          <p:cNvPicPr/>
          <p:nvPr/>
        </p:nvPicPr>
        <p:blipFill rotWithShape="1">
          <a:blip r:embed="rId2" cstate="print"/>
          <a:srcRect l="11631" t="20679" r="6700" b="33019"/>
          <a:stretch/>
        </p:blipFill>
        <p:spPr bwMode="auto">
          <a:xfrm>
            <a:off x="-19963" y="6618"/>
            <a:ext cx="9163963" cy="3638406"/>
          </a:xfrm>
          <a:prstGeom prst="rect">
            <a:avLst/>
          </a:prstGeom>
          <a:ln w="38100">
            <a:solidFill>
              <a:srgbClr val="FF0000"/>
            </a:solidFill>
          </a:ln>
          <a:extLst>
            <a:ext uri="{53640926-AAD7-44D8-BBD7-CCE9431645EC}">
              <a14:shadowObscured xmlns:a14="http://schemas.microsoft.com/office/drawing/2010/main"/>
            </a:ext>
          </a:extLst>
        </p:spPr>
      </p:pic>
      <p:pic>
        <p:nvPicPr>
          <p:cNvPr id="3" name="2 Imagen"/>
          <p:cNvPicPr/>
          <p:nvPr/>
        </p:nvPicPr>
        <p:blipFill rotWithShape="1">
          <a:blip r:embed="rId3" cstate="print"/>
          <a:srcRect l="9354" t="57990" r="9483" b="8969"/>
          <a:stretch/>
        </p:blipFill>
        <p:spPr bwMode="auto">
          <a:xfrm>
            <a:off x="-183" y="3645025"/>
            <a:ext cx="9180695" cy="3212977"/>
          </a:xfrm>
          <a:prstGeom prst="rect">
            <a:avLst/>
          </a:prstGeom>
          <a:ln w="38100">
            <a:solidFill>
              <a:srgbClr val="FF0000"/>
            </a:solidFill>
          </a:ln>
          <a:extLst>
            <a:ext uri="{53640926-AAD7-44D8-BBD7-CCE9431645EC}">
              <a14:shadowObscured xmlns:a14="http://schemas.microsoft.com/office/drawing/2010/main"/>
            </a:ext>
          </a:extLst>
        </p:spPr>
      </p:pic>
      <p:sp>
        <p:nvSpPr>
          <p:cNvPr id="4" name="3 CuadroTexto"/>
          <p:cNvSpPr txBox="1"/>
          <p:nvPr/>
        </p:nvSpPr>
        <p:spPr>
          <a:xfrm>
            <a:off x="539552" y="2670942"/>
            <a:ext cx="5544616" cy="646331"/>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Comprobar nuestra firma normalizada. Si no se pone nada se genera automáticamente</a:t>
            </a:r>
            <a:endParaRPr lang="es-ES" b="1" dirty="0">
              <a:solidFill>
                <a:srgbClr val="FF0000"/>
              </a:solidFill>
              <a:latin typeface="Arial" pitchFamily="34" charset="0"/>
              <a:cs typeface="Arial" pitchFamily="34" charset="0"/>
            </a:endParaRPr>
          </a:p>
        </p:txBody>
      </p:sp>
      <p:sp>
        <p:nvSpPr>
          <p:cNvPr id="7" name="6 CuadroTexto"/>
          <p:cNvSpPr txBox="1"/>
          <p:nvPr/>
        </p:nvSpPr>
        <p:spPr>
          <a:xfrm>
            <a:off x="0" y="4194954"/>
            <a:ext cx="2016224" cy="1754326"/>
          </a:xfrm>
          <a:prstGeom prst="rect">
            <a:avLst/>
          </a:prstGeom>
          <a:noFill/>
        </p:spPr>
        <p:txBody>
          <a:bodyPr wrap="square" rtlCol="0">
            <a:spAutoFit/>
          </a:bodyPr>
          <a:lstStyle/>
          <a:p>
            <a:pPr algn="ctr"/>
            <a:r>
              <a:rPr lang="es-ES" b="1" dirty="0" smtClean="0">
                <a:solidFill>
                  <a:srgbClr val="FF0000"/>
                </a:solidFill>
                <a:latin typeface="Arial" pitchFamily="34" charset="0"/>
                <a:cs typeface="Arial" pitchFamily="34" charset="0"/>
              </a:rPr>
              <a:t>La información se recupera tanto por la firma científica como por el nombre.</a:t>
            </a:r>
            <a:endParaRPr lang="es-ES" b="1" dirty="0">
              <a:solidFill>
                <a:srgbClr val="FF0000"/>
              </a:solidFill>
              <a:latin typeface="Arial" pitchFamily="34" charset="0"/>
              <a:cs typeface="Arial" pitchFamily="34" charset="0"/>
            </a:endParaRPr>
          </a:p>
        </p:txBody>
      </p:sp>
      <p:sp>
        <p:nvSpPr>
          <p:cNvPr id="9" name="8 Flecha a la derecha con muesca"/>
          <p:cNvSpPr/>
          <p:nvPr/>
        </p:nvSpPr>
        <p:spPr>
          <a:xfrm rot="10800000">
            <a:off x="4275731" y="2574029"/>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945850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idx="4294967295"/>
          </p:nvPr>
        </p:nvSpPr>
        <p:spPr>
          <a:xfrm>
            <a:off x="0" y="288255"/>
            <a:ext cx="8229600" cy="1052513"/>
          </a:xfrm>
        </p:spPr>
        <p:txBody>
          <a:bodyPr>
            <a:normAutofit/>
          </a:bodyPr>
          <a:lstStyle/>
          <a:p>
            <a:r>
              <a:rPr lang="es-ES" dirty="0"/>
              <a:t>Paso </a:t>
            </a:r>
            <a:r>
              <a:rPr lang="es-ES" dirty="0" smtClean="0"/>
              <a:t>3</a:t>
            </a:r>
            <a:endParaRPr lang="es-ES" dirty="0"/>
          </a:p>
        </p:txBody>
      </p:sp>
      <p:sp>
        <p:nvSpPr>
          <p:cNvPr id="3" name="2 Marcador de contenido"/>
          <p:cNvSpPr>
            <a:spLocks noGrp="1"/>
          </p:cNvSpPr>
          <p:nvPr>
            <p:ph idx="4294967295"/>
          </p:nvPr>
        </p:nvSpPr>
        <p:spPr>
          <a:xfrm>
            <a:off x="1339080" y="1700808"/>
            <a:ext cx="7049344" cy="2088232"/>
          </a:xfrm>
        </p:spPr>
        <p:txBody>
          <a:bodyPr>
            <a:normAutofit/>
          </a:bodyPr>
          <a:lstStyle/>
          <a:p>
            <a:pPr marL="0" lvl="0" indent="0">
              <a:buNone/>
            </a:pPr>
            <a:r>
              <a:rPr lang="es-ES" sz="5400" dirty="0" smtClean="0"/>
              <a:t>Añadir los elementos digitales (archivos)</a:t>
            </a:r>
            <a:endParaRPr lang="es-ES" sz="5400" dirty="0"/>
          </a:p>
        </p:txBody>
      </p:sp>
    </p:spTree>
    <p:extLst>
      <p:ext uri="{BB962C8B-B14F-4D97-AF65-F5344CB8AC3E}">
        <p14:creationId xmlns:p14="http://schemas.microsoft.com/office/powerpoint/2010/main" val="3730895239"/>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676" t="28889" r="25836" b="9060"/>
          <a:stretch/>
        </p:blipFill>
        <p:spPr bwMode="auto">
          <a:xfrm>
            <a:off x="0" y="16096"/>
            <a:ext cx="9141957" cy="684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redondeado"/>
          <p:cNvSpPr/>
          <p:nvPr/>
        </p:nvSpPr>
        <p:spPr>
          <a:xfrm>
            <a:off x="107504" y="3437049"/>
            <a:ext cx="8928992" cy="2080184"/>
          </a:xfrm>
          <a:prstGeom prst="roundRect">
            <a:avLst/>
          </a:prstGeom>
          <a:noFill/>
          <a:ln w="635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Elipse"/>
          <p:cNvSpPr/>
          <p:nvPr/>
        </p:nvSpPr>
        <p:spPr>
          <a:xfrm>
            <a:off x="8630719" y="5733256"/>
            <a:ext cx="36004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6 Flecha a la derecha con muesca"/>
          <p:cNvSpPr/>
          <p:nvPr/>
        </p:nvSpPr>
        <p:spPr>
          <a:xfrm rot="2201133">
            <a:off x="7940976" y="5219016"/>
            <a:ext cx="512293" cy="193826"/>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4" name="3 Conector recto"/>
          <p:cNvCxnSpPr/>
          <p:nvPr/>
        </p:nvCxnSpPr>
        <p:spPr>
          <a:xfrm>
            <a:off x="539552" y="4107438"/>
            <a:ext cx="6336704"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187042"/>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479" t="28589" r="35571" b="23106"/>
          <a:stretch/>
        </p:blipFill>
        <p:spPr bwMode="auto">
          <a:xfrm>
            <a:off x="1" y="-21246"/>
            <a:ext cx="5535386" cy="3450246"/>
          </a:xfrm>
          <a:prstGeom prst="rect">
            <a:avLst/>
          </a:prstGeom>
          <a:noFill/>
          <a:ln w="381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pic>
        <p:nvPicPr>
          <p:cNvPr id="3" name="2 Imagen"/>
          <p:cNvPicPr/>
          <p:nvPr/>
        </p:nvPicPr>
        <p:blipFill rotWithShape="1">
          <a:blip r:embed="rId3" cstate="print"/>
          <a:srcRect l="4551" t="22927" r="4173" b="20656"/>
          <a:stretch/>
        </p:blipFill>
        <p:spPr bwMode="auto">
          <a:xfrm>
            <a:off x="1" y="3429000"/>
            <a:ext cx="9169188" cy="3439906"/>
          </a:xfrm>
          <a:prstGeom prst="rect">
            <a:avLst/>
          </a:prstGeom>
          <a:ln w="38100">
            <a:solidFill>
              <a:srgbClr val="FF0000"/>
            </a:solidFill>
          </a:ln>
          <a:extLst>
            <a:ext uri="{53640926-AAD7-44D8-BBD7-CCE9431645EC}">
              <a14:shadowObscured xmlns:a14="http://schemas.microsoft.com/office/drawing/2010/main"/>
            </a:ext>
          </a:extLst>
        </p:spPr>
      </p:pic>
      <p:sp>
        <p:nvSpPr>
          <p:cNvPr id="4" name="3 CuadroTexto"/>
          <p:cNvSpPr txBox="1"/>
          <p:nvPr/>
        </p:nvSpPr>
        <p:spPr>
          <a:xfrm>
            <a:off x="5580113" y="1268759"/>
            <a:ext cx="3563888" cy="1477328"/>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Adición elementos digitales:</a:t>
            </a:r>
          </a:p>
          <a:p>
            <a:pPr marL="285750" indent="-285750">
              <a:buFont typeface="Arial" panose="020B0604020202020204" pitchFamily="34" charset="0"/>
              <a:buChar char="•"/>
            </a:pPr>
            <a:r>
              <a:rPr lang="es-ES" b="1" dirty="0">
                <a:solidFill>
                  <a:srgbClr val="FF0000"/>
                </a:solidFill>
                <a:latin typeface="Arial" pitchFamily="34" charset="0"/>
                <a:cs typeface="Arial" pitchFamily="34" charset="0"/>
              </a:rPr>
              <a:t>Versión editorial en </a:t>
            </a:r>
            <a:r>
              <a:rPr lang="es-ES" b="1" dirty="0" smtClean="0">
                <a:solidFill>
                  <a:srgbClr val="FF0000"/>
                </a:solidFill>
                <a:latin typeface="Arial" pitchFamily="34" charset="0"/>
                <a:cs typeface="Arial" pitchFamily="34" charset="0"/>
              </a:rPr>
              <a:t>abierto </a:t>
            </a:r>
          </a:p>
          <a:p>
            <a:pPr algn="ctr"/>
            <a:r>
              <a:rPr lang="es-ES" b="1" dirty="0" smtClean="0">
                <a:solidFill>
                  <a:srgbClr val="FF0000"/>
                </a:solidFill>
                <a:latin typeface="Arial" pitchFamily="34" charset="0"/>
                <a:cs typeface="Arial" pitchFamily="34" charset="0"/>
              </a:rPr>
              <a:t>o </a:t>
            </a:r>
            <a:endParaRPr lang="es-ES" b="1" dirty="0">
              <a:solidFill>
                <a:srgbClr val="FF0000"/>
              </a:solidFill>
              <a:latin typeface="Arial" pitchFamily="34" charset="0"/>
              <a:cs typeface="Arial" pitchFamily="34" charset="0"/>
            </a:endParaRPr>
          </a:p>
          <a:p>
            <a:pPr marL="285750" indent="-285750">
              <a:buFont typeface="Arial" panose="020B0604020202020204" pitchFamily="34" charset="0"/>
              <a:buChar char="•"/>
            </a:pPr>
            <a:r>
              <a:rPr lang="es-ES" b="1" dirty="0" smtClean="0">
                <a:solidFill>
                  <a:srgbClr val="FF0000"/>
                </a:solidFill>
                <a:latin typeface="Arial" pitchFamily="34" charset="0"/>
                <a:cs typeface="Arial" pitchFamily="34" charset="0"/>
              </a:rPr>
              <a:t>Versión del editor  y</a:t>
            </a:r>
          </a:p>
          <a:p>
            <a:pPr marL="285750" indent="-285750">
              <a:buFont typeface="Arial" panose="020B0604020202020204" pitchFamily="34" charset="0"/>
              <a:buChar char="•"/>
            </a:pPr>
            <a:r>
              <a:rPr lang="es-ES" b="1" dirty="0" smtClean="0">
                <a:solidFill>
                  <a:srgbClr val="FF0000"/>
                </a:solidFill>
                <a:latin typeface="Arial" pitchFamily="34" charset="0"/>
                <a:cs typeface="Arial" pitchFamily="34" charset="0"/>
              </a:rPr>
              <a:t>Versión del autor.</a:t>
            </a:r>
          </a:p>
        </p:txBody>
      </p:sp>
      <p:sp>
        <p:nvSpPr>
          <p:cNvPr id="5" name="4 CuadroTexto"/>
          <p:cNvSpPr txBox="1"/>
          <p:nvPr/>
        </p:nvSpPr>
        <p:spPr>
          <a:xfrm>
            <a:off x="5724128" y="4869160"/>
            <a:ext cx="3347864"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Elemento digital ya añadido</a:t>
            </a:r>
            <a:endParaRPr lang="es-ES" b="1" dirty="0">
              <a:solidFill>
                <a:srgbClr val="FF0000"/>
              </a:solidFill>
              <a:latin typeface="Arial" pitchFamily="34" charset="0"/>
              <a:cs typeface="Arial" pitchFamily="34" charset="0"/>
            </a:endParaRPr>
          </a:p>
        </p:txBody>
      </p:sp>
      <p:sp>
        <p:nvSpPr>
          <p:cNvPr id="8" name="7 Flecha a la derecha con muesca"/>
          <p:cNvSpPr/>
          <p:nvPr/>
        </p:nvSpPr>
        <p:spPr>
          <a:xfrm rot="11105706">
            <a:off x="4365129" y="5016536"/>
            <a:ext cx="724118" cy="264834"/>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6 Flecha doblada"/>
          <p:cNvSpPr/>
          <p:nvPr/>
        </p:nvSpPr>
        <p:spPr>
          <a:xfrm flipH="1">
            <a:off x="4139949" y="922494"/>
            <a:ext cx="3036931" cy="34626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90358138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912" t="7567" r="10285"/>
          <a:stretch/>
        </p:blipFill>
        <p:spPr bwMode="auto">
          <a:xfrm>
            <a:off x="827584" y="548680"/>
            <a:ext cx="7825678" cy="61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110160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652" t="7810" r="7292"/>
          <a:stretch/>
        </p:blipFill>
        <p:spPr bwMode="auto">
          <a:xfrm>
            <a:off x="323528" y="404664"/>
            <a:ext cx="8424936" cy="5996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5188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a:extLst>
              <a:ext uri="{28A0092B-C50C-407E-A947-70E740481C1C}">
                <a14:useLocalDpi xmlns:a14="http://schemas.microsoft.com/office/drawing/2010/main" val="0"/>
              </a:ext>
            </a:extLst>
          </a:blip>
          <a:srcRect l="13103" t="15005" r="13989" b="4128"/>
          <a:stretch>
            <a:fillRect/>
          </a:stretch>
        </p:blipFill>
        <p:spPr bwMode="auto">
          <a:xfrm>
            <a:off x="1" y="537882"/>
            <a:ext cx="9193068" cy="6185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l="26207" t="8354" r="31033"/>
          <a:stretch>
            <a:fillRect/>
          </a:stretch>
        </p:blipFill>
        <p:spPr bwMode="auto">
          <a:xfrm>
            <a:off x="2216727" y="-77041"/>
            <a:ext cx="5334000" cy="6935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4597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052736"/>
            <a:ext cx="8229600" cy="5544616"/>
          </a:xfrm>
        </p:spPr>
        <p:txBody>
          <a:bodyPr>
            <a:noAutofit/>
          </a:bodyPr>
          <a:lstStyle/>
          <a:p>
            <a:r>
              <a:rPr lang="es-ES" sz="2400" dirty="0"/>
              <a:t>E</a:t>
            </a:r>
            <a:r>
              <a:rPr lang="es-ES" sz="2400" dirty="0" smtClean="0"/>
              <a:t>n </a:t>
            </a:r>
            <a:r>
              <a:rPr lang="es-ES" sz="2400" dirty="0"/>
              <a:t>muchos congresos las ponencias que son publicadas por el editor </a:t>
            </a:r>
            <a:r>
              <a:rPr lang="es-ES" sz="2400" b="1" dirty="0"/>
              <a:t>sólo existe una única versión final del editor</a:t>
            </a:r>
            <a:r>
              <a:rPr lang="es-ES" sz="2400" dirty="0"/>
              <a:t> (la exigida y validada a efectos curriculares) por lo que no ha lugar a la adicción a otra versión de autor. </a:t>
            </a:r>
            <a:endParaRPr lang="es-ES" sz="2400" dirty="0" smtClean="0"/>
          </a:p>
          <a:p>
            <a:pPr marL="0" indent="0">
              <a:buNone/>
            </a:pPr>
            <a:endParaRPr lang="es-ES" sz="1400" dirty="0" smtClean="0"/>
          </a:p>
          <a:p>
            <a:r>
              <a:rPr lang="es-ES" sz="2400" dirty="0"/>
              <a:t>En cambio otros congresos tienen a menudo una diseminación de las ponencias presentadas en los mismos a través de publicaciones seriadas monográficas y publicaciones periódicas después de pasar un proceso de revisión por pares que implica la </a:t>
            </a:r>
            <a:r>
              <a:rPr lang="es-ES" sz="2400" b="1" dirty="0"/>
              <a:t>existencia de versiones, del autor y del editor</a:t>
            </a:r>
            <a:r>
              <a:rPr lang="es-ES" sz="2400" dirty="0"/>
              <a:t>, y asimismo en el caso de algunos editores se le </a:t>
            </a:r>
            <a:r>
              <a:rPr lang="es-ES" sz="2400" dirty="0" smtClean="0"/>
              <a:t>da al </a:t>
            </a:r>
            <a:r>
              <a:rPr lang="es-ES" sz="2400" dirty="0"/>
              <a:t>autor la opción de </a:t>
            </a:r>
            <a:r>
              <a:rPr lang="es-ES" sz="2400" b="1" dirty="0"/>
              <a:t>publicación en abierto</a:t>
            </a:r>
            <a:r>
              <a:rPr lang="es-ES" sz="2400" dirty="0"/>
              <a:t> (con el consiguiente pago</a:t>
            </a:r>
            <a:r>
              <a:rPr lang="es-ES" sz="2400" dirty="0" smtClean="0"/>
              <a:t>).</a:t>
            </a:r>
            <a:endParaRPr lang="es-ES" sz="2400" b="1" dirty="0"/>
          </a:p>
          <a:p>
            <a:endParaRPr lang="es-ES" sz="2400" dirty="0"/>
          </a:p>
        </p:txBody>
      </p:sp>
      <p:sp>
        <p:nvSpPr>
          <p:cNvPr id="4" name="1 Título"/>
          <p:cNvSpPr>
            <a:spLocks noGrp="1"/>
          </p:cNvSpPr>
          <p:nvPr>
            <p:ph type="title"/>
          </p:nvPr>
        </p:nvSpPr>
        <p:spPr>
          <a:xfrm>
            <a:off x="2267744" y="116632"/>
            <a:ext cx="4536504" cy="508918"/>
          </a:xfrm>
        </p:spPr>
        <p:txBody>
          <a:bodyPr/>
          <a:lstStyle/>
          <a:p>
            <a:pPr algn="ctr"/>
            <a:r>
              <a:rPr lang="es-ES" sz="2200" b="1" dirty="0" smtClean="0">
                <a:solidFill>
                  <a:srgbClr val="FF0000"/>
                </a:solidFill>
              </a:rPr>
              <a:t>Versión del autor en congresos</a:t>
            </a:r>
            <a:endParaRPr lang="es-ES" sz="2200" b="1" dirty="0">
              <a:solidFill>
                <a:srgbClr val="FF0000"/>
              </a:solidFill>
            </a:endParaRPr>
          </a:p>
        </p:txBody>
      </p:sp>
    </p:spTree>
    <p:extLst>
      <p:ext uri="{BB962C8B-B14F-4D97-AF65-F5344CB8AC3E}">
        <p14:creationId xmlns:p14="http://schemas.microsoft.com/office/powerpoint/2010/main" val="599117951"/>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116632"/>
            <a:ext cx="5688632" cy="652934"/>
          </a:xfrm>
        </p:spPr>
        <p:txBody>
          <a:bodyPr/>
          <a:lstStyle/>
          <a:p>
            <a:pPr algn="l"/>
            <a:r>
              <a:rPr lang="es-ES" sz="3200" b="1" dirty="0" smtClean="0"/>
              <a:t>Problemas más comunes</a:t>
            </a:r>
            <a:endParaRPr lang="es-ES" sz="3200" b="1" dirty="0"/>
          </a:p>
        </p:txBody>
      </p:sp>
      <p:sp>
        <p:nvSpPr>
          <p:cNvPr id="3" name="2 Marcador de contenido"/>
          <p:cNvSpPr>
            <a:spLocks noGrp="1"/>
          </p:cNvSpPr>
          <p:nvPr>
            <p:ph idx="1"/>
          </p:nvPr>
        </p:nvSpPr>
        <p:spPr>
          <a:xfrm>
            <a:off x="518864" y="1268760"/>
            <a:ext cx="8229600" cy="4525963"/>
          </a:xfrm>
        </p:spPr>
        <p:txBody>
          <a:bodyPr>
            <a:normAutofit fontScale="77500" lnSpcReduction="20000"/>
          </a:bodyPr>
          <a:lstStyle/>
          <a:p>
            <a:pPr>
              <a:spcBef>
                <a:spcPts val="600"/>
              </a:spcBef>
              <a:spcAft>
                <a:spcPts val="600"/>
              </a:spcAft>
            </a:pPr>
            <a:r>
              <a:rPr lang="es-ES" dirty="0"/>
              <a:t>No confundir fecha de difusión online con fecha publicación</a:t>
            </a:r>
          </a:p>
          <a:p>
            <a:pPr>
              <a:spcBef>
                <a:spcPts val="600"/>
              </a:spcBef>
              <a:spcAft>
                <a:spcPts val="600"/>
              </a:spcAft>
            </a:pPr>
            <a:r>
              <a:rPr lang="es-ES" dirty="0" smtClean="0"/>
              <a:t>Documento no publicado….</a:t>
            </a:r>
          </a:p>
          <a:p>
            <a:pPr>
              <a:spcBef>
                <a:spcPts val="600"/>
              </a:spcBef>
              <a:spcAft>
                <a:spcPts val="600"/>
              </a:spcAft>
            </a:pPr>
            <a:r>
              <a:rPr lang="es-ES" dirty="0" smtClean="0"/>
              <a:t>Falta la versión editorial</a:t>
            </a:r>
          </a:p>
          <a:p>
            <a:pPr>
              <a:spcBef>
                <a:spcPts val="600"/>
              </a:spcBef>
              <a:spcAft>
                <a:spcPts val="600"/>
              </a:spcAft>
            </a:pPr>
            <a:r>
              <a:rPr lang="es-ES" dirty="0" smtClean="0"/>
              <a:t>Archivos incompletos, sólo aparece la portada…</a:t>
            </a:r>
          </a:p>
          <a:p>
            <a:pPr>
              <a:spcBef>
                <a:spcPts val="600"/>
              </a:spcBef>
              <a:spcAft>
                <a:spcPts val="600"/>
              </a:spcAft>
            </a:pPr>
            <a:r>
              <a:rPr lang="es-ES" dirty="0" smtClean="0"/>
              <a:t>Fotocopias cuando existe versión electrónica</a:t>
            </a:r>
          </a:p>
          <a:p>
            <a:pPr marL="0" indent="0">
              <a:spcBef>
                <a:spcPts val="1800"/>
              </a:spcBef>
              <a:buNone/>
            </a:pPr>
            <a:r>
              <a:rPr lang="es-ES" b="1" dirty="0"/>
              <a:t>Para evitar problemas</a:t>
            </a:r>
          </a:p>
          <a:p>
            <a:pPr>
              <a:lnSpc>
                <a:spcPct val="120000"/>
              </a:lnSpc>
            </a:pPr>
            <a:r>
              <a:rPr lang="es-ES" dirty="0"/>
              <a:t>Piloto de Auditoria en 2014, que se amplia en 2015</a:t>
            </a:r>
          </a:p>
          <a:p>
            <a:pPr>
              <a:lnSpc>
                <a:spcPct val="120000"/>
              </a:lnSpc>
            </a:pPr>
            <a:r>
              <a:rPr lang="es-ES" dirty="0"/>
              <a:t>Actualización de la Directrices a los validadores</a:t>
            </a:r>
          </a:p>
          <a:p>
            <a:pPr>
              <a:lnSpc>
                <a:spcPct val="120000"/>
              </a:lnSpc>
            </a:pPr>
            <a:r>
              <a:rPr lang="es-ES" dirty="0"/>
              <a:t>Actualización Guía Senia, pendiente </a:t>
            </a:r>
            <a:endParaRPr lang="es-ES" dirty="0" smtClean="0"/>
          </a:p>
          <a:p>
            <a:pPr>
              <a:spcBef>
                <a:spcPts val="600"/>
              </a:spcBef>
              <a:spcAft>
                <a:spcPts val="600"/>
              </a:spcAft>
            </a:pPr>
            <a:endParaRPr lang="es-ES" dirty="0"/>
          </a:p>
        </p:txBody>
      </p:sp>
    </p:spTree>
    <p:extLst>
      <p:ext uri="{BB962C8B-B14F-4D97-AF65-F5344CB8AC3E}">
        <p14:creationId xmlns:p14="http://schemas.microsoft.com/office/powerpoint/2010/main" val="1021467427"/>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Título"/>
          <p:cNvSpPr txBox="1">
            <a:spLocks/>
          </p:cNvSpPr>
          <p:nvPr/>
        </p:nvSpPr>
        <p:spPr>
          <a:xfrm>
            <a:off x="179512" y="2348880"/>
            <a:ext cx="8229600" cy="105251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s-ES" dirty="0" smtClean="0"/>
              <a:t>Vuestro proceso ha finalizado</a:t>
            </a:r>
            <a:endParaRPr lang="es-ES" dirty="0"/>
          </a:p>
        </p:txBody>
      </p:sp>
    </p:spTree>
    <p:extLst>
      <p:ext uri="{BB962C8B-B14F-4D97-AF65-F5344CB8AC3E}">
        <p14:creationId xmlns:p14="http://schemas.microsoft.com/office/powerpoint/2010/main" val="2629724970"/>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980728"/>
            <a:ext cx="8568952" cy="5256584"/>
          </a:xfrm>
        </p:spPr>
        <p:txBody>
          <a:bodyPr>
            <a:normAutofit lnSpcReduction="10000"/>
          </a:bodyPr>
          <a:lstStyle/>
          <a:p>
            <a:pPr lvl="1">
              <a:buFont typeface="Arial" pitchFamily="34" charset="0"/>
              <a:buChar char="•"/>
            </a:pPr>
            <a:r>
              <a:rPr lang="es-ES" sz="3000" dirty="0" smtClean="0"/>
              <a:t>El registro de Senia, una vez </a:t>
            </a:r>
            <a:r>
              <a:rPr lang="es-ES" sz="3000" b="1" dirty="0" smtClean="0"/>
              <a:t>validado</a:t>
            </a:r>
            <a:r>
              <a:rPr lang="es-ES" sz="3000" dirty="0" smtClean="0"/>
              <a:t> se integra en la </a:t>
            </a:r>
            <a:r>
              <a:rPr lang="es-ES" sz="3000" b="1" dirty="0" smtClean="0"/>
              <a:t>pasarela Senia-Riunet</a:t>
            </a:r>
          </a:p>
          <a:p>
            <a:pPr lvl="1">
              <a:buFont typeface="Arial" pitchFamily="34" charset="0"/>
              <a:buChar char="•"/>
            </a:pPr>
            <a:endParaRPr lang="es-ES" sz="1500" b="1" u="sng" dirty="0" smtClean="0"/>
          </a:p>
          <a:p>
            <a:pPr lvl="1">
              <a:buFont typeface="Arial" pitchFamily="34" charset="0"/>
              <a:buChar char="•"/>
            </a:pPr>
            <a:r>
              <a:rPr lang="es-ES" sz="3000" b="1" u="sng" dirty="0" smtClean="0"/>
              <a:t>Revisión por parte de biblioteca</a:t>
            </a:r>
            <a:r>
              <a:rPr lang="es-ES" sz="3000" dirty="0" smtClean="0"/>
              <a:t>:</a:t>
            </a:r>
          </a:p>
          <a:p>
            <a:pPr lvl="2"/>
            <a:r>
              <a:rPr lang="es-ES" sz="3000" dirty="0" smtClean="0"/>
              <a:t>Comprobación </a:t>
            </a:r>
            <a:r>
              <a:rPr lang="es-ES" sz="3000" dirty="0"/>
              <a:t>y completado de los datos (metadatos) que aparecen en el registro</a:t>
            </a:r>
            <a:r>
              <a:rPr lang="es-ES" sz="3000" dirty="0" smtClean="0"/>
              <a:t>.</a:t>
            </a:r>
          </a:p>
          <a:p>
            <a:pPr lvl="2"/>
            <a:r>
              <a:rPr lang="es-ES" sz="3000" b="1" dirty="0">
                <a:solidFill>
                  <a:srgbClr val="FF0000"/>
                </a:solidFill>
              </a:rPr>
              <a:t>Comprobación de las políticas de copyright y derechos de difusión permitidos por los editores de las revistas. </a:t>
            </a:r>
          </a:p>
          <a:p>
            <a:pPr lvl="2"/>
            <a:r>
              <a:rPr lang="es-ES" sz="3000" dirty="0" smtClean="0"/>
              <a:t>Difusión en el repositorio institucional: RiuNet</a:t>
            </a:r>
            <a:endParaRPr lang="es-ES" sz="3000" dirty="0"/>
          </a:p>
          <a:p>
            <a:pPr lvl="1">
              <a:buFont typeface="Arial" pitchFamily="34" charset="0"/>
              <a:buChar char="•"/>
            </a:pPr>
            <a:endParaRPr lang="es-ES" sz="2000" dirty="0"/>
          </a:p>
        </p:txBody>
      </p:sp>
      <p:sp>
        <p:nvSpPr>
          <p:cNvPr id="5" name="4 Rectángulo"/>
          <p:cNvSpPr/>
          <p:nvPr/>
        </p:nvSpPr>
        <p:spPr>
          <a:xfrm>
            <a:off x="1259632" y="116632"/>
            <a:ext cx="6354625" cy="461665"/>
          </a:xfrm>
          <a:prstGeom prst="rect">
            <a:avLst/>
          </a:prstGeom>
        </p:spPr>
        <p:txBody>
          <a:bodyPr wrap="none">
            <a:spAutoFit/>
          </a:bodyPr>
          <a:lstStyle/>
          <a:p>
            <a:pPr lvl="0"/>
            <a:r>
              <a:rPr lang="es-ES" sz="2400" b="1" dirty="0">
                <a:latin typeface="Arial" panose="020B0604020202020204" pitchFamily="34" charset="0"/>
                <a:cs typeface="Arial" panose="020B0604020202020204" pitchFamily="34" charset="0"/>
              </a:rPr>
              <a:t>¿Qué hace la Biblioteca en este proceso? </a:t>
            </a:r>
          </a:p>
        </p:txBody>
      </p:sp>
    </p:spTree>
    <p:extLst>
      <p:ext uri="{BB962C8B-B14F-4D97-AF65-F5344CB8AC3E}">
        <p14:creationId xmlns:p14="http://schemas.microsoft.com/office/powerpoint/2010/main" val="72631173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5790" y="548680"/>
            <a:ext cx="6578392" cy="6192688"/>
          </a:xfrm>
          <a:prstGeom prst="rect">
            <a:avLst/>
          </a:prstGeom>
        </p:spPr>
      </p:pic>
      <p:sp>
        <p:nvSpPr>
          <p:cNvPr id="4" name="3 Rectángulo"/>
          <p:cNvSpPr/>
          <p:nvPr/>
        </p:nvSpPr>
        <p:spPr>
          <a:xfrm>
            <a:off x="2654333" y="107340"/>
            <a:ext cx="2813592" cy="369332"/>
          </a:xfrm>
          <a:prstGeom prst="rect">
            <a:avLst/>
          </a:prstGeom>
        </p:spPr>
        <p:txBody>
          <a:bodyPr wrap="none">
            <a:spAutoFit/>
          </a:bodyPr>
          <a:lstStyle/>
          <a:p>
            <a:pPr algn="ctr"/>
            <a:r>
              <a:rPr lang="es-ES" b="1" dirty="0">
                <a:solidFill>
                  <a:srgbClr val="FF0000"/>
                </a:solidFill>
                <a:latin typeface="Arial" pitchFamily="34" charset="0"/>
                <a:cs typeface="Arial" pitchFamily="34" charset="0"/>
                <a:hlinkClick r:id="rId3"/>
              </a:rPr>
              <a:t>Pasarela Senia – RiuNet</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1584007666"/>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858" t="10719" r="20060"/>
          <a:stretch/>
        </p:blipFill>
        <p:spPr bwMode="auto">
          <a:xfrm>
            <a:off x="1187624" y="476672"/>
            <a:ext cx="6487788" cy="6165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3504510"/>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755576" y="2852936"/>
            <a:ext cx="7473951" cy="1224136"/>
          </a:xfrm>
        </p:spPr>
        <p:txBody>
          <a:bodyPr>
            <a:normAutofit/>
          </a:bodyPr>
          <a:lstStyle/>
          <a:p>
            <a:pPr marL="0" lvl="0" indent="0">
              <a:spcAft>
                <a:spcPts val="600"/>
              </a:spcAft>
              <a:buNone/>
            </a:pPr>
            <a:r>
              <a:rPr lang="es-ES" sz="4000" dirty="0" smtClean="0"/>
              <a:t>Ejemplos de registros en RiuNet</a:t>
            </a:r>
          </a:p>
        </p:txBody>
      </p:sp>
    </p:spTree>
    <p:extLst>
      <p:ext uri="{BB962C8B-B14F-4D97-AF65-F5344CB8AC3E}">
        <p14:creationId xmlns:p14="http://schemas.microsoft.com/office/powerpoint/2010/main" val="409530237"/>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420" y="0"/>
            <a:ext cx="8429160" cy="6858000"/>
          </a:xfrm>
          <a:prstGeom prst="rect">
            <a:avLst/>
          </a:prstGeom>
        </p:spPr>
      </p:pic>
      <p:sp>
        <p:nvSpPr>
          <p:cNvPr id="4" name="3 Rectángulo"/>
          <p:cNvSpPr/>
          <p:nvPr/>
        </p:nvSpPr>
        <p:spPr>
          <a:xfrm>
            <a:off x="1802987" y="1988840"/>
            <a:ext cx="1904917" cy="115212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8 CuadroTexto"/>
          <p:cNvSpPr txBox="1"/>
          <p:nvPr/>
        </p:nvSpPr>
        <p:spPr>
          <a:xfrm>
            <a:off x="1547664" y="260648"/>
            <a:ext cx="5400601"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Ejemplo de registro versión editorial abierta</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4057705054"/>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483" y="23792"/>
            <a:ext cx="8237593" cy="6834207"/>
          </a:xfrm>
          <a:prstGeom prst="rect">
            <a:avLst/>
          </a:prstGeom>
        </p:spPr>
      </p:pic>
      <p:sp>
        <p:nvSpPr>
          <p:cNvPr id="3" name="2 CuadroTexto"/>
          <p:cNvSpPr txBox="1"/>
          <p:nvPr/>
        </p:nvSpPr>
        <p:spPr>
          <a:xfrm>
            <a:off x="6805931" y="5229200"/>
            <a:ext cx="1800200" cy="1477328"/>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Datos en la pasarela de los registros procedentes de Senia</a:t>
            </a:r>
            <a:endParaRPr lang="es-ES" b="1" dirty="0">
              <a:solidFill>
                <a:srgbClr val="FF0000"/>
              </a:solidFill>
              <a:latin typeface="Arial" pitchFamily="34" charset="0"/>
              <a:cs typeface="Arial" pitchFamily="34" charset="0"/>
            </a:endParaRPr>
          </a:p>
        </p:txBody>
      </p:sp>
      <p:sp>
        <p:nvSpPr>
          <p:cNvPr id="6" name="5 Flecha doblada"/>
          <p:cNvSpPr/>
          <p:nvPr/>
        </p:nvSpPr>
        <p:spPr>
          <a:xfrm rot="10800000" flipV="1">
            <a:off x="6978347" y="4743453"/>
            <a:ext cx="299861" cy="500984"/>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8" name="7 CuadroTexto"/>
          <p:cNvSpPr txBox="1"/>
          <p:nvPr/>
        </p:nvSpPr>
        <p:spPr>
          <a:xfrm>
            <a:off x="2051720" y="260648"/>
            <a:ext cx="5184576"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Ejemplo de registro versión autor en abierto</a:t>
            </a:r>
            <a:endParaRPr lang="es-ES" sz="1600" b="1" dirty="0">
              <a:solidFill>
                <a:srgbClr val="FF0000"/>
              </a:solidFill>
              <a:latin typeface="Arial" pitchFamily="34" charset="0"/>
              <a:cs typeface="Arial" pitchFamily="34" charset="0"/>
            </a:endParaRPr>
          </a:p>
        </p:txBody>
      </p:sp>
      <p:sp>
        <p:nvSpPr>
          <p:cNvPr id="10" name="9 Rectángulo"/>
          <p:cNvSpPr/>
          <p:nvPr/>
        </p:nvSpPr>
        <p:spPr>
          <a:xfrm>
            <a:off x="4283968" y="1916831"/>
            <a:ext cx="2232248" cy="79208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10 Rectángulo"/>
          <p:cNvSpPr/>
          <p:nvPr/>
        </p:nvSpPr>
        <p:spPr>
          <a:xfrm>
            <a:off x="1979712" y="1917076"/>
            <a:ext cx="2160240" cy="79184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1970137"/>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a:xfrm>
            <a:off x="1524000" y="100853"/>
            <a:ext cx="7162512" cy="345982"/>
          </a:xfrm>
        </p:spPr>
        <p:txBody>
          <a:bodyPr/>
          <a:lstStyle/>
          <a:p>
            <a:pPr algn="l"/>
            <a:r>
              <a:rPr lang="es-ES" altLang="es-ES" sz="3200">
                <a:solidFill>
                  <a:srgbClr val="FFFFFF"/>
                </a:solidFill>
              </a:rPr>
              <a:t>Request copy</a:t>
            </a:r>
          </a:p>
        </p:txBody>
      </p:sp>
      <p:pic>
        <p:nvPicPr>
          <p:cNvPr id="39939" name="5 Marcador de contenido" descr="Recorte de pantalla"/>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537883"/>
            <a:ext cx="8035636" cy="6283699"/>
          </a:xfrm>
        </p:spPr>
      </p:pic>
      <p:sp>
        <p:nvSpPr>
          <p:cNvPr id="9" name="8 Rectángulo"/>
          <p:cNvSpPr/>
          <p:nvPr/>
        </p:nvSpPr>
        <p:spPr>
          <a:xfrm>
            <a:off x="1524000" y="2286000"/>
            <a:ext cx="2216727" cy="80682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122882" name="Picture 2"/>
          <p:cNvPicPr>
            <a:picLocks noChangeAspect="1" noChangeArrowheads="1"/>
          </p:cNvPicPr>
          <p:nvPr/>
        </p:nvPicPr>
        <p:blipFill>
          <a:blip r:embed="rId3">
            <a:extLst>
              <a:ext uri="{28A0092B-C50C-407E-A947-70E740481C1C}">
                <a14:useLocalDpi xmlns:a14="http://schemas.microsoft.com/office/drawing/2010/main" val="0"/>
              </a:ext>
            </a:extLst>
          </a:blip>
          <a:srcRect l="9375" t="12000" r="11250" b="3999"/>
          <a:stretch>
            <a:fillRect/>
          </a:stretch>
        </p:blipFill>
        <p:spPr bwMode="auto">
          <a:xfrm>
            <a:off x="0" y="605118"/>
            <a:ext cx="9144000" cy="5870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p:nvPr/>
        </p:nvSpPr>
        <p:spPr>
          <a:xfrm>
            <a:off x="1547664" y="188640"/>
            <a:ext cx="5400601"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sz="1600" b="1" dirty="0" smtClean="0">
                <a:solidFill>
                  <a:srgbClr val="FF0000"/>
                </a:solidFill>
                <a:latin typeface="Arial" pitchFamily="34" charset="0"/>
                <a:cs typeface="Arial" pitchFamily="34" charset="0"/>
              </a:rPr>
              <a:t>Solicitar copia al autor</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1187321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22882"/>
                                        </p:tgtEl>
                                        <p:attrNameLst>
                                          <p:attrName>style.visibility</p:attrName>
                                        </p:attrNameLst>
                                      </p:cBhvr>
                                      <p:to>
                                        <p:strVal val="visible"/>
                                      </p:to>
                                    </p:set>
                                    <p:animEffect transition="in" filter="box(in)">
                                      <p:cBhvr>
                                        <p:cTn id="12" dur="500"/>
                                        <p:tgtEl>
                                          <p:spTgt spid="122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2"/>
          <p:cNvPicPr>
            <a:picLocks noChangeAspect="1" noChangeArrowheads="1"/>
          </p:cNvPicPr>
          <p:nvPr/>
        </p:nvPicPr>
        <p:blipFill>
          <a:blip r:embed="rId2">
            <a:extLst>
              <a:ext uri="{28A0092B-C50C-407E-A947-70E740481C1C}">
                <a14:useLocalDpi xmlns:a14="http://schemas.microsoft.com/office/drawing/2010/main" val="0"/>
              </a:ext>
            </a:extLst>
          </a:blip>
          <a:srcRect l="32184" t="38499" r="14661" b="7455"/>
          <a:stretch>
            <a:fillRect/>
          </a:stretch>
        </p:blipFill>
        <p:spPr bwMode="auto">
          <a:xfrm>
            <a:off x="1403648" y="2924944"/>
            <a:ext cx="6047903" cy="3737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4 Diagrama"/>
          <p:cNvGraphicFramePr/>
          <p:nvPr>
            <p:extLst>
              <p:ext uri="{D42A27DB-BD31-4B8C-83A1-F6EECF244321}">
                <p14:modId xmlns:p14="http://schemas.microsoft.com/office/powerpoint/2010/main" val="1185733375"/>
              </p:ext>
            </p:extLst>
          </p:nvPr>
        </p:nvGraphicFramePr>
        <p:xfrm>
          <a:off x="2339752" y="260648"/>
          <a:ext cx="3888432" cy="2592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1 Título"/>
          <p:cNvSpPr>
            <a:spLocks noGrp="1"/>
          </p:cNvSpPr>
          <p:nvPr>
            <p:ph type="title"/>
          </p:nvPr>
        </p:nvSpPr>
        <p:spPr>
          <a:xfrm>
            <a:off x="1187624" y="188640"/>
            <a:ext cx="2592288" cy="509587"/>
          </a:xfrm>
          <a:ln w="9525"/>
        </p:spPr>
        <p:txBody>
          <a:bodyPr/>
          <a:lstStyle/>
          <a:p>
            <a:pPr algn="l" eaLnBrk="1" hangingPunct="1"/>
            <a:r>
              <a:rPr lang="es-ES" altLang="es-ES" sz="3200" dirty="0" smtClean="0">
                <a:latin typeface="Arial" charset="0"/>
                <a:cs typeface="Arial" charset="0"/>
              </a:rPr>
              <a:t>Visibilidad</a:t>
            </a:r>
          </a:p>
        </p:txBody>
      </p:sp>
    </p:spTree>
    <p:extLst>
      <p:ext uri="{BB962C8B-B14F-4D97-AF65-F5344CB8AC3E}">
        <p14:creationId xmlns:p14="http://schemas.microsoft.com/office/powerpoint/2010/main" val="3320913736"/>
      </p:ext>
    </p:extLst>
  </p:cSld>
  <p:clrMapOvr>
    <a:masterClrMapping/>
  </p:clrMapOvr>
  <p:transition>
    <p:fade/>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081" y="0"/>
            <a:ext cx="8311838" cy="6858000"/>
          </a:xfrm>
          <a:prstGeom prst="rect">
            <a:avLst/>
          </a:prstGeom>
        </p:spPr>
      </p:pic>
      <p:sp>
        <p:nvSpPr>
          <p:cNvPr id="4" name="3 Rectángulo"/>
          <p:cNvSpPr/>
          <p:nvPr/>
        </p:nvSpPr>
        <p:spPr>
          <a:xfrm>
            <a:off x="7164288" y="5085184"/>
            <a:ext cx="1563631" cy="79208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7 Rectángulo"/>
          <p:cNvSpPr/>
          <p:nvPr/>
        </p:nvSpPr>
        <p:spPr>
          <a:xfrm>
            <a:off x="7164288" y="1916832"/>
            <a:ext cx="1563631" cy="309634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5 CuadroTexto"/>
          <p:cNvSpPr txBox="1"/>
          <p:nvPr/>
        </p:nvSpPr>
        <p:spPr>
          <a:xfrm>
            <a:off x="1547664" y="260648"/>
            <a:ext cx="5400601"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rPr>
              <a:t>Visibilidad e impacto</a:t>
            </a:r>
            <a:endParaRPr lang="es-E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329437613"/>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p:cNvSpPr>
            <a:spLocks noChangeArrowheads="1"/>
          </p:cNvSpPr>
          <p:nvPr/>
        </p:nvSpPr>
        <p:spPr bwMode="auto">
          <a:xfrm>
            <a:off x="1475656" y="207963"/>
            <a:ext cx="5382344"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s-ES" sz="2800" b="1" dirty="0">
                <a:solidFill>
                  <a:srgbClr val="FF6600"/>
                </a:solidFill>
              </a:rPr>
              <a:t>RiuNet. </a:t>
            </a:r>
            <a:r>
              <a:rPr lang="es-ES" sz="2800" b="1" dirty="0" smtClean="0">
                <a:solidFill>
                  <a:srgbClr val="FF6600"/>
                </a:solidFill>
              </a:rPr>
              <a:t>Difusión</a:t>
            </a:r>
            <a:endParaRPr lang="es-ES" sz="2800" b="1" dirty="0">
              <a:solidFill>
                <a:srgbClr val="FF6600"/>
              </a:solidFill>
            </a:endParaRPr>
          </a:p>
        </p:txBody>
      </p:sp>
      <p:pic>
        <p:nvPicPr>
          <p:cNvPr id="2" name="1 Imagen" descr="Recorte de pantall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5066"/>
            <a:ext cx="8277906" cy="6858000"/>
          </a:xfrm>
          <a:prstGeom prst="rect">
            <a:avLst/>
          </a:prstGeom>
        </p:spPr>
      </p:pic>
      <p:pic>
        <p:nvPicPr>
          <p:cNvPr id="4" name="3 Imagen" descr="Recorte de pantall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0"/>
            <a:ext cx="8189089" cy="6858000"/>
          </a:xfrm>
          <a:prstGeom prst="rect">
            <a:avLst/>
          </a:prstGeom>
        </p:spPr>
      </p:pic>
      <p:sp>
        <p:nvSpPr>
          <p:cNvPr id="12" name="11 Rectángulo"/>
          <p:cNvSpPr/>
          <p:nvPr/>
        </p:nvSpPr>
        <p:spPr>
          <a:xfrm flipH="1">
            <a:off x="755576" y="5301208"/>
            <a:ext cx="1440160" cy="43204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363312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5 Marcador de contenido" descr="Recorte de pantalla"/>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39091" y="806824"/>
            <a:ext cx="7233227" cy="5656169"/>
          </a:xfrm>
        </p:spPr>
      </p:pic>
      <p:sp>
        <p:nvSpPr>
          <p:cNvPr id="37891" name="6 Rectángulo"/>
          <p:cNvSpPr>
            <a:spLocks noChangeArrowheads="1"/>
          </p:cNvSpPr>
          <p:nvPr/>
        </p:nvSpPr>
        <p:spPr bwMode="auto">
          <a:xfrm>
            <a:off x="1316182" y="1"/>
            <a:ext cx="5381625" cy="5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b="1" dirty="0">
                <a:solidFill>
                  <a:schemeClr val="bg1"/>
                </a:solidFill>
                <a:latin typeface="+mj-lt"/>
              </a:rPr>
              <a:t>Impacto</a:t>
            </a:r>
          </a:p>
        </p:txBody>
      </p:sp>
      <p:sp>
        <p:nvSpPr>
          <p:cNvPr id="9" name="8 Rectángulo"/>
          <p:cNvSpPr/>
          <p:nvPr/>
        </p:nvSpPr>
        <p:spPr>
          <a:xfrm>
            <a:off x="6858000" y="2420470"/>
            <a:ext cx="1454727" cy="154641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33799" name="Picture 7"/>
          <p:cNvPicPr>
            <a:picLocks noChangeAspect="1" noChangeArrowheads="1"/>
          </p:cNvPicPr>
          <p:nvPr/>
        </p:nvPicPr>
        <p:blipFill>
          <a:blip r:embed="rId4">
            <a:extLst>
              <a:ext uri="{28A0092B-C50C-407E-A947-70E740481C1C}">
                <a14:useLocalDpi xmlns:a14="http://schemas.microsoft.com/office/drawing/2010/main" val="0"/>
              </a:ext>
            </a:extLst>
          </a:blip>
          <a:srcRect t="15111" r="17778"/>
          <a:stretch>
            <a:fillRect/>
          </a:stretch>
        </p:blipFill>
        <p:spPr bwMode="auto">
          <a:xfrm>
            <a:off x="-73602" y="806823"/>
            <a:ext cx="9286875" cy="581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478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16" fill="hold" nodeType="clickEffect">
                                  <p:stCondLst>
                                    <p:cond delay="0"/>
                                  </p:stCondLst>
                                  <p:childTnLst>
                                    <p:set>
                                      <p:cBhvr>
                                        <p:cTn id="10" dur="1" fill="hold">
                                          <p:stCondLst>
                                            <p:cond delay="0"/>
                                          </p:stCondLst>
                                        </p:cTn>
                                        <p:tgtEl>
                                          <p:spTgt spid="33799"/>
                                        </p:tgtEl>
                                        <p:attrNameLst>
                                          <p:attrName>style.visibility</p:attrName>
                                        </p:attrNameLst>
                                      </p:cBhvr>
                                      <p:to>
                                        <p:strVal val="visible"/>
                                      </p:to>
                                    </p:set>
                                    <p:animEffect transition="in" filter="box(in)">
                                      <p:cBhvr>
                                        <p:cTn id="11" dur="500"/>
                                        <p:tgtEl>
                                          <p:spTgt spid="33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a:xfrm>
            <a:off x="1316182" y="100853"/>
            <a:ext cx="7162512" cy="345982"/>
          </a:xfrm>
        </p:spPr>
        <p:txBody>
          <a:bodyPr/>
          <a:lstStyle/>
          <a:p>
            <a:pPr algn="l"/>
            <a:r>
              <a:rPr lang="es-ES" altLang="es-ES" sz="3200">
                <a:solidFill>
                  <a:srgbClr val="FFFFFF"/>
                </a:solidFill>
              </a:rPr>
              <a:t>Indicadores altmetricos</a:t>
            </a:r>
          </a:p>
        </p:txBody>
      </p:sp>
      <p:pic>
        <p:nvPicPr>
          <p:cNvPr id="37891" name="Picture 2"/>
          <p:cNvPicPr>
            <a:picLocks noChangeAspect="1" noChangeArrowheads="1"/>
          </p:cNvPicPr>
          <p:nvPr/>
        </p:nvPicPr>
        <p:blipFill>
          <a:blip r:embed="rId2">
            <a:extLst>
              <a:ext uri="{28A0092B-C50C-407E-A947-70E740481C1C}">
                <a14:useLocalDpi xmlns:a14="http://schemas.microsoft.com/office/drawing/2010/main" val="0"/>
              </a:ext>
            </a:extLst>
          </a:blip>
          <a:srcRect l="9375" t="10001" r="8125" b="3000"/>
          <a:stretch>
            <a:fillRect/>
          </a:stretch>
        </p:blipFill>
        <p:spPr bwMode="auto">
          <a:xfrm>
            <a:off x="0" y="605117"/>
            <a:ext cx="9144000" cy="584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6996546" y="4437529"/>
            <a:ext cx="1939636" cy="201705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sp>
        <p:nvSpPr>
          <p:cNvPr id="7" name="6 Rectángulo"/>
          <p:cNvSpPr/>
          <p:nvPr/>
        </p:nvSpPr>
        <p:spPr>
          <a:xfrm>
            <a:off x="7135091" y="1680882"/>
            <a:ext cx="1939636" cy="87405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nchor="ctr"/>
          <a:lstStyle/>
          <a:p>
            <a:pPr algn="ctr">
              <a:defRPr/>
            </a:pPr>
            <a:endParaRPr lang="es-ES"/>
          </a:p>
        </p:txBody>
      </p:sp>
      <p:pic>
        <p:nvPicPr>
          <p:cNvPr id="121859" name="Picture 3"/>
          <p:cNvPicPr>
            <a:picLocks noChangeAspect="1" noChangeArrowheads="1"/>
          </p:cNvPicPr>
          <p:nvPr/>
        </p:nvPicPr>
        <p:blipFill>
          <a:blip r:embed="rId3">
            <a:extLst>
              <a:ext uri="{28A0092B-C50C-407E-A947-70E740481C1C}">
                <a14:useLocalDpi xmlns:a14="http://schemas.microsoft.com/office/drawing/2010/main" val="0"/>
              </a:ext>
            </a:extLst>
          </a:blip>
          <a:srcRect l="11250" t="17000" r="12500" b="3000"/>
          <a:stretch>
            <a:fillRect/>
          </a:stretch>
        </p:blipFill>
        <p:spPr bwMode="auto">
          <a:xfrm>
            <a:off x="0" y="672353"/>
            <a:ext cx="9144000" cy="5820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7362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21859"/>
                                        </p:tgtEl>
                                        <p:attrNameLst>
                                          <p:attrName>style.visibility</p:attrName>
                                        </p:attrNameLst>
                                      </p:cBhvr>
                                      <p:to>
                                        <p:strVal val="visible"/>
                                      </p:to>
                                    </p:set>
                                    <p:anim calcmode="lin" valueType="num">
                                      <p:cBhvr additive="base">
                                        <p:cTn id="17" dur="500" fill="hold"/>
                                        <p:tgtEl>
                                          <p:spTgt spid="121859"/>
                                        </p:tgtEl>
                                        <p:attrNameLst>
                                          <p:attrName>ppt_x</p:attrName>
                                        </p:attrNameLst>
                                      </p:cBhvr>
                                      <p:tavLst>
                                        <p:tav tm="0">
                                          <p:val>
                                            <p:strVal val="#ppt_x"/>
                                          </p:val>
                                        </p:tav>
                                        <p:tav tm="100000">
                                          <p:val>
                                            <p:strVal val="#ppt_x"/>
                                          </p:val>
                                        </p:tav>
                                      </p:tavLst>
                                    </p:anim>
                                    <p:anim calcmode="lin" valueType="num">
                                      <p:cBhvr additive="base">
                                        <p:cTn id="18" dur="500" fill="hold"/>
                                        <p:tgtEl>
                                          <p:spTgt spid="1218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8 Imagen" descr="Recorte de pantall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78" y="595314"/>
            <a:ext cx="9144000" cy="15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1 Rectángulo"/>
          <p:cNvSpPr>
            <a:spLocks noChangeArrowheads="1"/>
          </p:cNvSpPr>
          <p:nvPr/>
        </p:nvSpPr>
        <p:spPr bwMode="auto">
          <a:xfrm>
            <a:off x="165658" y="2417256"/>
            <a:ext cx="3888432" cy="4154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5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s-ES" sz="2400" dirty="0"/>
              <a:t>Depositar los trabajos en RiuNet supone que sean difundidos además en otros recolectores y webs de trabajos científicos, esto hace que se </a:t>
            </a:r>
            <a:r>
              <a:rPr lang="es-ES" altLang="es-ES" sz="2000" dirty="0"/>
              <a:t>puedan</a:t>
            </a:r>
            <a:r>
              <a:rPr lang="es-ES" altLang="es-ES" sz="2400" dirty="0"/>
              <a:t> obtener más citaciones de otros compañeros, científicos, investigadores, dando una mayor visibilidad a éstos trabajos</a:t>
            </a:r>
          </a:p>
        </p:txBody>
      </p:sp>
      <p:sp>
        <p:nvSpPr>
          <p:cNvPr id="33796" name="6 Rectángulo"/>
          <p:cNvSpPr>
            <a:spLocks noChangeArrowheads="1"/>
          </p:cNvSpPr>
          <p:nvPr/>
        </p:nvSpPr>
        <p:spPr bwMode="auto">
          <a:xfrm>
            <a:off x="1428749" y="129382"/>
            <a:ext cx="7689273"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5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s-ES" altLang="es-ES" sz="2000" b="1" dirty="0"/>
              <a:t>Difusión: recolectores y buscadores </a:t>
            </a:r>
            <a:r>
              <a:rPr lang="es-ES" altLang="es-ES" sz="2000" b="1" dirty="0">
                <a:latin typeface="+mj-lt"/>
              </a:rPr>
              <a:t>científicos</a:t>
            </a:r>
          </a:p>
        </p:txBody>
      </p:sp>
      <p:grpSp>
        <p:nvGrpSpPr>
          <p:cNvPr id="34821" name="4 Grupo"/>
          <p:cNvGrpSpPr>
            <a:grpSpLocks/>
          </p:cNvGrpSpPr>
          <p:nvPr/>
        </p:nvGrpSpPr>
        <p:grpSpPr bwMode="auto">
          <a:xfrm>
            <a:off x="7488012" y="734349"/>
            <a:ext cx="1591829" cy="1358713"/>
            <a:chOff x="3428998" y="1470076"/>
            <a:chExt cx="1591763" cy="1357788"/>
          </a:xfrm>
        </p:grpSpPr>
        <p:sp>
          <p:nvSpPr>
            <p:cNvPr id="6" name="5 Rectángulo redondeado"/>
            <p:cNvSpPr/>
            <p:nvPr/>
          </p:nvSpPr>
          <p:spPr>
            <a:xfrm>
              <a:off x="3428998" y="1470076"/>
              <a:ext cx="1591763" cy="1357788"/>
            </a:xfrm>
            <a:prstGeom prst="roundRect">
              <a:avLst/>
            </a:prstGeom>
            <a:solidFill>
              <a:srgbClr val="6699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6 Rectángulo"/>
            <p:cNvSpPr/>
            <p:nvPr/>
          </p:nvSpPr>
          <p:spPr>
            <a:xfrm>
              <a:off x="3495382" y="1535866"/>
              <a:ext cx="1458996" cy="1226209"/>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600013">
                <a:lnSpc>
                  <a:spcPct val="90000"/>
                </a:lnSpc>
                <a:spcAft>
                  <a:spcPct val="35000"/>
                </a:spcAft>
                <a:defRPr/>
              </a:pPr>
              <a:r>
                <a:rPr lang="es-ES" sz="3600" b="1" dirty="0">
                  <a:solidFill>
                    <a:schemeClr val="tx1"/>
                  </a:solidFill>
                </a:rPr>
                <a:t>OAI-PMH</a:t>
              </a:r>
            </a:p>
          </p:txBody>
        </p:sp>
      </p:grpSp>
      <p:pic>
        <p:nvPicPr>
          <p:cNvPr id="33800" name="Picture 8"/>
          <p:cNvPicPr>
            <a:picLocks noChangeAspect="1" noChangeArrowheads="1"/>
          </p:cNvPicPr>
          <p:nvPr/>
        </p:nvPicPr>
        <p:blipFill>
          <a:blip r:embed="rId4">
            <a:extLst>
              <a:ext uri="{28A0092B-C50C-407E-A947-70E740481C1C}">
                <a14:useLocalDpi xmlns:a14="http://schemas.microsoft.com/office/drawing/2010/main" val="0"/>
              </a:ext>
            </a:extLst>
          </a:blip>
          <a:srcRect l="21774" t="9616" r="23546"/>
          <a:stretch>
            <a:fillRect/>
          </a:stretch>
        </p:blipFill>
        <p:spPr bwMode="auto">
          <a:xfrm>
            <a:off x="4506052" y="2356320"/>
            <a:ext cx="4482690" cy="4494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8578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8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rotWithShape="1">
          <a:blip r:embed="rId2" cstate="print"/>
          <a:srcRect t="3372" r="10746" b="4923"/>
          <a:stretch/>
        </p:blipFill>
        <p:spPr bwMode="auto">
          <a:xfrm>
            <a:off x="0" y="0"/>
            <a:ext cx="9144000" cy="6858000"/>
          </a:xfrm>
          <a:prstGeom prst="rect">
            <a:avLst/>
          </a:prstGeom>
          <a:ln>
            <a:noFill/>
          </a:ln>
          <a:extLst>
            <a:ext uri="{53640926-AAD7-44D8-BBD7-CCE9431645EC}">
              <a14:shadowObscured xmlns:a14="http://schemas.microsoft.com/office/drawing/2010/main"/>
            </a:ext>
          </a:extLst>
        </p:spPr>
      </p:pic>
      <p:sp>
        <p:nvSpPr>
          <p:cNvPr id="3" name="2 CuadroTexto"/>
          <p:cNvSpPr txBox="1"/>
          <p:nvPr/>
        </p:nvSpPr>
        <p:spPr>
          <a:xfrm>
            <a:off x="6228184" y="1556792"/>
            <a:ext cx="2664296" cy="1754326"/>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smtClean="0"/>
              <a:t>Ejemplo de recolección de los metadatos de los registros procedentes de </a:t>
            </a:r>
            <a:r>
              <a:rPr lang="es-ES" dirty="0" err="1" smtClean="0"/>
              <a:t>Senia</a:t>
            </a:r>
            <a:r>
              <a:rPr lang="es-ES" dirty="0" smtClean="0"/>
              <a:t> en Google </a:t>
            </a:r>
            <a:r>
              <a:rPr lang="es-ES" dirty="0" err="1" smtClean="0"/>
              <a:t>Scholar</a:t>
            </a:r>
            <a:endParaRPr lang="es-ES" dirty="0"/>
          </a:p>
        </p:txBody>
      </p:sp>
      <p:sp>
        <p:nvSpPr>
          <p:cNvPr id="5" name="4 Flecha a la derecha con muesca"/>
          <p:cNvSpPr/>
          <p:nvPr/>
        </p:nvSpPr>
        <p:spPr>
          <a:xfrm rot="9061764">
            <a:off x="4972851" y="3523226"/>
            <a:ext cx="1316881" cy="86065"/>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6368679" y="5789968"/>
            <a:ext cx="2520280" cy="923330"/>
          </a:xfrm>
          <a:prstGeom prst="rect">
            <a:avLst/>
          </a:prstGeom>
          <a:solidFill>
            <a:schemeClr val="bg1"/>
          </a:solidFill>
          <a:ln>
            <a:solidFill>
              <a:srgbClr val="FF0000"/>
            </a:solidFill>
          </a:ln>
          <a:effectLst>
            <a:outerShdw blurRad="50800" dist="50800" dir="5400000" algn="ctr" rotWithShape="0">
              <a:schemeClr val="bg1"/>
            </a:outerShdw>
          </a:effectLst>
        </p:spPr>
        <p:txBody>
          <a:bodyPr wrap="square" rtlCol="0">
            <a:spAutoFit/>
          </a:bodyPr>
          <a:lstStyle>
            <a:defPPr>
              <a:defRPr lang="ca-ES"/>
            </a:defPPr>
            <a:lvl1pPr algn="ctr">
              <a:defRPr b="1">
                <a:solidFill>
                  <a:srgbClr val="FF0000"/>
                </a:solidFill>
                <a:latin typeface="Arial" pitchFamily="34" charset="0"/>
                <a:cs typeface="Arial" pitchFamily="34" charset="0"/>
              </a:defRPr>
            </a:lvl1pPr>
          </a:lstStyle>
          <a:p>
            <a:r>
              <a:rPr lang="es-ES" dirty="0" smtClean="0"/>
              <a:t>Nuestro coautores también nos incluyen en sus repositorios</a:t>
            </a:r>
            <a:endParaRPr lang="es-ES" dirty="0"/>
          </a:p>
        </p:txBody>
      </p:sp>
      <p:sp>
        <p:nvSpPr>
          <p:cNvPr id="8" name="7 Flecha a la derecha con muesca"/>
          <p:cNvSpPr/>
          <p:nvPr/>
        </p:nvSpPr>
        <p:spPr>
          <a:xfrm rot="11585326">
            <a:off x="4972849" y="6017575"/>
            <a:ext cx="1316881" cy="86065"/>
          </a:xfrm>
          <a:prstGeom prst="notchedRightArrow">
            <a:avLst/>
          </a:prstGeom>
          <a:solidFill>
            <a:srgbClr val="FF0000"/>
          </a:solidFill>
          <a:ln>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5878405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8313" y="1412875"/>
            <a:ext cx="8228012" cy="5070475"/>
          </a:xfrm>
        </p:spPr>
        <p:txBody>
          <a:bodyPr rtlCol="0">
            <a:normAutofit fontScale="62500" lnSpcReduction="20000"/>
          </a:bodyPr>
          <a:lstStyle/>
          <a:p>
            <a:pPr eaLnBrk="1" fontAlgn="auto" hangingPunct="1">
              <a:spcAft>
                <a:spcPts val="300"/>
              </a:spcAft>
              <a:buFont typeface="Arial" pitchFamily="34" charset="0"/>
              <a:buChar char="•"/>
              <a:defRPr/>
            </a:pPr>
            <a:r>
              <a:rPr lang="es-ES" sz="3400" b="1" dirty="0" smtClean="0">
                <a:solidFill>
                  <a:srgbClr val="0070C0"/>
                </a:solidFill>
              </a:rPr>
              <a:t># Field </a:t>
            </a:r>
            <a:r>
              <a:rPr lang="es-ES" sz="3400" b="1" dirty="0" err="1" smtClean="0">
                <a:solidFill>
                  <a:srgbClr val="0070C0"/>
                </a:solidFill>
              </a:rPr>
              <a:t>Identifiers</a:t>
            </a:r>
            <a:endParaRPr lang="es-ES" sz="3400" b="1" dirty="0" smtClean="0">
              <a:solidFill>
                <a:srgbClr val="0070C0"/>
              </a:solidFill>
            </a:endParaRPr>
          </a:p>
          <a:p>
            <a:pPr marL="0" indent="0" eaLnBrk="1" fontAlgn="auto" hangingPunct="1">
              <a:spcAft>
                <a:spcPts val="300"/>
              </a:spcAft>
              <a:buFont typeface="Arial" pitchFamily="34" charset="0"/>
              <a:buNone/>
              <a:defRPr/>
            </a:pPr>
            <a:r>
              <a:rPr lang="es-ES" sz="3400" dirty="0" err="1" smtClean="0"/>
              <a:t>google.identifiers.dissertation</a:t>
            </a:r>
            <a:r>
              <a:rPr lang="es-ES" sz="3400" dirty="0" smtClean="0"/>
              <a:t> </a:t>
            </a:r>
            <a:r>
              <a:rPr lang="es-ES" sz="3400" dirty="0"/>
              <a:t>= </a:t>
            </a:r>
            <a:r>
              <a:rPr lang="es-ES" sz="3400" dirty="0" err="1"/>
              <a:t>dc.type:doctoralThesis</a:t>
            </a:r>
            <a:r>
              <a:rPr lang="es-ES" sz="3400" dirty="0"/>
              <a:t> |</a:t>
            </a:r>
            <a:r>
              <a:rPr lang="es-ES" sz="3400" dirty="0" err="1"/>
              <a:t>dc.type:masterThesis</a:t>
            </a:r>
            <a:r>
              <a:rPr lang="es-ES" sz="3400" dirty="0"/>
              <a:t> </a:t>
            </a:r>
          </a:p>
          <a:p>
            <a:pPr eaLnBrk="1" fontAlgn="auto" hangingPunct="1">
              <a:spcAft>
                <a:spcPts val="300"/>
              </a:spcAft>
              <a:buFont typeface="Arial" pitchFamily="34" charset="0"/>
              <a:buChar char="•"/>
              <a:defRPr/>
            </a:pPr>
            <a:r>
              <a:rPr lang="es-ES" sz="3400" b="1" dirty="0">
                <a:solidFill>
                  <a:srgbClr val="0070C0"/>
                </a:solidFill>
              </a:rPr>
              <a:t># Field </a:t>
            </a:r>
            <a:r>
              <a:rPr lang="es-ES" sz="3400" b="1" dirty="0" err="1">
                <a:solidFill>
                  <a:srgbClr val="0070C0"/>
                </a:solidFill>
              </a:rPr>
              <a:t>Mappings</a:t>
            </a:r>
            <a:endParaRPr lang="es-ES" sz="3400" b="1" dirty="0">
              <a:solidFill>
                <a:srgbClr val="0070C0"/>
              </a:solidFill>
            </a:endParaRPr>
          </a:p>
          <a:p>
            <a:pPr marL="0" indent="0" eaLnBrk="1" fontAlgn="auto" hangingPunct="1">
              <a:spcAft>
                <a:spcPts val="300"/>
              </a:spcAft>
              <a:buFont typeface="Arial" pitchFamily="34" charset="0"/>
              <a:buNone/>
              <a:defRPr/>
            </a:pPr>
            <a:r>
              <a:rPr lang="es-ES" sz="3400" dirty="0" err="1"/>
              <a:t>google.citation_</a:t>
            </a:r>
            <a:r>
              <a:rPr lang="es-ES" sz="3400" b="1" dirty="0" err="1">
                <a:solidFill>
                  <a:srgbClr val="00B050"/>
                </a:solidFill>
              </a:rPr>
              <a:t>title</a:t>
            </a:r>
            <a:r>
              <a:rPr lang="es-ES" sz="3400" dirty="0"/>
              <a:t> = </a:t>
            </a:r>
            <a:r>
              <a:rPr lang="es-ES" sz="3400" dirty="0" err="1"/>
              <a:t>dc.title</a:t>
            </a:r>
            <a:r>
              <a:rPr lang="es-ES" sz="3400" dirty="0"/>
              <a:t> </a:t>
            </a:r>
          </a:p>
          <a:p>
            <a:pPr marL="0" indent="0" eaLnBrk="1" fontAlgn="auto" hangingPunct="1">
              <a:spcAft>
                <a:spcPts val="300"/>
              </a:spcAft>
              <a:buFont typeface="Arial" pitchFamily="34" charset="0"/>
              <a:buNone/>
              <a:defRPr/>
            </a:pPr>
            <a:r>
              <a:rPr lang="es-ES" sz="3400" dirty="0" err="1"/>
              <a:t>google.citation_</a:t>
            </a:r>
            <a:r>
              <a:rPr lang="es-ES" sz="3400" b="1" dirty="0" err="1">
                <a:solidFill>
                  <a:srgbClr val="00B050"/>
                </a:solidFill>
              </a:rPr>
              <a:t>publisher</a:t>
            </a:r>
            <a:r>
              <a:rPr lang="es-ES" sz="3400" dirty="0"/>
              <a:t> = </a:t>
            </a:r>
            <a:r>
              <a:rPr lang="es-ES" sz="3400" dirty="0" err="1"/>
              <a:t>dc.publisher</a:t>
            </a:r>
            <a:endParaRPr lang="es-ES" sz="3400" dirty="0"/>
          </a:p>
          <a:p>
            <a:pPr marL="0" indent="0" eaLnBrk="1" fontAlgn="auto" hangingPunct="1">
              <a:spcAft>
                <a:spcPts val="300"/>
              </a:spcAft>
              <a:buFont typeface="Arial" pitchFamily="34" charset="0"/>
              <a:buNone/>
              <a:defRPr/>
            </a:pPr>
            <a:r>
              <a:rPr lang="es-ES" sz="3400" dirty="0" err="1"/>
              <a:t>google.citation_</a:t>
            </a:r>
            <a:r>
              <a:rPr lang="es-ES" sz="3400" b="1" dirty="0" err="1">
                <a:solidFill>
                  <a:srgbClr val="00B050"/>
                </a:solidFill>
              </a:rPr>
              <a:t>authors</a:t>
            </a:r>
            <a:r>
              <a:rPr lang="es-ES" sz="3400" dirty="0"/>
              <a:t> = </a:t>
            </a:r>
            <a:r>
              <a:rPr lang="es-ES" sz="3400" dirty="0" err="1"/>
              <a:t>dc.author</a:t>
            </a:r>
            <a:r>
              <a:rPr lang="es-ES" sz="3400" dirty="0"/>
              <a:t> | </a:t>
            </a:r>
            <a:r>
              <a:rPr lang="es-ES" sz="3400" dirty="0" err="1"/>
              <a:t>dc.contributor.author</a:t>
            </a:r>
            <a:r>
              <a:rPr lang="es-ES" sz="3400" dirty="0"/>
              <a:t> | </a:t>
            </a:r>
            <a:r>
              <a:rPr lang="es-ES" sz="3400" dirty="0" err="1"/>
              <a:t>dc.creator</a:t>
            </a:r>
            <a:r>
              <a:rPr lang="es-ES" sz="3400" dirty="0"/>
              <a:t> </a:t>
            </a:r>
          </a:p>
          <a:p>
            <a:pPr marL="0" indent="0" eaLnBrk="1" fontAlgn="auto" hangingPunct="1">
              <a:spcAft>
                <a:spcPts val="300"/>
              </a:spcAft>
              <a:buFont typeface="Arial" pitchFamily="34" charset="0"/>
              <a:buNone/>
              <a:defRPr/>
            </a:pPr>
            <a:r>
              <a:rPr lang="es-ES" sz="3400" dirty="0" err="1"/>
              <a:t>google.citation_date</a:t>
            </a:r>
            <a:r>
              <a:rPr lang="es-ES" sz="3400" dirty="0"/>
              <a:t> = </a:t>
            </a:r>
            <a:r>
              <a:rPr lang="es-ES" sz="3400" dirty="0" err="1"/>
              <a:t>dc.date.issued</a:t>
            </a:r>
            <a:r>
              <a:rPr lang="es-ES" sz="3400" dirty="0"/>
              <a:t> | </a:t>
            </a:r>
            <a:r>
              <a:rPr lang="es-ES" sz="3400" dirty="0" err="1"/>
              <a:t>dc.relationconferencedate</a:t>
            </a:r>
            <a:endParaRPr lang="es-ES" sz="3400" dirty="0"/>
          </a:p>
          <a:p>
            <a:pPr marL="0" indent="0" eaLnBrk="1" fontAlgn="auto" hangingPunct="1">
              <a:spcAft>
                <a:spcPts val="300"/>
              </a:spcAft>
              <a:buFont typeface="Arial" pitchFamily="34" charset="0"/>
              <a:buNone/>
              <a:defRPr/>
            </a:pPr>
            <a:r>
              <a:rPr lang="es-ES" sz="3400" dirty="0" err="1"/>
              <a:t>google.citation_</a:t>
            </a:r>
            <a:r>
              <a:rPr lang="es-ES" sz="3400" b="1" dirty="0" err="1">
                <a:solidFill>
                  <a:srgbClr val="00B050"/>
                </a:solidFill>
              </a:rPr>
              <a:t>abstract</a:t>
            </a:r>
            <a:r>
              <a:rPr lang="es-ES" sz="3400" dirty="0" err="1"/>
              <a:t>_html_url</a:t>
            </a:r>
            <a:r>
              <a:rPr lang="es-ES" sz="3400" dirty="0"/>
              <a:t> = $</a:t>
            </a:r>
            <a:r>
              <a:rPr lang="es-ES" sz="3400" dirty="0" err="1"/>
              <a:t>handle</a:t>
            </a:r>
            <a:r>
              <a:rPr lang="es-ES" sz="3400" dirty="0"/>
              <a:t> </a:t>
            </a:r>
          </a:p>
          <a:p>
            <a:pPr marL="0" indent="0" eaLnBrk="1" fontAlgn="auto" hangingPunct="1">
              <a:spcAft>
                <a:spcPts val="300"/>
              </a:spcAft>
              <a:buFont typeface="Arial" pitchFamily="34" charset="0"/>
              <a:buNone/>
              <a:defRPr/>
            </a:pPr>
            <a:r>
              <a:rPr lang="es-ES" sz="3400" dirty="0" err="1"/>
              <a:t>google.citation_fulltext_html_url</a:t>
            </a:r>
            <a:r>
              <a:rPr lang="es-ES" sz="3400" dirty="0"/>
              <a:t> = </a:t>
            </a:r>
          </a:p>
          <a:p>
            <a:pPr marL="0" indent="0" eaLnBrk="1" fontAlgn="auto" hangingPunct="1">
              <a:spcAft>
                <a:spcPts val="300"/>
              </a:spcAft>
              <a:buFont typeface="Arial" pitchFamily="34" charset="0"/>
              <a:buNone/>
              <a:defRPr/>
            </a:pPr>
            <a:r>
              <a:rPr lang="es-ES" sz="3400" dirty="0" err="1"/>
              <a:t>google.citation_pdf_url</a:t>
            </a:r>
            <a:r>
              <a:rPr lang="es-ES" sz="3400" dirty="0"/>
              <a:t> = $simple-</a:t>
            </a:r>
            <a:r>
              <a:rPr lang="es-ES" sz="3400" dirty="0" err="1"/>
              <a:t>pdf</a:t>
            </a:r>
            <a:r>
              <a:rPr lang="es-ES" sz="3400" dirty="0"/>
              <a:t> </a:t>
            </a:r>
          </a:p>
          <a:p>
            <a:pPr marL="0" indent="0" eaLnBrk="1" fontAlgn="auto" hangingPunct="1">
              <a:spcAft>
                <a:spcPts val="300"/>
              </a:spcAft>
              <a:buFont typeface="Arial" pitchFamily="34" charset="0"/>
              <a:buNone/>
              <a:defRPr/>
            </a:pPr>
            <a:r>
              <a:rPr lang="es-ES" sz="3400" dirty="0" err="1"/>
              <a:t>google.citation_</a:t>
            </a:r>
            <a:r>
              <a:rPr lang="es-ES" sz="3400" b="1" dirty="0" err="1">
                <a:solidFill>
                  <a:srgbClr val="00B050"/>
                </a:solidFill>
              </a:rPr>
              <a:t>keywords</a:t>
            </a:r>
            <a:r>
              <a:rPr lang="es-ES" sz="3400" dirty="0"/>
              <a:t> = </a:t>
            </a:r>
            <a:r>
              <a:rPr lang="es-ES" sz="3400" dirty="0" err="1"/>
              <a:t>dc.subject</a:t>
            </a:r>
            <a:r>
              <a:rPr lang="es-ES" sz="3400" dirty="0"/>
              <a:t>, </a:t>
            </a:r>
            <a:r>
              <a:rPr lang="es-ES" sz="3400" dirty="0" err="1"/>
              <a:t>dc.type</a:t>
            </a:r>
            <a:endParaRPr lang="es-ES" sz="3400" dirty="0"/>
          </a:p>
          <a:p>
            <a:pPr eaLnBrk="1" fontAlgn="auto" hangingPunct="1">
              <a:spcAft>
                <a:spcPts val="0"/>
              </a:spcAft>
              <a:buFont typeface="Arial" pitchFamily="34" charset="0"/>
              <a:buChar char="•"/>
              <a:defRPr/>
            </a:pPr>
            <a:endParaRPr lang="es-ES" dirty="0"/>
          </a:p>
        </p:txBody>
      </p:sp>
      <p:sp>
        <p:nvSpPr>
          <p:cNvPr id="74755" name="1 Título"/>
          <p:cNvSpPr>
            <a:spLocks noGrp="1"/>
          </p:cNvSpPr>
          <p:nvPr>
            <p:ph type="title"/>
          </p:nvPr>
        </p:nvSpPr>
        <p:spPr>
          <a:xfrm>
            <a:off x="250825" y="476250"/>
            <a:ext cx="8713788" cy="509588"/>
          </a:xfrm>
          <a:ln w="9525"/>
          <a:extLst>
            <a:ext uri="{91240B29-F687-4F45-9708-019B960494DF}">
              <a14:hiddenLine xmlns:a14="http://schemas.microsoft.com/office/drawing/2010/main" w="12700">
                <a:solidFill>
                  <a:srgbClr val="000000"/>
                </a:solidFill>
                <a:miter lim="800000"/>
                <a:headEnd/>
                <a:tailEnd/>
              </a14:hiddenLine>
            </a:ext>
          </a:extLst>
        </p:spPr>
        <p:txBody>
          <a:bodyPr/>
          <a:lstStyle/>
          <a:p>
            <a:r>
              <a:rPr lang="es-ES" altLang="es-ES" sz="2000" u="sng" smtClean="0">
                <a:latin typeface="Arial" charset="0"/>
                <a:cs typeface="Arial" charset="0"/>
              </a:rPr>
              <a:t>Ejemplos de estructura de metadatos recolectados por los buscadores</a:t>
            </a:r>
            <a:endParaRPr lang="es-ES" altLang="es-ES" sz="2000" smtClean="0">
              <a:latin typeface="Arial" charset="0"/>
              <a:cs typeface="Arial" charset="0"/>
            </a:endParaRPr>
          </a:p>
        </p:txBody>
      </p:sp>
    </p:spTree>
    <p:extLst>
      <p:ext uri="{BB962C8B-B14F-4D97-AF65-F5344CB8AC3E}">
        <p14:creationId xmlns:p14="http://schemas.microsoft.com/office/powerpoint/2010/main" val="2690620695"/>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000" dirty="0">
                <a:hlinkClick r:id="rId2" tooltip="Permanent Link to ¿Cuáles son las herramientas 2.0 más usadas por los investigadores?"/>
              </a:rPr>
              <a:t>¿Cuáles son las herramientas 2.0 más usadas por los investigadores</a:t>
            </a:r>
            <a:r>
              <a:rPr lang="es-ES" sz="2000" dirty="0" smtClean="0">
                <a:hlinkClick r:id="rId2" tooltip="Permanent Link to ¿Cuáles son las herramientas 2.0 más usadas por los investigadores?"/>
              </a:rPr>
              <a:t>?</a:t>
            </a:r>
            <a:endParaRPr lang="es-ES" sz="20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4" t="33103" r="36321" b="21025"/>
          <a:stretch/>
        </p:blipFill>
        <p:spPr bwMode="auto">
          <a:xfrm>
            <a:off x="35496" y="1340768"/>
            <a:ext cx="9040557"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3482371" y="5805264"/>
            <a:ext cx="2146806" cy="369332"/>
          </a:xfrm>
          <a:prstGeom prst="rect">
            <a:avLst/>
          </a:prstGeom>
        </p:spPr>
        <p:txBody>
          <a:bodyPr wrap="none">
            <a:spAutoFit/>
          </a:bodyPr>
          <a:lstStyle/>
          <a:p>
            <a:r>
              <a:rPr lang="es-ES" dirty="0">
                <a:hlinkClick r:id="rId4"/>
              </a:rPr>
              <a:t>Ver estudio original</a:t>
            </a:r>
            <a:endParaRPr lang="es-ES" dirty="0"/>
          </a:p>
        </p:txBody>
      </p:sp>
    </p:spTree>
    <p:extLst>
      <p:ext uri="{BB962C8B-B14F-4D97-AF65-F5344CB8AC3E}">
        <p14:creationId xmlns:p14="http://schemas.microsoft.com/office/powerpoint/2010/main" val="1867300584"/>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
            <a:ext cx="8269727" cy="6813376"/>
          </a:xfrm>
          <a:prstGeom prst="rect">
            <a:avLst/>
          </a:prstGeom>
        </p:spPr>
      </p:pic>
      <p:sp>
        <p:nvSpPr>
          <p:cNvPr id="3" name="2 CuadroTexto"/>
          <p:cNvSpPr txBox="1"/>
          <p:nvPr/>
        </p:nvSpPr>
        <p:spPr>
          <a:xfrm>
            <a:off x="2051720" y="260648"/>
            <a:ext cx="4355976" cy="338554"/>
          </a:xfrm>
          <a:prstGeom prst="rect">
            <a:avLst/>
          </a:prstGeom>
          <a:solidFill>
            <a:schemeClr val="bg1"/>
          </a:solidFill>
          <a:effectLst>
            <a:outerShdw blurRad="50800" dist="50800" dir="5400000" algn="ctr" rotWithShape="0">
              <a:schemeClr val="bg1"/>
            </a:outerShdw>
          </a:effectLst>
        </p:spPr>
        <p:txBody>
          <a:bodyPr wrap="square" rtlCol="0">
            <a:spAutoFit/>
          </a:bodyPr>
          <a:lstStyle/>
          <a:p>
            <a:pPr lvl="0"/>
            <a:r>
              <a:rPr lang="es-ES" sz="1600" b="1" dirty="0" smtClean="0">
                <a:solidFill>
                  <a:srgbClr val="FF0000"/>
                </a:solidFill>
                <a:latin typeface="Arial" pitchFamily="34" charset="0"/>
                <a:cs typeface="Arial" pitchFamily="34" charset="0"/>
                <a:hlinkClick r:id="rId3"/>
              </a:rPr>
              <a:t>Documentos en RiuNet con afiliación IGIC</a:t>
            </a:r>
            <a:endParaRPr lang="es-ES" sz="16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900794639"/>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19672" y="116632"/>
            <a:ext cx="6055262"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algn="ctr"/>
            <a:r>
              <a:rPr lang="es-ES" b="1" dirty="0" smtClean="0">
                <a:solidFill>
                  <a:srgbClr val="FF0000"/>
                </a:solidFill>
                <a:latin typeface="Arial" pitchFamily="34" charset="0"/>
                <a:cs typeface="Arial" pitchFamily="34" charset="0"/>
                <a:hlinkClick r:id="rId2"/>
              </a:rPr>
              <a:t>Difusión en Poliscience</a:t>
            </a:r>
            <a:endParaRPr lang="es-ES" b="1" dirty="0">
              <a:solidFill>
                <a:srgbClr val="FF0000"/>
              </a:solidFill>
              <a:latin typeface="Arial" pitchFamily="34" charset="0"/>
              <a:cs typeface="Arial" pitchFamily="34"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720" t="14187" r="20515" b="1478"/>
          <a:stretch/>
        </p:blipFill>
        <p:spPr bwMode="auto">
          <a:xfrm>
            <a:off x="1619672" y="652757"/>
            <a:ext cx="6650510" cy="5989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4801089"/>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48" b="4591"/>
          <a:stretch/>
        </p:blipFill>
        <p:spPr bwMode="auto">
          <a:xfrm>
            <a:off x="-36512" y="476672"/>
            <a:ext cx="5616624" cy="6450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5864796" y="1642017"/>
            <a:ext cx="3199084" cy="2862322"/>
          </a:xfrm>
          <a:prstGeom prst="rect">
            <a:avLst/>
          </a:prstGeom>
          <a:noFill/>
          <a:effectLst>
            <a:outerShdw blurRad="50800" dist="50800" dir="5400000" algn="ctr" rotWithShape="0">
              <a:schemeClr val="bg1"/>
            </a:outerShdw>
          </a:effectLst>
        </p:spPr>
        <p:txBody>
          <a:bodyPr wrap="square" rtlCol="0">
            <a:spAutoFit/>
          </a:bodyPr>
          <a:lstStyle/>
          <a:p>
            <a:pPr algn="r"/>
            <a:r>
              <a:rPr lang="es-ES" b="1" dirty="0" smtClean="0">
                <a:solidFill>
                  <a:srgbClr val="C00000"/>
                </a:solidFill>
                <a:latin typeface="Arial" pitchFamily="34" charset="0"/>
                <a:cs typeface="Arial" pitchFamily="34" charset="0"/>
              </a:rPr>
              <a:t>La Biblioteca está incorporando las publicaciones desde 2011. </a:t>
            </a:r>
          </a:p>
          <a:p>
            <a:pPr algn="r"/>
            <a:endParaRPr lang="es-ES" b="1" dirty="0" smtClean="0">
              <a:solidFill>
                <a:srgbClr val="C00000"/>
              </a:solidFill>
              <a:latin typeface="Arial" pitchFamily="34" charset="0"/>
              <a:cs typeface="Arial" pitchFamily="34" charset="0"/>
            </a:endParaRPr>
          </a:p>
          <a:p>
            <a:pPr algn="r"/>
            <a:r>
              <a:rPr lang="es-ES" b="1" dirty="0" smtClean="0">
                <a:solidFill>
                  <a:srgbClr val="C00000"/>
                </a:solidFill>
                <a:latin typeface="Arial" pitchFamily="34" charset="0"/>
                <a:cs typeface="Arial" pitchFamily="34" charset="0"/>
              </a:rPr>
              <a:t>Paulatinamente se irán incorporando los anteriores, si estás interesado en darle prioridad puedes dirigirte a la Biblioteca Responde.</a:t>
            </a:r>
            <a:endParaRPr lang="es-ES" b="1" dirty="0">
              <a:solidFill>
                <a:srgbClr val="C00000"/>
              </a:solidFill>
              <a:latin typeface="Arial" pitchFamily="34" charset="0"/>
              <a:cs typeface="Arial" pitchFamily="34" charset="0"/>
            </a:endParaRPr>
          </a:p>
        </p:txBody>
      </p:sp>
      <p:sp>
        <p:nvSpPr>
          <p:cNvPr id="9" name="8 CuadroTexto"/>
          <p:cNvSpPr txBox="1"/>
          <p:nvPr/>
        </p:nvSpPr>
        <p:spPr>
          <a:xfrm>
            <a:off x="3779912" y="404664"/>
            <a:ext cx="5472608" cy="369332"/>
          </a:xfrm>
          <a:prstGeom prst="rect">
            <a:avLst/>
          </a:prstGeom>
          <a:solidFill>
            <a:schemeClr val="bg1"/>
          </a:solidFill>
          <a:effectLst>
            <a:outerShdw blurRad="50800" dist="50800" dir="5400000" algn="ctr" rotWithShape="0">
              <a:schemeClr val="bg1"/>
            </a:outerShdw>
          </a:effectLst>
        </p:spPr>
        <p:txBody>
          <a:bodyPr wrap="square" rtlCol="0">
            <a:spAutoFit/>
          </a:bodyPr>
          <a:lstStyle/>
          <a:p>
            <a:pPr lvl="0"/>
            <a:r>
              <a:rPr lang="es-ES" b="1" dirty="0">
                <a:solidFill>
                  <a:srgbClr val="FF0000"/>
                </a:solidFill>
                <a:latin typeface="Arial" pitchFamily="34" charset="0"/>
                <a:cs typeface="Arial" pitchFamily="34" charset="0"/>
              </a:rPr>
              <a:t>Ejemplo de producción de un autor en RiuNet</a:t>
            </a:r>
          </a:p>
        </p:txBody>
      </p:sp>
    </p:spTree>
    <p:extLst>
      <p:ext uri="{BB962C8B-B14F-4D97-AF65-F5344CB8AC3E}">
        <p14:creationId xmlns:p14="http://schemas.microsoft.com/office/powerpoint/2010/main" val="253720566"/>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80728"/>
            <a:ext cx="8229600" cy="4525963"/>
          </a:xfrm>
        </p:spPr>
        <p:txBody>
          <a:bodyPr/>
          <a:lstStyle/>
          <a:p>
            <a:pPr marL="0" lvl="1" indent="0">
              <a:buNone/>
            </a:pPr>
            <a:r>
              <a:rPr lang="es-ES" sz="2400" dirty="0" smtClean="0"/>
              <a:t>Los registros de </a:t>
            </a:r>
            <a:r>
              <a:rPr lang="es-ES" sz="2400" dirty="0" err="1" smtClean="0"/>
              <a:t>Senia</a:t>
            </a:r>
            <a:r>
              <a:rPr lang="es-ES" sz="2400" dirty="0" smtClean="0"/>
              <a:t> están </a:t>
            </a:r>
            <a:r>
              <a:rPr lang="es-ES" sz="2400" dirty="0"/>
              <a:t>dentro de un flujo de trabajo </a:t>
            </a:r>
            <a:r>
              <a:rPr lang="es-ES" sz="2400" dirty="0" smtClean="0"/>
              <a:t>normalizado </a:t>
            </a:r>
            <a:r>
              <a:rPr lang="es-ES" sz="2400" dirty="0"/>
              <a:t>en la </a:t>
            </a:r>
            <a:r>
              <a:rPr lang="es-ES" sz="2400" b="1" dirty="0"/>
              <a:t>pasarela </a:t>
            </a:r>
            <a:r>
              <a:rPr lang="es-ES" sz="2400" b="1" dirty="0" err="1"/>
              <a:t>Senia-Riunet</a:t>
            </a:r>
            <a:r>
              <a:rPr lang="es-ES" sz="2400" b="1" dirty="0"/>
              <a:t> </a:t>
            </a:r>
            <a:r>
              <a:rPr lang="es-ES" sz="2400" dirty="0" smtClean="0"/>
              <a:t>.</a:t>
            </a:r>
          </a:p>
          <a:p>
            <a:pPr marL="342900" lvl="1" indent="-342900">
              <a:buFont typeface="Arial" pitchFamily="34" charset="0"/>
              <a:buChar char="•"/>
            </a:pPr>
            <a:r>
              <a:rPr lang="es-ES" sz="2400" dirty="0" smtClean="0"/>
              <a:t>Cuando un investigador inserta </a:t>
            </a:r>
            <a:r>
              <a:rPr lang="es-ES" sz="2400" b="1" dirty="0" smtClean="0"/>
              <a:t>un nuevo elemento digital </a:t>
            </a:r>
            <a:r>
              <a:rPr lang="es-ES" sz="2400" dirty="0" smtClean="0"/>
              <a:t>que no hubiera añadido anteriormente (versión del autor, versión del editor) </a:t>
            </a:r>
            <a:r>
              <a:rPr lang="es-ES" sz="2400" dirty="0"/>
              <a:t>é</a:t>
            </a:r>
            <a:r>
              <a:rPr lang="es-ES" sz="2400" dirty="0" smtClean="0"/>
              <a:t>ste entra </a:t>
            </a:r>
            <a:r>
              <a:rPr lang="es-ES" sz="2400" dirty="0"/>
              <a:t>de </a:t>
            </a:r>
            <a:r>
              <a:rPr lang="es-ES" sz="2400" dirty="0" smtClean="0"/>
              <a:t>nuevo en el flujo del repositorio</a:t>
            </a:r>
            <a:endParaRPr lang="es-ES" sz="2400" dirty="0"/>
          </a:p>
          <a:p>
            <a:endParaRPr lang="es-ES" dirty="0"/>
          </a:p>
        </p:txBody>
      </p:sp>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770" t="30427" r="48173" b="49856"/>
          <a:stretch/>
        </p:blipFill>
        <p:spPr bwMode="auto">
          <a:xfrm>
            <a:off x="1763688" y="3861048"/>
            <a:ext cx="5400600" cy="2298612"/>
          </a:xfrm>
          <a:prstGeom prst="rect">
            <a:avLst/>
          </a:prstGeom>
          <a:noFill/>
          <a:ln w="127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0218505"/>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24744"/>
            <a:ext cx="8229600" cy="3960440"/>
          </a:xfrm>
        </p:spPr>
        <p:txBody>
          <a:bodyPr>
            <a:normAutofit lnSpcReduction="10000"/>
          </a:bodyPr>
          <a:lstStyle/>
          <a:p>
            <a:pPr marL="0" indent="0">
              <a:buFontTx/>
              <a:buNone/>
              <a:defRPr/>
            </a:pPr>
            <a:r>
              <a:rPr lang="es-ES" sz="2800" dirty="0" smtClean="0"/>
              <a:t>Entonces ¿qué tengo que hacer para asegurarme que mi trabajo estará accesible en RiuNet?</a:t>
            </a:r>
          </a:p>
          <a:p>
            <a:pPr marL="0" indent="0">
              <a:buFontTx/>
              <a:buNone/>
              <a:defRPr/>
            </a:pPr>
            <a:endParaRPr lang="es-ES" sz="2800" dirty="0" smtClean="0"/>
          </a:p>
          <a:p>
            <a:pPr marL="0" indent="0">
              <a:buFontTx/>
              <a:buNone/>
              <a:defRPr/>
            </a:pPr>
            <a:r>
              <a:rPr lang="es-ES" sz="2600" dirty="0" smtClean="0"/>
              <a:t>Conservar una copia de la versión definitiva de sus trabajos</a:t>
            </a:r>
            <a:r>
              <a:rPr lang="es-ES" sz="2600" i="1" dirty="0" smtClean="0"/>
              <a:t>:</a:t>
            </a:r>
            <a:endParaRPr lang="es-ES" sz="2600" i="1" dirty="0"/>
          </a:p>
          <a:p>
            <a:pPr>
              <a:defRPr/>
            </a:pPr>
            <a:r>
              <a:rPr lang="es-ES" sz="2600" dirty="0"/>
              <a:t>Pre-</a:t>
            </a:r>
            <a:r>
              <a:rPr lang="es-ES" sz="2600" dirty="0" err="1"/>
              <a:t>print</a:t>
            </a:r>
            <a:r>
              <a:rPr lang="es-ES" sz="2600" dirty="0"/>
              <a:t>: primera versión del trabajo, antes de su aceptación para la publicación.</a:t>
            </a:r>
          </a:p>
          <a:p>
            <a:pPr>
              <a:defRPr/>
            </a:pPr>
            <a:r>
              <a:rPr lang="es-ES" sz="2600" dirty="0"/>
              <a:t>Post-</a:t>
            </a:r>
            <a:r>
              <a:rPr lang="es-ES" sz="2600" dirty="0" err="1"/>
              <a:t>print</a:t>
            </a:r>
            <a:r>
              <a:rPr lang="es-ES" sz="2600" dirty="0"/>
              <a:t>: versión definitiva, después de la revisión,  aceptada para su publicación.</a:t>
            </a:r>
          </a:p>
          <a:p>
            <a:pPr>
              <a:defRPr/>
            </a:pPr>
            <a:endParaRPr lang="es-ES" dirty="0"/>
          </a:p>
          <a:p>
            <a:pPr>
              <a:defRPr/>
            </a:pPr>
            <a:endParaRPr lang="es-ES" dirty="0"/>
          </a:p>
          <a:p>
            <a:pPr>
              <a:defRPr/>
            </a:pPr>
            <a:endParaRPr lang="es-ES" dirty="0"/>
          </a:p>
        </p:txBody>
      </p:sp>
      <p:pic>
        <p:nvPicPr>
          <p:cNvPr id="59396"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6663" y="5586561"/>
            <a:ext cx="668972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3901788"/>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title"/>
          </p:nvPr>
        </p:nvSpPr>
        <p:spPr>
          <a:xfrm>
            <a:off x="467544" y="476672"/>
            <a:ext cx="8229600" cy="652934"/>
          </a:xfrm>
          <a:ln>
            <a:noFill/>
          </a:ln>
        </p:spPr>
        <p:txBody>
          <a:bodyPr/>
          <a:lstStyle/>
          <a:p>
            <a:pPr eaLnBrk="1" hangingPunct="1"/>
            <a:r>
              <a:rPr lang="es-ES" altLang="es-ES" sz="3200" i="1" dirty="0" smtClean="0">
                <a:ea typeface="ＭＳ Ｐゴシック" pitchFamily="34" charset="-128"/>
              </a:rPr>
              <a:t>¿Preguntas?</a:t>
            </a:r>
            <a:endParaRPr lang="es-ES" altLang="es-ES" sz="3200" i="1" dirty="0">
              <a:ea typeface="ＭＳ Ｐゴシック" pitchFamily="34" charset="-128"/>
            </a:endParaRPr>
          </a:p>
        </p:txBody>
      </p:sp>
      <p:pic>
        <p:nvPicPr>
          <p:cNvPr id="7" name="6 Imagen" descr="Preguntas.jpg"/>
          <p:cNvPicPr>
            <a:picLocks noChangeAspect="1"/>
          </p:cNvPicPr>
          <p:nvPr/>
        </p:nvPicPr>
        <p:blipFill>
          <a:blip r:embed="rId3"/>
          <a:srcRect/>
          <a:stretch>
            <a:fillRect/>
          </a:stretch>
        </p:blipFill>
        <p:spPr bwMode="auto">
          <a:xfrm>
            <a:off x="3563888" y="2132856"/>
            <a:ext cx="2376487" cy="30337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830685"/>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ntilla biblioteca13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A1ECE6C36ED997468AA50F30CB060655" ma:contentTypeVersion="0" ma:contentTypeDescription="Crear nuevo documento." ma:contentTypeScope="" ma:versionID="b1ef7d50663cfa20c9ceb01f028c359f">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88B5B82-54CB-47AC-938B-1823F2EA36FA}">
  <ds:schemaRefs>
    <ds:schemaRef ds:uri="http://schemas.microsoft.com/sharepoint/v3/contenttype/forms"/>
  </ds:schemaRefs>
</ds:datastoreItem>
</file>

<file path=customXml/itemProps2.xml><?xml version="1.0" encoding="utf-8"?>
<ds:datastoreItem xmlns:ds="http://schemas.openxmlformats.org/officeDocument/2006/customXml" ds:itemID="{A798B8E5-8D7F-41DD-A96C-5F4C718F28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72C27CE2-6909-400F-BE29-63D680E7D73A}">
  <ds:schemaRefs>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Plantilla%20biblioteca1301</Template>
  <TotalTime>1050</TotalTime>
  <Words>7245</Words>
  <Application>Microsoft Office PowerPoint</Application>
  <PresentationFormat>Presentación en pantalla (4:3)</PresentationFormat>
  <Paragraphs>721</Paragraphs>
  <Slides>164</Slides>
  <Notes>51</Notes>
  <HiddenSlides>9</HiddenSlides>
  <MMClips>0</MMClips>
  <ScaleCrop>false</ScaleCrop>
  <HeadingPairs>
    <vt:vector size="4" baseType="variant">
      <vt:variant>
        <vt:lpstr>Tema</vt:lpstr>
      </vt:variant>
      <vt:variant>
        <vt:i4>1</vt:i4>
      </vt:variant>
      <vt:variant>
        <vt:lpstr>Títulos de diapositiva</vt:lpstr>
      </vt:variant>
      <vt:variant>
        <vt:i4>164</vt:i4>
      </vt:variant>
    </vt:vector>
  </HeadingPairs>
  <TitlesOfParts>
    <vt:vector size="165" baseType="lpstr">
      <vt:lpstr>Plantilla biblioteca1301</vt:lpstr>
      <vt:lpstr>Presentación de PowerPoint</vt:lpstr>
      <vt:lpstr>Presentación de PowerPoint</vt:lpstr>
      <vt:lpstr>Presentación de PowerPoint</vt:lpstr>
      <vt:lpstr>Acceso Abierto</vt:lpstr>
      <vt:lpstr>Presentación de PowerPoint</vt:lpstr>
      <vt:lpstr>Origen</vt:lpstr>
      <vt:lpstr>Presentación de PowerPoint</vt:lpstr>
      <vt:lpstr>Iniciativas</vt:lpstr>
      <vt:lpstr>Declaración de Budapest (2002)</vt:lpstr>
      <vt:lpstr>Presentación de PowerPoint</vt:lpstr>
      <vt:lpstr>Razones</vt:lpstr>
      <vt:lpstr>Presentación de PowerPoint</vt:lpstr>
      <vt:lpstr>Ventajas</vt:lpstr>
      <vt:lpstr>Presentación de PowerPoint</vt:lpstr>
      <vt:lpstr>Vías para llegar al acceso abierto</vt:lpstr>
      <vt:lpstr>Acceso abierto en la UPV</vt:lpstr>
      <vt:lpstr>PoliPapers</vt:lpstr>
      <vt:lpstr>Editoriales clásicas y acceso abierto</vt:lpstr>
      <vt:lpstr>Presentación de PowerPoint</vt:lpstr>
      <vt:lpstr>Presentación de PowerPoint</vt:lpstr>
      <vt:lpstr>Política institucional de la UPV sobre acceso abierto</vt:lpstr>
      <vt:lpstr>Presentación de PowerPoint</vt:lpstr>
      <vt:lpstr>Presentación de PowerPoint</vt:lpstr>
      <vt:lpstr>Presentación de PowerPoint</vt:lpstr>
      <vt:lpstr>Presentación de PowerPoint</vt:lpstr>
      <vt:lpstr>Presentación de PowerPoint</vt:lpstr>
      <vt:lpstr>Presentación de PowerPoint</vt:lpstr>
      <vt:lpstr>Ciclo de la pub. científica con difusión en abierto</vt:lpstr>
      <vt:lpstr>Plan Estatal de Investigación Científica y Técnica y de Innovación 2013-2016</vt:lpstr>
      <vt:lpstr>Presentación de PowerPoint</vt:lpstr>
      <vt:lpstr>Presentación de PowerPoint</vt:lpstr>
      <vt:lpstr>Presentación de PowerPoint</vt:lpstr>
      <vt:lpstr>Presentación de PowerPoint</vt:lpstr>
      <vt:lpstr>Presentación de PowerPoint</vt:lpstr>
      <vt:lpstr>Mandatos</vt:lpstr>
      <vt:lpstr>Mandatos</vt:lpstr>
      <vt:lpstr>Presentación de PowerPoint</vt:lpstr>
      <vt:lpstr>Recomendaciones FECYT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Revistas internacionales</vt:lpstr>
      <vt:lpstr>Presentación de PowerPoint</vt:lpstr>
      <vt:lpstr>Presentación de PowerPoint</vt:lpstr>
      <vt:lpstr>Presentación de PowerPoint</vt:lpstr>
      <vt:lpstr>Presentación de PowerPoint</vt:lpstr>
      <vt:lpstr>Presentación de PowerPoint</vt:lpstr>
      <vt:lpstr>Presentación de PowerPoint</vt:lpstr>
      <vt:lpstr>Elegir el tipo de licencia CC</vt:lpstr>
      <vt:lpstr>Presentación de PowerPoint</vt:lpstr>
      <vt:lpstr>Presentación de PowerPoint</vt:lpstr>
      <vt:lpstr>Presentación de PowerPoint</vt:lpstr>
      <vt:lpstr>Presentación de PowerPoint</vt:lpstr>
      <vt:lpstr>Tipos de revistas</vt:lpstr>
      <vt:lpstr>Presentación de PowerPoint</vt:lpstr>
      <vt:lpstr>Ejemplo: factor impacto revistas MDPI</vt:lpstr>
      <vt:lpstr>Presentación de PowerPoint</vt:lpstr>
      <vt:lpstr>Revistes amb factor d'impacte i en accés obert</vt:lpstr>
      <vt:lpstr>Presentación de PowerPoint</vt:lpstr>
      <vt:lpstr>Presentación de PowerPoint</vt:lpstr>
      <vt:lpstr>Presentación de PowerPoint</vt:lpstr>
      <vt:lpstr>Presentación de PowerPoint</vt:lpstr>
      <vt:lpstr>Quién paga el Open Access</vt:lpstr>
      <vt:lpstr>Funcionamiento del APC</vt:lpstr>
      <vt:lpstr>Costes del APC</vt:lpstr>
      <vt:lpstr>El modelo sobre acceso abierto de Hindawi</vt:lpstr>
      <vt:lpstr>Presentación de PowerPoint</vt:lpstr>
      <vt:lpstr>Presentación de PowerPoint</vt:lpstr>
      <vt:lpstr>Presentación de PowerPoint</vt:lpstr>
      <vt:lpstr>El modelo sobre acceso abierto de la Royal Society Chemistry</vt:lpstr>
      <vt:lpstr>Gold Open Access en la UPV</vt:lpstr>
      <vt:lpstr>Gold Open Access en la UPV</vt:lpstr>
      <vt:lpstr>Presentación de PowerPoint</vt:lpstr>
      <vt:lpstr>Presentación de PowerPoint</vt:lpstr>
      <vt:lpstr>Información</vt:lpstr>
      <vt:lpstr>Y ahora … los datos!</vt:lpstr>
      <vt:lpstr>Un nuevo tipo de revistas</vt:lpstr>
      <vt:lpstr>Presentación de PowerPoint</vt:lpstr>
      <vt:lpstr>Presentación de PowerPoint</vt:lpstr>
      <vt:lpstr>¿Puedo añadir los datos de mis publicaciones en RiuNet?</vt:lpstr>
      <vt:lpstr>Ejemplo simple de reutilización de datos</vt:lpstr>
      <vt:lpstr>Tus publicaciones en Senia accessibles en RiuNet</vt:lpstr>
      <vt:lpstr>Presentación de PowerPoint</vt:lpstr>
      <vt:lpstr>Presentación de PowerPoint</vt:lpstr>
      <vt:lpstr>Presentación de PowerPoint</vt:lpstr>
      <vt:lpstr>Repositorios temáticos</vt:lpstr>
      <vt:lpstr>Repositorios institucionales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Formación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Paso 1</vt:lpstr>
      <vt:lpstr>Paso 1.a</vt:lpstr>
      <vt:lpstr>Presentación de PowerPoint</vt:lpstr>
      <vt:lpstr>Paso 1.a</vt:lpstr>
      <vt:lpstr>Presentación de PowerPoint</vt:lpstr>
      <vt:lpstr>Paso 1.b</vt:lpstr>
      <vt:lpstr>Presentación de PowerPoint</vt:lpstr>
      <vt:lpstr>Presentación de PowerPoint</vt:lpstr>
      <vt:lpstr>Paso 1.c</vt:lpstr>
      <vt:lpstr>Presentación de PowerPoint</vt:lpstr>
      <vt:lpstr>Presentación de PowerPoint</vt:lpstr>
      <vt:lpstr>Presentación de PowerPoint</vt:lpstr>
      <vt:lpstr>Presentación de PowerPoint</vt:lpstr>
      <vt:lpstr>Paso 2</vt:lpstr>
      <vt:lpstr>Presentación de PowerPoint</vt:lpstr>
      <vt:lpstr>Presentación de PowerPoint</vt:lpstr>
      <vt:lpstr>Paso 3</vt:lpstr>
      <vt:lpstr>Presentación de PowerPoint</vt:lpstr>
      <vt:lpstr>Presentación de PowerPoint</vt:lpstr>
      <vt:lpstr>Presentación de PowerPoint</vt:lpstr>
      <vt:lpstr>Presentación de PowerPoint</vt:lpstr>
      <vt:lpstr>Presentación de PowerPoint</vt:lpstr>
      <vt:lpstr>Versión del autor en congresos</vt:lpstr>
      <vt:lpstr>Problemas más comunes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Request copy</vt:lpstr>
      <vt:lpstr>Visibilidad</vt:lpstr>
      <vt:lpstr>Presentación de PowerPoint</vt:lpstr>
      <vt:lpstr>Presentación de PowerPoint</vt:lpstr>
      <vt:lpstr>Presentación de PowerPoint</vt:lpstr>
      <vt:lpstr>Indicadores altmetricos</vt:lpstr>
      <vt:lpstr>Presentación de PowerPoint</vt:lpstr>
      <vt:lpstr>Presentación de PowerPoint</vt:lpstr>
      <vt:lpstr>Ejemplos de estructura de metadatos recolectados por los buscadores</vt:lpstr>
      <vt:lpstr>¿Cuáles son las herramientas 2.0 más usadas por los investigadores?</vt:lpstr>
      <vt:lpstr>Presentación de PowerPoint</vt:lpstr>
      <vt:lpstr>Presentación de PowerPoint</vt:lpstr>
      <vt:lpstr>Presentación de PowerPoint</vt:lpstr>
      <vt:lpstr>Presentación de PowerPoint</vt:lpstr>
      <vt:lpstr>Presentación de PowerPoint</vt:lpstr>
      <vt:lpstr>¿Preguntas?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Paco Martínez</dc:creator>
  <cp:lastModifiedBy>Paco Martínez</cp:lastModifiedBy>
  <cp:revision>189</cp:revision>
  <dcterms:created xsi:type="dcterms:W3CDTF">2014-01-17T13:08:15Z</dcterms:created>
  <dcterms:modified xsi:type="dcterms:W3CDTF">2016-02-04T10:06:48Z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0x010100A1ECE6C36ED997468AA50F30CB060655</vt:lpwstr>
  </property>
</Properties>
</file>