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256" r:id="rId2"/>
  </p:sldIdLst>
  <p:sldSz cx="30279975" cy="19765963"/>
  <p:notesSz cx="22045613" cy="31938913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1" autoAdjust="0"/>
    <p:restoredTop sz="94676" autoAdjust="0"/>
  </p:normalViewPr>
  <p:slideViewPr>
    <p:cSldViewPr>
      <p:cViewPr>
        <p:scale>
          <a:sx n="60" d="100"/>
          <a:sy n="60" d="100"/>
        </p:scale>
        <p:origin x="-72" y="3516"/>
      </p:cViewPr>
      <p:guideLst>
        <p:guide orient="horz" pos="6226"/>
        <p:guide pos="95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2"/>
            <a:ext cx="9554057" cy="1594833"/>
          </a:xfrm>
          <a:prstGeom prst="rect">
            <a:avLst/>
          </a:prstGeom>
        </p:spPr>
        <p:txBody>
          <a:bodyPr vert="horz" lIns="291803" tIns="145902" rIns="291803" bIns="145902" rtlCol="0"/>
          <a:lstStyle>
            <a:lvl1pPr algn="l">
              <a:defRPr sz="38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12486773" y="2"/>
            <a:ext cx="9554057" cy="1594833"/>
          </a:xfrm>
          <a:prstGeom prst="rect">
            <a:avLst/>
          </a:prstGeom>
        </p:spPr>
        <p:txBody>
          <a:bodyPr vert="horz" lIns="291803" tIns="145902" rIns="291803" bIns="145902" rtlCol="0"/>
          <a:lstStyle>
            <a:lvl1pPr algn="r">
              <a:defRPr sz="3800"/>
            </a:lvl1pPr>
          </a:lstStyle>
          <a:p>
            <a:fld id="{202EA6CE-37B9-4F30-ADFF-FAD1708B3A3D}" type="datetimeFigureOut">
              <a:rPr lang="es-MX" smtClean="0"/>
              <a:t>07/09/2014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849438" y="2397125"/>
            <a:ext cx="18346737" cy="11977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291803" tIns="145902" rIns="291803" bIns="145902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2205521" y="15172043"/>
            <a:ext cx="17634577" cy="14369341"/>
          </a:xfrm>
          <a:prstGeom prst="rect">
            <a:avLst/>
          </a:prstGeom>
        </p:spPr>
        <p:txBody>
          <a:bodyPr vert="horz" lIns="291803" tIns="145902" rIns="291803" bIns="145902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30338802"/>
            <a:ext cx="9554057" cy="1594833"/>
          </a:xfrm>
          <a:prstGeom prst="rect">
            <a:avLst/>
          </a:prstGeom>
        </p:spPr>
        <p:txBody>
          <a:bodyPr vert="horz" lIns="291803" tIns="145902" rIns="291803" bIns="145902" rtlCol="0" anchor="b"/>
          <a:lstStyle>
            <a:lvl1pPr algn="l">
              <a:defRPr sz="38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12486773" y="30338802"/>
            <a:ext cx="9554057" cy="1594833"/>
          </a:xfrm>
          <a:prstGeom prst="rect">
            <a:avLst/>
          </a:prstGeom>
        </p:spPr>
        <p:txBody>
          <a:bodyPr vert="horz" lIns="291803" tIns="145902" rIns="291803" bIns="145902" rtlCol="0" anchor="b"/>
          <a:lstStyle>
            <a:lvl1pPr algn="r">
              <a:defRPr sz="3800"/>
            </a:lvl1pPr>
          </a:lstStyle>
          <a:p>
            <a:fld id="{9102D437-B37B-458F-8568-9098BFD899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4825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2D437-B37B-458F-8568-9098BFD89908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9110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70998" y="6140267"/>
            <a:ext cx="25737979" cy="4236871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541996" y="11200712"/>
            <a:ext cx="21195983" cy="505130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293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587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288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17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146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57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05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434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B4FC-B0F0-4890-9B44-20895E31E88D}" type="datetimeFigureOut">
              <a:rPr lang="es-MX" smtClean="0"/>
              <a:t>07/09/2014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16A66-4ACC-4DF5-AB47-459C0E09D9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5123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B4FC-B0F0-4890-9B44-20895E31E88D}" type="datetimeFigureOut">
              <a:rPr lang="es-MX" smtClean="0"/>
              <a:t>07/09/2014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16A66-4ACC-4DF5-AB47-459C0E09D9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37742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2698227" y="2283153"/>
            <a:ext cx="22557528" cy="4860505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15129" y="2283153"/>
            <a:ext cx="67178439" cy="4860505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B4FC-B0F0-4890-9B44-20895E31E88D}" type="datetimeFigureOut">
              <a:rPr lang="es-MX" smtClean="0"/>
              <a:t>07/09/2014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16A66-4ACC-4DF5-AB47-459C0E09D9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3336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B4FC-B0F0-4890-9B44-20895E31E88D}" type="datetimeFigureOut">
              <a:rPr lang="es-MX" smtClean="0"/>
              <a:t>07/09/2014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16A66-4ACC-4DF5-AB47-459C0E09D9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1199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91909" y="12701469"/>
            <a:ext cx="25737979" cy="3925740"/>
          </a:xfrm>
        </p:spPr>
        <p:txBody>
          <a:bodyPr anchor="t"/>
          <a:lstStyle>
            <a:lvl1pPr algn="l">
              <a:defRPr sz="125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391909" y="8377666"/>
            <a:ext cx="25737979" cy="4323803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29359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2pPr>
            <a:lvl3pPr marL="2858719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288084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17444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146803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576163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05522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434885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B4FC-B0F0-4890-9B44-20895E31E88D}" type="datetimeFigureOut">
              <a:rPr lang="es-MX" smtClean="0"/>
              <a:t>07/09/2014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16A66-4ACC-4DF5-AB47-459C0E09D9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8357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015129" y="13291704"/>
            <a:ext cx="44867985" cy="37596507"/>
          </a:xfrm>
        </p:spPr>
        <p:txBody>
          <a:bodyPr/>
          <a:lstStyle>
            <a:lvl1pPr>
              <a:defRPr sz="8800"/>
            </a:lvl1pPr>
            <a:lvl2pPr>
              <a:defRPr sz="7500"/>
            </a:lvl2pPr>
            <a:lvl3pPr>
              <a:defRPr sz="6300"/>
            </a:lvl3pPr>
            <a:lvl4pPr>
              <a:defRPr sz="5600"/>
            </a:lvl4pPr>
            <a:lvl5pPr>
              <a:defRPr sz="5600"/>
            </a:lvl5pPr>
            <a:lvl6pPr>
              <a:defRPr sz="5600"/>
            </a:lvl6pPr>
            <a:lvl7pPr>
              <a:defRPr sz="5600"/>
            </a:lvl7pPr>
            <a:lvl8pPr>
              <a:defRPr sz="5600"/>
            </a:lvl8pPr>
            <a:lvl9pPr>
              <a:defRPr sz="5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387773" y="13291704"/>
            <a:ext cx="44867982" cy="37596507"/>
          </a:xfrm>
        </p:spPr>
        <p:txBody>
          <a:bodyPr/>
          <a:lstStyle>
            <a:lvl1pPr>
              <a:defRPr sz="8800"/>
            </a:lvl1pPr>
            <a:lvl2pPr>
              <a:defRPr sz="7500"/>
            </a:lvl2pPr>
            <a:lvl3pPr>
              <a:defRPr sz="6300"/>
            </a:lvl3pPr>
            <a:lvl4pPr>
              <a:defRPr sz="5600"/>
            </a:lvl4pPr>
            <a:lvl5pPr>
              <a:defRPr sz="5600"/>
            </a:lvl5pPr>
            <a:lvl6pPr>
              <a:defRPr sz="5600"/>
            </a:lvl6pPr>
            <a:lvl7pPr>
              <a:defRPr sz="5600"/>
            </a:lvl7pPr>
            <a:lvl8pPr>
              <a:defRPr sz="5600"/>
            </a:lvl8pPr>
            <a:lvl9pPr>
              <a:defRPr sz="5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B4FC-B0F0-4890-9B44-20895E31E88D}" type="datetimeFigureOut">
              <a:rPr lang="es-MX" smtClean="0"/>
              <a:t>07/09/2014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16A66-4ACC-4DF5-AB47-459C0E09D9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9179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13999" y="791555"/>
            <a:ext cx="27251978" cy="329432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513999" y="4424466"/>
            <a:ext cx="13378914" cy="1843907"/>
          </a:xfrm>
        </p:spPr>
        <p:txBody>
          <a:bodyPr anchor="b"/>
          <a:lstStyle>
            <a:lvl1pPr marL="0" indent="0">
              <a:buNone/>
              <a:defRPr sz="7500" b="1"/>
            </a:lvl1pPr>
            <a:lvl2pPr marL="1429359" indent="0">
              <a:buNone/>
              <a:defRPr sz="6300" b="1"/>
            </a:lvl2pPr>
            <a:lvl3pPr marL="2858719" indent="0">
              <a:buNone/>
              <a:defRPr sz="5600" b="1"/>
            </a:lvl3pPr>
            <a:lvl4pPr marL="4288084" indent="0">
              <a:buNone/>
              <a:defRPr sz="5000" b="1"/>
            </a:lvl4pPr>
            <a:lvl5pPr marL="5717444" indent="0">
              <a:buNone/>
              <a:defRPr sz="5000" b="1"/>
            </a:lvl5pPr>
            <a:lvl6pPr marL="7146803" indent="0">
              <a:buNone/>
              <a:defRPr sz="5000" b="1"/>
            </a:lvl6pPr>
            <a:lvl7pPr marL="8576163" indent="0">
              <a:buNone/>
              <a:defRPr sz="5000" b="1"/>
            </a:lvl7pPr>
            <a:lvl8pPr marL="10005522" indent="0">
              <a:buNone/>
              <a:defRPr sz="5000" b="1"/>
            </a:lvl8pPr>
            <a:lvl9pPr marL="11434885" indent="0">
              <a:buNone/>
              <a:defRPr sz="50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513999" y="6268373"/>
            <a:ext cx="13378914" cy="11388307"/>
          </a:xfrm>
        </p:spPr>
        <p:txBody>
          <a:bodyPr/>
          <a:lstStyle>
            <a:lvl1pPr>
              <a:defRPr sz="7500"/>
            </a:lvl1pPr>
            <a:lvl2pPr>
              <a:defRPr sz="6300"/>
            </a:lvl2pPr>
            <a:lvl3pPr>
              <a:defRPr sz="56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5381808" y="4424466"/>
            <a:ext cx="13384170" cy="1843907"/>
          </a:xfrm>
        </p:spPr>
        <p:txBody>
          <a:bodyPr anchor="b"/>
          <a:lstStyle>
            <a:lvl1pPr marL="0" indent="0">
              <a:buNone/>
              <a:defRPr sz="7500" b="1"/>
            </a:lvl1pPr>
            <a:lvl2pPr marL="1429359" indent="0">
              <a:buNone/>
              <a:defRPr sz="6300" b="1"/>
            </a:lvl2pPr>
            <a:lvl3pPr marL="2858719" indent="0">
              <a:buNone/>
              <a:defRPr sz="5600" b="1"/>
            </a:lvl3pPr>
            <a:lvl4pPr marL="4288084" indent="0">
              <a:buNone/>
              <a:defRPr sz="5000" b="1"/>
            </a:lvl4pPr>
            <a:lvl5pPr marL="5717444" indent="0">
              <a:buNone/>
              <a:defRPr sz="5000" b="1"/>
            </a:lvl5pPr>
            <a:lvl6pPr marL="7146803" indent="0">
              <a:buNone/>
              <a:defRPr sz="5000" b="1"/>
            </a:lvl6pPr>
            <a:lvl7pPr marL="8576163" indent="0">
              <a:buNone/>
              <a:defRPr sz="5000" b="1"/>
            </a:lvl7pPr>
            <a:lvl8pPr marL="10005522" indent="0">
              <a:buNone/>
              <a:defRPr sz="5000" b="1"/>
            </a:lvl8pPr>
            <a:lvl9pPr marL="11434885" indent="0">
              <a:buNone/>
              <a:defRPr sz="50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5381808" y="6268373"/>
            <a:ext cx="13384170" cy="11388307"/>
          </a:xfrm>
        </p:spPr>
        <p:txBody>
          <a:bodyPr/>
          <a:lstStyle>
            <a:lvl1pPr>
              <a:defRPr sz="7500"/>
            </a:lvl1pPr>
            <a:lvl2pPr>
              <a:defRPr sz="6300"/>
            </a:lvl2pPr>
            <a:lvl3pPr>
              <a:defRPr sz="56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B4FC-B0F0-4890-9B44-20895E31E88D}" type="datetimeFigureOut">
              <a:rPr lang="es-MX" smtClean="0"/>
              <a:t>07/09/2014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16A66-4ACC-4DF5-AB47-459C0E09D9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1924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B4FC-B0F0-4890-9B44-20895E31E88D}" type="datetimeFigureOut">
              <a:rPr lang="es-MX" smtClean="0"/>
              <a:t>07/09/2014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16A66-4ACC-4DF5-AB47-459C0E09D9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6041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B4FC-B0F0-4890-9B44-20895E31E88D}" type="datetimeFigureOut">
              <a:rPr lang="es-MX" smtClean="0"/>
              <a:t>07/09/2014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16A66-4ACC-4DF5-AB47-459C0E09D9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4654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14007" y="786978"/>
            <a:ext cx="9961903" cy="3349233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38629" y="786982"/>
            <a:ext cx="16927347" cy="16869702"/>
          </a:xfrm>
        </p:spPr>
        <p:txBody>
          <a:bodyPr/>
          <a:lstStyle>
            <a:lvl1pPr>
              <a:defRPr sz="10000"/>
            </a:lvl1pPr>
            <a:lvl2pPr>
              <a:defRPr sz="8800"/>
            </a:lvl2pPr>
            <a:lvl3pPr>
              <a:defRPr sz="75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514007" y="4136218"/>
            <a:ext cx="9961903" cy="13520469"/>
          </a:xfrm>
        </p:spPr>
        <p:txBody>
          <a:bodyPr/>
          <a:lstStyle>
            <a:lvl1pPr marL="0" indent="0">
              <a:buNone/>
              <a:defRPr sz="4400"/>
            </a:lvl1pPr>
            <a:lvl2pPr marL="1429359" indent="0">
              <a:buNone/>
              <a:defRPr sz="3800"/>
            </a:lvl2pPr>
            <a:lvl3pPr marL="2858719" indent="0">
              <a:buNone/>
              <a:defRPr sz="3100"/>
            </a:lvl3pPr>
            <a:lvl4pPr marL="4288084" indent="0">
              <a:buNone/>
              <a:defRPr sz="2800"/>
            </a:lvl4pPr>
            <a:lvl5pPr marL="5717444" indent="0">
              <a:buNone/>
              <a:defRPr sz="2800"/>
            </a:lvl5pPr>
            <a:lvl6pPr marL="7146803" indent="0">
              <a:buNone/>
              <a:defRPr sz="2800"/>
            </a:lvl6pPr>
            <a:lvl7pPr marL="8576163" indent="0">
              <a:buNone/>
              <a:defRPr sz="2800"/>
            </a:lvl7pPr>
            <a:lvl8pPr marL="10005522" indent="0">
              <a:buNone/>
              <a:defRPr sz="2800"/>
            </a:lvl8pPr>
            <a:lvl9pPr marL="11434885" indent="0">
              <a:buNone/>
              <a:defRPr sz="2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B4FC-B0F0-4890-9B44-20895E31E88D}" type="datetimeFigureOut">
              <a:rPr lang="es-MX" smtClean="0"/>
              <a:t>07/09/2014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16A66-4ACC-4DF5-AB47-459C0E09D9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307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35087" y="13836174"/>
            <a:ext cx="18167985" cy="1633439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5935087" y="1766125"/>
            <a:ext cx="18167985" cy="11859578"/>
          </a:xfrm>
        </p:spPr>
        <p:txBody>
          <a:bodyPr/>
          <a:lstStyle>
            <a:lvl1pPr marL="0" indent="0">
              <a:buNone/>
              <a:defRPr sz="10000"/>
            </a:lvl1pPr>
            <a:lvl2pPr marL="1429359" indent="0">
              <a:buNone/>
              <a:defRPr sz="8800"/>
            </a:lvl2pPr>
            <a:lvl3pPr marL="2858719" indent="0">
              <a:buNone/>
              <a:defRPr sz="7500"/>
            </a:lvl3pPr>
            <a:lvl4pPr marL="4288084" indent="0">
              <a:buNone/>
              <a:defRPr sz="6300"/>
            </a:lvl4pPr>
            <a:lvl5pPr marL="5717444" indent="0">
              <a:buNone/>
              <a:defRPr sz="6300"/>
            </a:lvl5pPr>
            <a:lvl6pPr marL="7146803" indent="0">
              <a:buNone/>
              <a:defRPr sz="6300"/>
            </a:lvl6pPr>
            <a:lvl7pPr marL="8576163" indent="0">
              <a:buNone/>
              <a:defRPr sz="6300"/>
            </a:lvl7pPr>
            <a:lvl8pPr marL="10005522" indent="0">
              <a:buNone/>
              <a:defRPr sz="6300"/>
            </a:lvl8pPr>
            <a:lvl9pPr marL="11434885" indent="0">
              <a:buNone/>
              <a:defRPr sz="63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935087" y="15469613"/>
            <a:ext cx="18167985" cy="2319754"/>
          </a:xfrm>
        </p:spPr>
        <p:txBody>
          <a:bodyPr/>
          <a:lstStyle>
            <a:lvl1pPr marL="0" indent="0">
              <a:buNone/>
              <a:defRPr sz="4400"/>
            </a:lvl1pPr>
            <a:lvl2pPr marL="1429359" indent="0">
              <a:buNone/>
              <a:defRPr sz="3800"/>
            </a:lvl2pPr>
            <a:lvl3pPr marL="2858719" indent="0">
              <a:buNone/>
              <a:defRPr sz="3100"/>
            </a:lvl3pPr>
            <a:lvl4pPr marL="4288084" indent="0">
              <a:buNone/>
              <a:defRPr sz="2800"/>
            </a:lvl4pPr>
            <a:lvl5pPr marL="5717444" indent="0">
              <a:buNone/>
              <a:defRPr sz="2800"/>
            </a:lvl5pPr>
            <a:lvl6pPr marL="7146803" indent="0">
              <a:buNone/>
              <a:defRPr sz="2800"/>
            </a:lvl6pPr>
            <a:lvl7pPr marL="8576163" indent="0">
              <a:buNone/>
              <a:defRPr sz="2800"/>
            </a:lvl7pPr>
            <a:lvl8pPr marL="10005522" indent="0">
              <a:buNone/>
              <a:defRPr sz="2800"/>
            </a:lvl8pPr>
            <a:lvl9pPr marL="11434885" indent="0">
              <a:buNone/>
              <a:defRPr sz="2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B4FC-B0F0-4890-9B44-20895E31E88D}" type="datetimeFigureOut">
              <a:rPr lang="es-MX" smtClean="0"/>
              <a:t>07/09/2014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16A66-4ACC-4DF5-AB47-459C0E09D9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9349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513999" y="791555"/>
            <a:ext cx="27251978" cy="3294327"/>
          </a:xfrm>
          <a:prstGeom prst="rect">
            <a:avLst/>
          </a:prstGeom>
        </p:spPr>
        <p:txBody>
          <a:bodyPr vert="horz" lIns="285869" tIns="142935" rIns="285869" bIns="142935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513999" y="4612059"/>
            <a:ext cx="27251978" cy="13044622"/>
          </a:xfrm>
          <a:prstGeom prst="rect">
            <a:avLst/>
          </a:prstGeom>
        </p:spPr>
        <p:txBody>
          <a:bodyPr vert="horz" lIns="285869" tIns="142935" rIns="285869" bIns="142935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513999" y="18320126"/>
            <a:ext cx="7065328" cy="1052355"/>
          </a:xfrm>
          <a:prstGeom prst="rect">
            <a:avLst/>
          </a:prstGeom>
        </p:spPr>
        <p:txBody>
          <a:bodyPr vert="horz" lIns="285869" tIns="142935" rIns="285869" bIns="142935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FB4FC-B0F0-4890-9B44-20895E31E88D}" type="datetimeFigureOut">
              <a:rPr lang="es-MX" smtClean="0"/>
              <a:t>07/09/2014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0345658" y="18320126"/>
            <a:ext cx="9588659" cy="1052355"/>
          </a:xfrm>
          <a:prstGeom prst="rect">
            <a:avLst/>
          </a:prstGeom>
        </p:spPr>
        <p:txBody>
          <a:bodyPr vert="horz" lIns="285869" tIns="142935" rIns="285869" bIns="142935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21700649" y="18320126"/>
            <a:ext cx="7065328" cy="1052355"/>
          </a:xfrm>
          <a:prstGeom prst="rect">
            <a:avLst/>
          </a:prstGeom>
        </p:spPr>
        <p:txBody>
          <a:bodyPr vert="horz" lIns="285869" tIns="142935" rIns="285869" bIns="142935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16A66-4ACC-4DF5-AB47-459C0E09D94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4986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2858719" rtl="0" eaLnBrk="1" latinLnBrk="0" hangingPunct="1">
        <a:spcBef>
          <a:spcPct val="0"/>
        </a:spcBef>
        <a:buNone/>
        <a:defRPr sz="13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72020" indent="-1072020" algn="l" defTabSz="2858719" rtl="0" eaLnBrk="1" latinLnBrk="0" hangingPunct="1">
        <a:spcBef>
          <a:spcPct val="20000"/>
        </a:spcBef>
        <a:buFont typeface="Arial" panose="020B0604020202020204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1pPr>
      <a:lvl2pPr marL="2322714" indent="-893351" algn="l" defTabSz="2858719" rtl="0" eaLnBrk="1" latinLnBrk="0" hangingPunct="1">
        <a:spcBef>
          <a:spcPct val="20000"/>
        </a:spcBef>
        <a:buFont typeface="Arial" panose="020B0604020202020204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573399" indent="-714680" algn="l" defTabSz="2858719" rtl="0" eaLnBrk="1" latinLnBrk="0" hangingPunct="1">
        <a:spcBef>
          <a:spcPct val="20000"/>
        </a:spcBef>
        <a:buFont typeface="Arial" panose="020B0604020202020204" pitchFamily="34" charset="0"/>
        <a:buChar char="•"/>
        <a:defRPr sz="7500" kern="1200">
          <a:solidFill>
            <a:schemeClr val="tx1"/>
          </a:solidFill>
          <a:latin typeface="+mn-lt"/>
          <a:ea typeface="+mn-ea"/>
          <a:cs typeface="+mn-cs"/>
        </a:defRPr>
      </a:lvl3pPr>
      <a:lvl4pPr marL="5002761" indent="-714680" algn="l" defTabSz="2858719" rtl="0" eaLnBrk="1" latinLnBrk="0" hangingPunct="1">
        <a:spcBef>
          <a:spcPct val="20000"/>
        </a:spcBef>
        <a:buFont typeface="Arial" panose="020B0604020202020204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32124" indent="-714680" algn="l" defTabSz="2858719" rtl="0" eaLnBrk="1" latinLnBrk="0" hangingPunct="1">
        <a:spcBef>
          <a:spcPct val="20000"/>
        </a:spcBef>
        <a:buFont typeface="Arial" panose="020B0604020202020204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861483" indent="-714680" algn="l" defTabSz="2858719" rtl="0" eaLnBrk="1" latinLnBrk="0" hangingPunct="1">
        <a:spcBef>
          <a:spcPct val="20000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290842" indent="-714680" algn="l" defTabSz="2858719" rtl="0" eaLnBrk="1" latinLnBrk="0" hangingPunct="1">
        <a:spcBef>
          <a:spcPct val="20000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720202" indent="-714680" algn="l" defTabSz="2858719" rtl="0" eaLnBrk="1" latinLnBrk="0" hangingPunct="1">
        <a:spcBef>
          <a:spcPct val="20000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149567" indent="-714680" algn="l" defTabSz="2858719" rtl="0" eaLnBrk="1" latinLnBrk="0" hangingPunct="1">
        <a:spcBef>
          <a:spcPct val="20000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2858719" rtl="0" eaLnBrk="1" latinLnBrk="0" hangingPunct="1"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429359" algn="l" defTabSz="2858719" rtl="0" eaLnBrk="1" latinLnBrk="0" hangingPunct="1"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858719" algn="l" defTabSz="2858719" rtl="0" eaLnBrk="1" latinLnBrk="0" hangingPunct="1">
        <a:defRPr sz="5600" kern="1200">
          <a:solidFill>
            <a:schemeClr val="tx1"/>
          </a:solidFill>
          <a:latin typeface="+mn-lt"/>
          <a:ea typeface="+mn-ea"/>
          <a:cs typeface="+mn-cs"/>
        </a:defRPr>
      </a:lvl3pPr>
      <a:lvl4pPr marL="4288084" algn="l" defTabSz="2858719" rtl="0" eaLnBrk="1" latinLnBrk="0" hangingPunct="1">
        <a:defRPr sz="5600" kern="1200">
          <a:solidFill>
            <a:schemeClr val="tx1"/>
          </a:solidFill>
          <a:latin typeface="+mn-lt"/>
          <a:ea typeface="+mn-ea"/>
          <a:cs typeface="+mn-cs"/>
        </a:defRPr>
      </a:lvl4pPr>
      <a:lvl5pPr marL="5717444" algn="l" defTabSz="2858719" rtl="0" eaLnBrk="1" latinLnBrk="0" hangingPunct="1">
        <a:defRPr sz="5600" kern="1200">
          <a:solidFill>
            <a:schemeClr val="tx1"/>
          </a:solidFill>
          <a:latin typeface="+mn-lt"/>
          <a:ea typeface="+mn-ea"/>
          <a:cs typeface="+mn-cs"/>
        </a:defRPr>
      </a:lvl5pPr>
      <a:lvl6pPr marL="7146803" algn="l" defTabSz="2858719" rtl="0" eaLnBrk="1" latinLnBrk="0" hangingPunct="1">
        <a:defRPr sz="5600" kern="1200">
          <a:solidFill>
            <a:schemeClr val="tx1"/>
          </a:solidFill>
          <a:latin typeface="+mn-lt"/>
          <a:ea typeface="+mn-ea"/>
          <a:cs typeface="+mn-cs"/>
        </a:defRPr>
      </a:lvl6pPr>
      <a:lvl7pPr marL="8576163" algn="l" defTabSz="2858719" rtl="0" eaLnBrk="1" latinLnBrk="0" hangingPunct="1">
        <a:defRPr sz="5600" kern="1200">
          <a:solidFill>
            <a:schemeClr val="tx1"/>
          </a:solidFill>
          <a:latin typeface="+mn-lt"/>
          <a:ea typeface="+mn-ea"/>
          <a:cs typeface="+mn-cs"/>
        </a:defRPr>
      </a:lvl7pPr>
      <a:lvl8pPr marL="10005522" algn="l" defTabSz="2858719" rtl="0" eaLnBrk="1" latinLnBrk="0" hangingPunct="1">
        <a:defRPr sz="5600" kern="1200">
          <a:solidFill>
            <a:schemeClr val="tx1"/>
          </a:solidFill>
          <a:latin typeface="+mn-lt"/>
          <a:ea typeface="+mn-ea"/>
          <a:cs typeface="+mn-cs"/>
        </a:defRPr>
      </a:lvl8pPr>
      <a:lvl9pPr marL="11434885" algn="l" defTabSz="2858719" rtl="0" eaLnBrk="1" latinLnBrk="0" hangingPunct="1">
        <a:defRPr sz="5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499824" y="112097"/>
            <a:ext cx="26000405" cy="1069327"/>
          </a:xfrm>
        </p:spPr>
        <p:txBody>
          <a:bodyPr>
            <a:normAutofit/>
          </a:bodyPr>
          <a:lstStyle/>
          <a:p>
            <a:pPr algn="ctr"/>
            <a:r>
              <a:rPr lang="es-MX" sz="4000" b="1" dirty="0" smtClean="0"/>
              <a:t>UNIVERSIDAD POLITÉCNICA DE VALENCIA</a:t>
            </a:r>
            <a:endParaRPr lang="es-MX" sz="4000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060446" y="1473299"/>
            <a:ext cx="17224557" cy="720080"/>
          </a:xfrm>
        </p:spPr>
        <p:txBody>
          <a:bodyPr>
            <a:normAutofit/>
          </a:bodyPr>
          <a:lstStyle/>
          <a:p>
            <a:r>
              <a:rPr lang="es-MX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TRABAJO DE FIN DE MÁSTER</a:t>
            </a:r>
            <a:endParaRPr lang="es-MX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2 Subtítulo"/>
          <p:cNvSpPr txBox="1">
            <a:spLocks/>
          </p:cNvSpPr>
          <p:nvPr/>
        </p:nvSpPr>
        <p:spPr>
          <a:xfrm>
            <a:off x="4208416" y="2037314"/>
            <a:ext cx="22794266" cy="1313359"/>
          </a:xfrm>
          <a:prstGeom prst="rect">
            <a:avLst/>
          </a:prstGeom>
        </p:spPr>
        <p:txBody>
          <a:bodyPr vert="horz" lIns="285969" tIns="142985" rIns="285969" bIns="142985" rtlCol="0">
            <a:normAutofit/>
          </a:bodyPr>
          <a:lstStyle>
            <a:lvl1pPr marL="0" indent="0" algn="l" defTabSz="2859695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None/>
              <a:defRPr sz="6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29847" indent="0" algn="ctr" defTabSz="2859695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None/>
              <a:defRPr sz="5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2859695" indent="0" algn="ctr" defTabSz="2859695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None/>
              <a:defRPr sz="5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4289542" indent="0" algn="ctr" defTabSz="2859695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None/>
              <a:defRPr sz="4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5719389" indent="0" algn="ctr" defTabSz="2859695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None/>
              <a:defRPr sz="4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7149236" indent="0" algn="ctr" defTabSz="2859695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  <a:defRPr sz="4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8579084" indent="0" algn="ctr" defTabSz="2859695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  <a:defRPr sz="4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0008931" indent="0" algn="ctr" defTabSz="2859695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  <a:defRPr sz="4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1438778" indent="0" algn="ctr" defTabSz="2859695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  <a:defRPr sz="4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3000" b="1" dirty="0" smtClean="0"/>
              <a:t>“ANÁLISIS COMPARATIVO DE LOS PLANES DE MOVILIDAD URBANA DE VALENCIA, VITORIA-GASTEIZ Y EL DECRETO DE REGULACIÓN DE LOS PLANES DE MOVILIDAD GENERADA DE CATALUÑA. VIABILIDAD DE APLICACIÓN EN EL ÁMBITO MEXICANO”</a:t>
            </a:r>
            <a:endParaRPr lang="es-MX" sz="3000" b="1" dirty="0"/>
          </a:p>
        </p:txBody>
      </p:sp>
      <p:pic>
        <p:nvPicPr>
          <p:cNvPr id="1026" name="Picture 2" descr="C:\Users\Alienware\Desktop\TFM Documentos\logo-upv21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016" y="377925"/>
            <a:ext cx="2554625" cy="255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lienware\Desktop\Logo Camino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8523" y="435738"/>
            <a:ext cx="2808312" cy="2693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6532541" y="911679"/>
            <a:ext cx="181460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Escuela  Técnica  Superior  de  Ingenieros  de  Caminos,  Canales  y  Puertos</a:t>
            </a:r>
            <a:endParaRPr lang="es-MX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882403" y="3690293"/>
            <a:ext cx="892899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OBJETIVOS</a:t>
            </a:r>
            <a:r>
              <a:rPr lang="es-MX" sz="3200" b="1" dirty="0" smtClean="0"/>
              <a:t>: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000" dirty="0" smtClean="0"/>
              <a:t>Identificar y analizar los modelos de transporte utilizados en el desarrollo de los Planes de Movilidad. Datos necesarios para el desarrollo del modelo de transporte. 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000" dirty="0" smtClean="0"/>
              <a:t>Comparar el análisis de movilidad peatonal, ciclistas y de transporte público; la metodología implementada, los datos utilizados , el análisis  y las propuestas. 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000" dirty="0" smtClean="0"/>
              <a:t>Análisis de viabilidad en el ámbito mexicano; por medio de un análisis comparativo. 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19928932" y="3350673"/>
            <a:ext cx="91785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PMUS de Vitoria-Gasteiz: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000" dirty="0" smtClean="0"/>
              <a:t>Modelo de supermanzanas: Elemento clave en el desarrollo del Plan.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000" dirty="0" smtClean="0"/>
              <a:t>Modelo de transporte de cuatro etapas (TransCAD).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000" dirty="0" smtClean="0"/>
              <a:t>Modelación/simulación de tres escenarios (actual, intermedio y futuro): oferta y demanda de la movilidad peatonal, ciclista y de transporte público.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000" dirty="0" smtClean="0"/>
              <a:t>Movilidad peatonal: Creación de una red peatonal que conecta toda la ciudad,  implantación de supermanzanas ,recorridos temáticos…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000" dirty="0" smtClean="0"/>
              <a:t>Movilidad ciclista: creación de red ciclista,  aumento de puntos de préstamo (bicicleta pública), mejora de la accesibilidad, Plan Director de Movilidad Ciclista…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000" dirty="0" smtClean="0"/>
              <a:t>Movilidad en transporte público: creación de nueva red de transporte público, implantación de BRT, mejora circulación, tiempos de viajes, accesibilidad, cobertura …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10113008" y="3290763"/>
            <a:ext cx="937056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PMUS de Valencia</a:t>
            </a:r>
            <a:r>
              <a:rPr lang="es-MX" sz="3200" b="1" dirty="0" smtClean="0"/>
              <a:t>: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000" dirty="0" smtClean="0"/>
              <a:t>Modelo de transporte de cuatro etapas (VISUM).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000" dirty="0" smtClean="0"/>
              <a:t>Análisis de oferta (infraestructuras) y demanda (desplazamientos) de la movilidad peatonal, ciclista y de transporte público.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000" dirty="0" smtClean="0"/>
              <a:t>Movilidad peatonal: Creación de itinerarios peatonales en la ciudad, peatonalización del centro,  supermanzanas piloto, caminos escolares…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000" dirty="0" smtClean="0"/>
              <a:t>Movilidad ciclista: mejora y desarrollo de red ciclista, favorecer intermodalidad, actuaciones contra el robo, campañas de promoción de la bicicleta…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000" dirty="0" smtClean="0"/>
              <a:t>Movilidad en transporte público: prioridad a la circulación del autobús urbano, reordenación de la red de autobuses,  creación de red básica y  líneas  exprés, mejora  de accesibilidad, mejora de la información al usuario, integración y coordinación con el transporte público del </a:t>
            </a:r>
            <a:r>
              <a:rPr lang="es-MX" sz="2000" dirty="0"/>
              <a:t>Á</a:t>
            </a:r>
            <a:r>
              <a:rPr lang="es-MX" sz="2000" dirty="0" smtClean="0"/>
              <a:t>rea Metropolitana…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1920062" y="6737861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/>
              <a:t>Viabilidad en el ámbito mexicano</a:t>
            </a:r>
            <a:endParaRPr lang="es-MX" sz="3200" b="1" dirty="0" smtClean="0"/>
          </a:p>
        </p:txBody>
      </p:sp>
      <p:pic>
        <p:nvPicPr>
          <p:cNvPr id="1030" name="Picture 6" descr="C:\Users\Alienware\Desktop\aaa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033" y="7442854"/>
            <a:ext cx="5809729" cy="5217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21 CuadroTexto"/>
          <p:cNvSpPr txBox="1"/>
          <p:nvPr/>
        </p:nvSpPr>
        <p:spPr>
          <a:xfrm>
            <a:off x="13488797" y="12419723"/>
            <a:ext cx="478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Itinerarios peatonales PMUS Valencia</a:t>
            </a:r>
          </a:p>
        </p:txBody>
      </p:sp>
      <p:pic>
        <p:nvPicPr>
          <p:cNvPr id="1034" name="Picture 10" descr="C:\Users\Alienware\Desktop\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5691" y="7334682"/>
            <a:ext cx="6814194" cy="501086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Alienware\Desktop\a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3671" y="7442854"/>
            <a:ext cx="7006028" cy="481651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25 CuadroTexto"/>
          <p:cNvSpPr txBox="1"/>
          <p:nvPr/>
        </p:nvSpPr>
        <p:spPr>
          <a:xfrm>
            <a:off x="21203861" y="12320966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Red peatonal y supermanzanas PMUS Vitoria-Gasteiz</a:t>
            </a:r>
          </a:p>
        </p:txBody>
      </p:sp>
      <p:pic>
        <p:nvPicPr>
          <p:cNvPr id="1036" name="Picture 12" descr="C:\Users\Alienware\Desktop\aa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5844" y="13132303"/>
            <a:ext cx="6799243" cy="517561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27 CuadroTexto"/>
          <p:cNvSpPr txBox="1"/>
          <p:nvPr/>
        </p:nvSpPr>
        <p:spPr>
          <a:xfrm>
            <a:off x="13511474" y="18343600"/>
            <a:ext cx="478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Propuesta de red ciclista PMUS Valencia</a:t>
            </a:r>
          </a:p>
        </p:txBody>
      </p:sp>
      <p:pic>
        <p:nvPicPr>
          <p:cNvPr id="1037" name="Picture 13" descr="C:\Users\Alienware\Desktop\a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0691" y="12787794"/>
            <a:ext cx="6911988" cy="488533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29 CuadroTexto"/>
          <p:cNvSpPr txBox="1"/>
          <p:nvPr/>
        </p:nvSpPr>
        <p:spPr>
          <a:xfrm>
            <a:off x="21620707" y="17714326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Propuesta de red ciclista PMUS Vitoria-Gasteiz</a:t>
            </a:r>
          </a:p>
        </p:txBody>
      </p:sp>
      <p:sp>
        <p:nvSpPr>
          <p:cNvPr id="31" name="30 Rectángulo"/>
          <p:cNvSpPr/>
          <p:nvPr/>
        </p:nvSpPr>
        <p:spPr>
          <a:xfrm>
            <a:off x="24380331" y="18307917"/>
            <a:ext cx="5593302" cy="123294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MÁSTER EN TRANSPORTE, TERRITORIO Y URBANISMO</a:t>
            </a:r>
          </a:p>
          <a:p>
            <a:pPr algn="ctr"/>
            <a:endParaRPr lang="es-MX" sz="14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Presenta: Héctor Iván Montoya Martínez</a:t>
            </a:r>
          </a:p>
          <a:p>
            <a:pPr algn="ctr"/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Tutor: D. José Luis Miralles García</a:t>
            </a:r>
          </a:p>
          <a:p>
            <a:pPr algn="r"/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Valencia, 2014</a:t>
            </a:r>
            <a:endParaRPr lang="es-MX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293041"/>
              </p:ext>
            </p:extLst>
          </p:nvPr>
        </p:nvGraphicFramePr>
        <p:xfrm>
          <a:off x="450355" y="13293184"/>
          <a:ext cx="11521280" cy="62115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35660"/>
                <a:gridCol w="4317068"/>
                <a:gridCol w="4968552"/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 smtClean="0">
                          <a:effectLst/>
                        </a:rPr>
                        <a:t>Ámbito</a:t>
                      </a:r>
                      <a:endParaRPr lang="es-MX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smtClean="0">
                          <a:effectLst/>
                        </a:rPr>
                        <a:t>PMUS Valencia</a:t>
                      </a:r>
                      <a:endParaRPr lang="es-MX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 smtClean="0">
                          <a:effectLst/>
                        </a:rPr>
                        <a:t>PMUS Vitoria-Gasteiz</a:t>
                      </a:r>
                      <a:endParaRPr lang="es-MX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379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Modelo de transporte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700" dirty="0">
                          <a:effectLst/>
                        </a:rPr>
                        <a:t>Simulación de año base y horizonte (VISUM).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700" dirty="0">
                          <a:effectLst/>
                        </a:rPr>
                        <a:t>Encuestas domiciliarias de movilidad.</a:t>
                      </a:r>
                      <a:endParaRPr lang="es-MX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700" dirty="0">
                          <a:effectLst/>
                        </a:rPr>
                        <a:t>Tres escenarios de simulación (TransCAD).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700" dirty="0">
                          <a:effectLst/>
                        </a:rPr>
                        <a:t>Encuestas telefónicas de movilidad.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700" dirty="0">
                          <a:effectLst/>
                        </a:rPr>
                        <a:t>Elemento </a:t>
                      </a:r>
                      <a:r>
                        <a:rPr lang="es-MX" sz="1700" dirty="0" smtClean="0">
                          <a:effectLst/>
                        </a:rPr>
                        <a:t>clave </a:t>
                      </a:r>
                      <a:r>
                        <a:rPr lang="es-MX" sz="1700" smtClean="0">
                          <a:effectLst/>
                        </a:rPr>
                        <a:t>de desarrollo: </a:t>
                      </a:r>
                      <a:r>
                        <a:rPr lang="es-MX" sz="1700" dirty="0">
                          <a:effectLst/>
                        </a:rPr>
                        <a:t>las Supermanzanas.</a:t>
                      </a:r>
                      <a:endParaRPr lang="es-MX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115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Movilidad peatonal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700" dirty="0">
                          <a:effectLst/>
                        </a:rPr>
                        <a:t>Peatonalización integral del centro de la ciudad.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700" dirty="0">
                          <a:effectLst/>
                        </a:rPr>
                        <a:t>Potencialización de centros de encuentro en barrios de la ciudad.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700" dirty="0">
                          <a:effectLst/>
                        </a:rPr>
                        <a:t>Mejora de seguridad peatonal (semáforos, señalización, cruces, pasos peatonales…).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700" dirty="0">
                          <a:effectLst/>
                        </a:rPr>
                        <a:t>Implantación de caminos escolares.</a:t>
                      </a:r>
                      <a:endParaRPr lang="es-MX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700" dirty="0">
                          <a:effectLst/>
                        </a:rPr>
                        <a:t>Creación de red peatonal.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700" dirty="0">
                          <a:effectLst/>
                        </a:rPr>
                        <a:t>Implementación de supermanzanas en barrios de ciudad.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700" dirty="0">
                          <a:effectLst/>
                        </a:rPr>
                        <a:t>Creación de itinerarios temáticos (trabajo, estudio, ocio…).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700" dirty="0">
                          <a:effectLst/>
                        </a:rPr>
                        <a:t>Mejora del viario peatonal </a:t>
                      </a:r>
                      <a:r>
                        <a:rPr lang="es-MX" sz="1700" dirty="0" smtClean="0">
                          <a:effectLst/>
                        </a:rPr>
                        <a:t>(acondicionamiento</a:t>
                      </a:r>
                      <a:r>
                        <a:rPr lang="es-MX" sz="1700" dirty="0">
                          <a:effectLst/>
                        </a:rPr>
                        <a:t>, arbolado, pendientes…)</a:t>
                      </a:r>
                      <a:endParaRPr lang="es-MX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299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Movilidad ciclista</a:t>
                      </a:r>
                      <a:endParaRPr lang="es-MX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700" dirty="0">
                          <a:effectLst/>
                        </a:rPr>
                        <a:t>Aparcabicis en paradas de transporte público, espacios residenciales, centro de actividades…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700" dirty="0">
                          <a:effectLst/>
                        </a:rPr>
                        <a:t>Modificación de la normativa para evitar </a:t>
                      </a:r>
                      <a:r>
                        <a:rPr lang="es-MX" sz="1700" dirty="0" smtClean="0">
                          <a:effectLst/>
                        </a:rPr>
                        <a:t>robos.</a:t>
                      </a:r>
                      <a:endParaRPr lang="es-MX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700" dirty="0">
                          <a:effectLst/>
                        </a:rPr>
                        <a:t>Creación de una red ciclista (integrada con el modelo </a:t>
                      </a:r>
                      <a:r>
                        <a:rPr lang="es-MX" sz="1700" dirty="0" smtClean="0">
                          <a:effectLst/>
                        </a:rPr>
                        <a:t>de </a:t>
                      </a:r>
                      <a:r>
                        <a:rPr lang="es-MX" sz="1700" dirty="0">
                          <a:effectLst/>
                        </a:rPr>
                        <a:t>supermanzanas).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700" dirty="0">
                          <a:effectLst/>
                        </a:rPr>
                        <a:t>Accesibilidad de la población (a menos de 200 m</a:t>
                      </a:r>
                      <a:r>
                        <a:rPr lang="es-MX" sz="1700" dirty="0" smtClean="0">
                          <a:effectLst/>
                        </a:rPr>
                        <a:t>).</a:t>
                      </a:r>
                      <a:endParaRPr lang="es-MX" sz="17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700" dirty="0">
                          <a:effectLst/>
                        </a:rPr>
                        <a:t>Plan Director de Movilidad Ciclista (infraestructura ciclista, bicicleta pública, promoción, registro de bicicletas</a:t>
                      </a:r>
                      <a:r>
                        <a:rPr lang="es-MX" sz="1700" dirty="0" smtClean="0">
                          <a:effectLst/>
                        </a:rPr>
                        <a:t>…).</a:t>
                      </a:r>
                      <a:endParaRPr lang="es-MX" sz="17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700" dirty="0">
                          <a:effectLst/>
                        </a:rPr>
                        <a:t> </a:t>
                      </a:r>
                      <a:endParaRPr lang="es-MX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53616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825</TotalTime>
  <Words>619</Words>
  <Application>Microsoft Office PowerPoint</Application>
  <PresentationFormat>Personalizado</PresentationFormat>
  <Paragraphs>57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UNIVERSIDAD POLITÉCNICA DE VALENCIA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POLITÉCNICA DE VALENCIA</dc:title>
  <dc:creator>Alienware</dc:creator>
  <cp:lastModifiedBy>Alienware</cp:lastModifiedBy>
  <cp:revision>43</cp:revision>
  <cp:lastPrinted>2014-09-07T16:54:41Z</cp:lastPrinted>
  <dcterms:created xsi:type="dcterms:W3CDTF">2014-09-06T02:06:40Z</dcterms:created>
  <dcterms:modified xsi:type="dcterms:W3CDTF">2014-09-07T16:58:30Z</dcterms:modified>
</cp:coreProperties>
</file>