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4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70" r:id="rId9"/>
    <p:sldId id="271" r:id="rId10"/>
    <p:sldId id="272" r:id="rId11"/>
    <p:sldId id="262" r:id="rId12"/>
    <p:sldId id="273" r:id="rId13"/>
    <p:sldId id="275" r:id="rId14"/>
    <p:sldId id="276" r:id="rId15"/>
    <p:sldId id="263" r:id="rId16"/>
    <p:sldId id="264" r:id="rId17"/>
    <p:sldId id="265" r:id="rId18"/>
    <p:sldId id="277" r:id="rId19"/>
    <p:sldId id="278" r:id="rId20"/>
    <p:sldId id="266" r:id="rId21"/>
    <p:sldId id="268" r:id="rId2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84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309A9-A15E-48AB-8F31-E59B7FB23E4B}" type="datetimeFigureOut">
              <a:rPr lang="es-ES" smtClean="0"/>
              <a:t>13/09/2016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7D4DA-2B3E-44B1-BD39-B722433ED895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6BCED9-E693-4065-83AD-AF6ED8B34D8A}" type="datetimeFigureOut">
              <a:rPr lang="es-ES" smtClean="0"/>
              <a:t>13/09/2016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7BF63-2916-4594-9A4F-2728C1B498F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7BF63-2916-4594-9A4F-2728C1B498FE}" type="slidenum">
              <a:rPr lang="es-ES" smtClean="0"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7BF63-2916-4594-9A4F-2728C1B498FE}" type="slidenum">
              <a:rPr lang="es-ES" smtClean="0"/>
              <a:t>3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46BFAF8-004A-4B0B-A8B5-88865BA3EEA6}" type="datetimeFigureOut">
              <a:rPr lang="es-ES" smtClean="0"/>
              <a:pPr/>
              <a:t>13/09/2016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6AE259B-F4CC-4B33-9AEC-8E3B7E66D4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FAF8-004A-4B0B-A8B5-88865BA3EEA6}" type="datetimeFigureOut">
              <a:rPr lang="es-ES" smtClean="0"/>
              <a:pPr/>
              <a:t>13/09/2016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E259B-F4CC-4B33-9AEC-8E3B7E66D4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FAF8-004A-4B0B-A8B5-88865BA3EEA6}" type="datetimeFigureOut">
              <a:rPr lang="es-ES" smtClean="0"/>
              <a:pPr/>
              <a:t>13/09/2016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E259B-F4CC-4B33-9AEC-8E3B7E66D4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FAF8-004A-4B0B-A8B5-88865BA3EEA6}" type="datetimeFigureOut">
              <a:rPr lang="es-ES" smtClean="0"/>
              <a:pPr/>
              <a:t>13/09/2016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E259B-F4CC-4B33-9AEC-8E3B7E66D4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46BFAF8-004A-4B0B-A8B5-88865BA3EEA6}" type="datetimeFigureOut">
              <a:rPr lang="es-ES" smtClean="0"/>
              <a:pPr/>
              <a:t>13/09/2016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AE259B-F4CC-4B33-9AEC-8E3B7E66D44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46BFAF8-004A-4B0B-A8B5-88865BA3EEA6}" type="datetimeFigureOut">
              <a:rPr lang="es-ES" smtClean="0"/>
              <a:pPr/>
              <a:t>13/09/2016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6AE259B-F4CC-4B33-9AEC-8E3B7E66D4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FAF8-004A-4B0B-A8B5-88865BA3EEA6}" type="datetimeFigureOut">
              <a:rPr lang="es-ES" smtClean="0"/>
              <a:pPr/>
              <a:t>13/09/2016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E259B-F4CC-4B33-9AEC-8E3B7E66D4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FAF8-004A-4B0B-A8B5-88865BA3EEA6}" type="datetimeFigureOut">
              <a:rPr lang="es-ES" smtClean="0"/>
              <a:pPr/>
              <a:t>13/09/2016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E259B-F4CC-4B33-9AEC-8E3B7E66D4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FAF8-004A-4B0B-A8B5-88865BA3EEA6}" type="datetimeFigureOut">
              <a:rPr lang="es-ES" smtClean="0"/>
              <a:pPr/>
              <a:t>13/09/2016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E259B-F4CC-4B33-9AEC-8E3B7E66D4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FAF8-004A-4B0B-A8B5-88865BA3EEA6}" type="datetimeFigureOut">
              <a:rPr lang="es-ES" smtClean="0"/>
              <a:pPr/>
              <a:t>13/09/2016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E259B-F4CC-4B33-9AEC-8E3B7E66D4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FAF8-004A-4B0B-A8B5-88865BA3EEA6}" type="datetimeFigureOut">
              <a:rPr lang="es-ES" smtClean="0"/>
              <a:pPr/>
              <a:t>13/09/2016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E259B-F4CC-4B33-9AEC-8E3B7E66D4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46BFAF8-004A-4B0B-A8B5-88865BA3EEA6}" type="datetimeFigureOut">
              <a:rPr lang="es-ES" smtClean="0"/>
              <a:pPr/>
              <a:t>13/09/2016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6AE259B-F4CC-4B33-9AEC-8E3B7E66D4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280831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2800" dirty="0">
                <a:effectLst/>
                <a:latin typeface="Arial"/>
                <a:ea typeface="Calibri"/>
                <a:cs typeface="Times New Roman"/>
              </a:rPr>
              <a:t>PROYECTO DE LÍNEA AÉREA DE 20 kV, LÍNEA SUBTERRÁNEA DE 20 kV Y CENTRO DE TRANSFORMACIÓN DE 250 </a:t>
            </a:r>
            <a:r>
              <a:rPr lang="ca-ES" sz="2800" dirty="0" smtClean="0">
                <a:effectLst/>
                <a:latin typeface="Arial"/>
                <a:ea typeface="Calibri"/>
                <a:cs typeface="Times New Roman"/>
              </a:rPr>
              <a:t>kVA </a:t>
            </a:r>
            <a:r>
              <a:rPr lang="ca-ES" sz="2800" dirty="0">
                <a:effectLst/>
                <a:latin typeface="Arial"/>
                <a:ea typeface="Calibri"/>
                <a:cs typeface="Times New Roman"/>
              </a:rPr>
              <a:t>PARA EDIFICIO TÉCNICO DE ADIF.</a:t>
            </a:r>
            <a:r>
              <a:rPr lang="es-ES" sz="2800" dirty="0">
                <a:solidFill>
                  <a:schemeClr val="tx1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es-ES" sz="2800" dirty="0">
                <a:solidFill>
                  <a:schemeClr val="tx1"/>
                </a:solidFill>
                <a:effectLst/>
                <a:latin typeface="Calibri"/>
                <a:ea typeface="Calibri"/>
                <a:cs typeface="Times New Roman"/>
              </a:rPr>
            </a:br>
            <a:endParaRPr lang="es-ES" sz="2800" dirty="0">
              <a:solidFill>
                <a:schemeClr val="tx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139952" y="4293096"/>
            <a:ext cx="4572000" cy="1174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600" b="1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AUTOR: JUAN JIMÉNEZ AÑÓ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600" b="1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GRADO EN ING. ELÉCTRICA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600" b="1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VALENCIA, SEPTIEMBRE 2016</a:t>
            </a:r>
            <a:endParaRPr lang="es-ES" sz="1600" b="1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pic>
        <p:nvPicPr>
          <p:cNvPr id="4" name="0 Imagen"/>
          <p:cNvPicPr/>
          <p:nvPr/>
        </p:nvPicPr>
        <p:blipFill>
          <a:blip r:embed="rId2" cstate="screen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323528" y="5733256"/>
            <a:ext cx="2769493" cy="899542"/>
          </a:xfrm>
          <a:prstGeom prst="rect">
            <a:avLst/>
          </a:prstGeom>
        </p:spPr>
      </p:pic>
      <p:pic>
        <p:nvPicPr>
          <p:cNvPr id="6" name="15 Imagen" descr="marca_UPV_principal_color150.png"/>
          <p:cNvPicPr/>
          <p:nvPr/>
        </p:nvPicPr>
        <p:blipFill>
          <a:blip r:embed="rId3" cstate="screen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6300192" y="5661248"/>
            <a:ext cx="252412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889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349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Índice.</a:t>
            </a:r>
          </a:p>
          <a:p>
            <a:endParaRPr lang="es-ES" dirty="0"/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Edificio técnico de Adif.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endParaRPr lang="es-ES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 aérea 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endParaRPr lang="es-ES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 subterránea.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endParaRPr lang="es-ES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 de transformación.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endParaRPr lang="es-ES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Presupuesto.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endParaRPr lang="es-ES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Bibliografía.</a:t>
            </a:r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4355976" y="6237312"/>
            <a:ext cx="504056" cy="318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-2-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207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432048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Edificio 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técnico de Adif.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1124744"/>
            <a:ext cx="6624736" cy="4320480"/>
          </a:xfrm>
          <a:prstGeom prst="rect">
            <a:avLst/>
          </a:prstGeo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467544" y="5805264"/>
            <a:ext cx="8229600" cy="4320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>
              <a:lnSpc>
                <a:spcPts val="4000"/>
              </a:lnSpc>
            </a:pPr>
            <a:r>
              <a:rPr lang="es-ES" sz="1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Alberga las instalaciones de seguridad y control para la circulación ferroviaria</a:t>
            </a:r>
            <a:endParaRPr lang="es-ES" sz="18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355976" y="6237312"/>
            <a:ext cx="504056" cy="318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-3-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862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189" y="764704"/>
            <a:ext cx="6768752" cy="4503856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467544" y="5949280"/>
            <a:ext cx="8229600" cy="4320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>
              <a:lnSpc>
                <a:spcPts val="4000"/>
              </a:lnSpc>
            </a:pPr>
            <a:r>
              <a:rPr lang="es-ES" sz="1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Edificio prefabricado de hormigón de una sola planta y de cubierta plana. Su instalación depende de la distancia relativa  entre ellos.</a:t>
            </a:r>
            <a:endParaRPr lang="es-ES" sz="18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355976" y="6237312"/>
            <a:ext cx="504056" cy="351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-4-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747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432048"/>
          </a:xfrm>
        </p:spPr>
        <p:txBody>
          <a:bodyPr>
            <a:normAutofit/>
          </a:bodyPr>
          <a:lstStyle/>
          <a:p>
            <a:pPr algn="l"/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Línea aérea.</a:t>
            </a:r>
            <a:endParaRPr lang="es-ES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39552" y="908720"/>
            <a:ext cx="8229600" cy="3448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endParaRPr lang="es-ES" sz="20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83568" y="1052736"/>
            <a:ext cx="808558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Línea de 3ª categoría.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Zona B y de especial protección de la avifauna.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De circuito simple y 516 m. de longitud.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Tense estático-dinámico y sin anti-vibradores.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Formada por 6 apoyos.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2 tipos de crucetas diferenciadas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Apoyos anti-escalo.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Afección ferroviaria.</a:t>
            </a: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4355976" y="6237312"/>
            <a:ext cx="504056" cy="318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-5-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588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44000" cy="4276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39552" y="761917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Tx/>
              <a:buAutoNum type="alphaLcParenR"/>
            </a:pPr>
            <a:r>
              <a:rPr lang="es-ES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Perfil línea aérea</a:t>
            </a:r>
            <a:r>
              <a:rPr lang="es-E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355976" y="6237312"/>
            <a:ext cx="504056" cy="318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-6-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320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55576" y="908720"/>
            <a:ext cx="165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b) Entronque</a:t>
            </a:r>
            <a:r>
              <a:rPr lang="es-E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20688"/>
            <a:ext cx="5241014" cy="5685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355976" y="6237312"/>
            <a:ext cx="504056" cy="351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-7-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563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3568" y="836712"/>
            <a:ext cx="80855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Crucetas.</a:t>
            </a:r>
          </a:p>
          <a:p>
            <a:pPr marL="342900" indent="-342900">
              <a:buAutoNum type="alphaLcParenR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Bóveda plana. (BC2-20)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5" name="Picture 18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44824"/>
            <a:ext cx="5859463" cy="256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293096"/>
            <a:ext cx="5784850" cy="195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4355976" y="6309320"/>
            <a:ext cx="504056" cy="318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-8-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093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3568" y="836712"/>
            <a:ext cx="80855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Recta atirantada. (RC2-20-S)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5" name="Picture 4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3715" y="1827568"/>
            <a:ext cx="4522645" cy="290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1422" y="2138886"/>
            <a:ext cx="4483915" cy="228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4355976" y="6237312"/>
            <a:ext cx="504056" cy="318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-9-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836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755576" y="692696"/>
            <a:ext cx="808558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Tomas de tierra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AutoNum type="alphaLcParenR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4632821" cy="520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96752"/>
            <a:ext cx="3919225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355976" y="6237312"/>
            <a:ext cx="648072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-10-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542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432048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Línea subterránea.</a:t>
            </a:r>
            <a:endParaRPr lang="es-ES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3568" y="1052736"/>
            <a:ext cx="808558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Línea de 20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De 125 m. de longitud.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/>
                <a:ea typeface="Times New Roman"/>
              </a:rPr>
              <a:t>C</a:t>
            </a:r>
            <a:r>
              <a:rPr lang="es-ES" dirty="0" smtClean="0">
                <a:effectLst/>
                <a:latin typeface="Arial"/>
                <a:ea typeface="Times New Roman"/>
              </a:rPr>
              <a:t>onductor de aislamiento seco, Aluminio de 150 mm</a:t>
            </a:r>
            <a:r>
              <a:rPr lang="es-ES" baseline="30000" dirty="0" smtClean="0">
                <a:effectLst/>
                <a:latin typeface="Arial"/>
                <a:ea typeface="Times New Roman"/>
              </a:rPr>
              <a:t>2</a:t>
            </a:r>
            <a:r>
              <a:rPr lang="es-ES" dirty="0" smtClean="0">
                <a:effectLst/>
                <a:latin typeface="Arial"/>
                <a:ea typeface="Times New Roman"/>
              </a:rPr>
              <a:t> HEPRZ1 12/20 KV.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Comienza en el apoyo 5 y finaliza en el centro de transformación.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Cruzamiento de canalización de gas y vía pecuaria.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Canalización enterrada y entubada.</a:t>
            </a: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4355976" y="6237312"/>
            <a:ext cx="648072" cy="318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-11-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506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6351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179512" y="548680"/>
            <a:ext cx="8229600" cy="476672"/>
          </a:xfrm>
        </p:spPr>
        <p:txBody>
          <a:bodyPr/>
          <a:lstStyle/>
          <a:p>
            <a:pPr algn="l"/>
            <a:r>
              <a:rPr lang="es-E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a) Línea subterránea.</a:t>
            </a:r>
            <a:endParaRPr lang="es-ES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355976" y="6482513"/>
            <a:ext cx="576064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-12-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833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64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764704"/>
            <a:ext cx="8229600" cy="476672"/>
          </a:xfrm>
        </p:spPr>
        <p:txBody>
          <a:bodyPr/>
          <a:lstStyle/>
          <a:p>
            <a:pPr algn="l"/>
            <a:r>
              <a:rPr lang="es-E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s-E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Cruzamiento canalización de gas</a:t>
            </a:r>
            <a:endParaRPr lang="es-ES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355976" y="6482513"/>
            <a:ext cx="576064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-13-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103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623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0" y="548680"/>
            <a:ext cx="8229600" cy="404664"/>
          </a:xfrm>
        </p:spPr>
        <p:txBody>
          <a:bodyPr>
            <a:normAutofit/>
          </a:bodyPr>
          <a:lstStyle/>
          <a:p>
            <a:pPr algn="l"/>
            <a:r>
              <a:rPr lang="es-E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E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Cruz. </a:t>
            </a:r>
            <a:r>
              <a:rPr lang="es-E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vía pecuaria</a:t>
            </a:r>
            <a:endParaRPr lang="es-ES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067944" y="6482513"/>
            <a:ext cx="648072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-14-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881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4603714" cy="5263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395536" y="548680"/>
            <a:ext cx="2664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d) Entronque A/S.</a:t>
            </a:r>
            <a:endParaRPr lang="es-E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0258" y="1412776"/>
            <a:ext cx="4109433" cy="392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355976" y="6237312"/>
            <a:ext cx="648072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-15-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441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432048"/>
          </a:xfrm>
        </p:spPr>
        <p:txBody>
          <a:bodyPr>
            <a:normAutofit/>
          </a:bodyPr>
          <a:lstStyle/>
          <a:p>
            <a:pPr algn="l"/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Centro de transformación.</a:t>
            </a:r>
            <a:endParaRPr lang="es-ES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3568" y="1052736"/>
            <a:ext cx="8085584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Prefabricado de hormigón de </a:t>
            </a:r>
            <a:r>
              <a:rPr lang="es-ES" dirty="0" smtClean="0">
                <a:effectLst/>
                <a:latin typeface="Arial"/>
                <a:ea typeface="Times New Roman"/>
              </a:rPr>
              <a:t>5.370 x 2.500 y altura útil 2.535 </a:t>
            </a:r>
            <a:r>
              <a:rPr lang="es-ES" dirty="0" err="1" smtClean="0">
                <a:effectLst/>
                <a:latin typeface="Arial"/>
                <a:ea typeface="Times New Roman"/>
              </a:rPr>
              <a:t>mm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Suministro mediante acometida subterránea y con frecuencia de 50 Hz.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El C.T esta dividido en zona de compañía y en zona de abonado.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/>
                <a:ea typeface="Times New Roman"/>
              </a:rPr>
              <a:t>Transformador de 250 </a:t>
            </a:r>
            <a:r>
              <a:rPr lang="es-ES" dirty="0" err="1" smtClean="0">
                <a:latin typeface="Arial"/>
                <a:ea typeface="Times New Roman"/>
              </a:rPr>
              <a:t>kVA</a:t>
            </a:r>
            <a:r>
              <a:rPr lang="es-ES" dirty="0" smtClean="0">
                <a:latin typeface="Arial"/>
                <a:ea typeface="Times New Roman"/>
              </a:rPr>
              <a:t> (ONAN)</a:t>
            </a:r>
            <a:r>
              <a:rPr lang="es-ES" dirty="0" smtClean="0">
                <a:effectLst/>
                <a:latin typeface="Arial"/>
                <a:ea typeface="Times New Roman"/>
              </a:rPr>
              <a:t>.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Celdas RM6 y SM6.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Puesta a tierra.</a:t>
            </a: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4355976" y="6237312"/>
            <a:ext cx="648072" cy="318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-16-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860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369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467544" y="548680"/>
            <a:ext cx="4248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Centro de transformación.</a:t>
            </a:r>
            <a:endParaRPr lang="es-E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355976" y="6237312"/>
            <a:ext cx="648072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-17-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810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548680"/>
            <a:ext cx="4248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b) Puesta a tierra</a:t>
            </a:r>
            <a:r>
              <a:rPr lang="es-E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355976" y="6237312"/>
            <a:ext cx="576064" cy="318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-18-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536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95536" y="548680"/>
            <a:ext cx="4248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c) Esquema unifilar.</a:t>
            </a:r>
            <a:endParaRPr lang="es-E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44000" cy="360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355976" y="6237312"/>
            <a:ext cx="648072" cy="318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-19-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117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432048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 Presupuesto.</a:t>
            </a:r>
            <a:endParaRPr lang="es-ES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77497076"/>
              </p:ext>
            </p:extLst>
          </p:nvPr>
        </p:nvGraphicFramePr>
        <p:xfrm>
          <a:off x="755576" y="1196752"/>
          <a:ext cx="7632848" cy="3312368"/>
        </p:xfrm>
        <a:graphic>
          <a:graphicData uri="http://schemas.openxmlformats.org/drawingml/2006/table">
            <a:tbl>
              <a:tblPr firstRow="1" firstCol="1" bandRow="1"/>
              <a:tblGrid>
                <a:gridCol w="4514691"/>
                <a:gridCol w="875119"/>
                <a:gridCol w="1115955"/>
                <a:gridCol w="1127083"/>
              </a:tblGrid>
              <a:tr h="4140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LINEA AÉREA DE M.T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s-ES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s-ES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14.651,40 €</a:t>
                      </a:r>
                      <a:endParaRPr lang="es-ES" sz="14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LINEA SUBTERRÁNEA DE M.T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s-ES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s-ES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4.282,65 €</a:t>
                      </a:r>
                      <a:endParaRPr lang="es-ES" sz="14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CENTRO DE TRANSFORMACIÓN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s-ES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s-ES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27.665,00 €</a:t>
                      </a:r>
                      <a:endParaRPr lang="es-ES" sz="14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TOTAL EJECUCIÓN MATERIAL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s-ES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s-ES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46.599,05 €</a:t>
                      </a:r>
                      <a:endParaRPr lang="es-ES" sz="14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Imprevistos (%)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2,00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s-ES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931,98 €</a:t>
                      </a:r>
                      <a:endParaRPr lang="es-ES" sz="14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Gastos generales (%)</a:t>
                      </a:r>
                      <a:endParaRPr lang="es-ES" sz="14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6,00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s-E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2.795,94 €</a:t>
                      </a:r>
                      <a:endParaRPr lang="es-ES" sz="14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Beneficio industrial (%)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13,00</a:t>
                      </a:r>
                      <a:endParaRPr lang="es-ES" sz="14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s-E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6.057,88 €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TOTAL PRESUPUESTO</a:t>
                      </a:r>
                      <a:endParaRPr lang="es-ES" sz="14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s-ES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s-ES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56.384,85 €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4355976" y="6237312"/>
            <a:ext cx="576064" cy="318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-20-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538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432048"/>
          </a:xfrm>
        </p:spPr>
        <p:txBody>
          <a:bodyPr/>
          <a:lstStyle/>
          <a:p>
            <a:pPr algn="l"/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6. Bibliografía.</a:t>
            </a:r>
            <a:endParaRPr lang="es-ES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3568" y="1052736"/>
            <a:ext cx="808558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effectLst/>
                <a:latin typeface="Arial"/>
                <a:ea typeface="Times New Roman"/>
              </a:rPr>
              <a:t>Normativa de Iberdrola (M.T 2. 21.60, M.T 2.31.02, M.T 2.11.33 y M.T 2.11.34)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effectLst/>
                <a:latin typeface="Arial"/>
                <a:ea typeface="Times New Roman"/>
              </a:rPr>
              <a:t>RD 1955/2000 por el que se regulan las actividades de transporte, distribución, comercialización, suministro y procedimientos de autorización de instalaciones de energía eléctrica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effectLst/>
                <a:latin typeface="Arial"/>
                <a:ea typeface="Times New Roman"/>
              </a:rPr>
              <a:t>Reglamento Técnico de Líneas Eléctricas Aéreas para Alta Tensión e instrucciones Técnicas Complementarias. (RD 223/2008 de 15 de Febrero, BOE 19/03/2008).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effectLst/>
                <a:latin typeface="Arial"/>
                <a:ea typeface="Times New Roman"/>
              </a:rPr>
              <a:t>Decreto 5/99, de 2/2/99 de la Consejería de Agricultura y Medio Ambiente de Castilla – La Mancha. Protección de la Avifauna.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effectLst/>
                <a:latin typeface="Arial"/>
                <a:ea typeface="Times New Roman"/>
              </a:rPr>
              <a:t>Reglamento sobre condiciones técnicas y garantías de seguridad en instalaciones eléctricas de alta tensión, aprobada por Real Decreto 337/2014 de 9 de mayo de 2014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>
                <a:effectLst/>
                <a:latin typeface="Arial"/>
                <a:ea typeface="Times New Roman"/>
              </a:rPr>
              <a:t>Instrucciones Técnicas Complementarias ITC-RAT 01 a 23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4355976" y="6309320"/>
            <a:ext cx="576064" cy="318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s-ES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-21-</a:t>
            </a:r>
            <a:endParaRPr lang="es-ES" sz="14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732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683</TotalTime>
  <Words>560</Words>
  <Application>Microsoft Office PowerPoint</Application>
  <PresentationFormat>Presentación en pantalla (4:3)</PresentationFormat>
  <Paragraphs>205</Paragraphs>
  <Slides>21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Urbano</vt:lpstr>
      <vt:lpstr>PROYECTO DE LÍNEA AÉREA DE 20 kV, LÍNEA SUBTERRÁNEA DE 20 kV Y CENTRO DE TRANSFORMACIÓN DE 250 kVA PARA EDIFICIO TÉCNICO DE ADIF. </vt:lpstr>
      <vt:lpstr>Diapositiva 2</vt:lpstr>
      <vt:lpstr>1. Edificio técnico de Adif.</vt:lpstr>
      <vt:lpstr>Diapositiva 4</vt:lpstr>
      <vt:lpstr>2. Línea aérea.</vt:lpstr>
      <vt:lpstr>Diapositiva 6</vt:lpstr>
      <vt:lpstr>Diapositiva 7</vt:lpstr>
      <vt:lpstr>Diapositiva 8</vt:lpstr>
      <vt:lpstr>Diapositiva 9</vt:lpstr>
      <vt:lpstr>Diapositiva 10</vt:lpstr>
      <vt:lpstr>3. Línea subterránea.</vt:lpstr>
      <vt:lpstr>a) Línea subterránea.</vt:lpstr>
      <vt:lpstr>b) Cruzamiento canalización de gas</vt:lpstr>
      <vt:lpstr>c) Cruz. vía pecuaria</vt:lpstr>
      <vt:lpstr>Diapositiva 15</vt:lpstr>
      <vt:lpstr>4. Centro de transformación.</vt:lpstr>
      <vt:lpstr>Diapositiva 17</vt:lpstr>
      <vt:lpstr>Diapositiva 18</vt:lpstr>
      <vt:lpstr>Diapositiva 19</vt:lpstr>
      <vt:lpstr>5. Presupuesto.</vt:lpstr>
      <vt:lpstr>6. Bibliografía.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DE LÍNEA AÉREA DE 20 kV, LÍNEA SUBTERRÁNEA DE 20 kV Y CENTRO DE TRANSFORMACIÓN DE 250 KVA PARA EDIFICIO TÉCNICO DE ADIF.</dc:title>
  <dc:creator>Juan</dc:creator>
  <cp:lastModifiedBy>Juan</cp:lastModifiedBy>
  <cp:revision>35</cp:revision>
  <dcterms:created xsi:type="dcterms:W3CDTF">2016-09-11T12:31:28Z</dcterms:created>
  <dcterms:modified xsi:type="dcterms:W3CDTF">2016-09-13T20:24:55Z</dcterms:modified>
</cp:coreProperties>
</file>